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9" r:id="rId13"/>
    <p:sldId id="271" r:id="rId14"/>
    <p:sldId id="270"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44521-081D-47CB-9876-91890730AA8A}"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AEF4B0F-ECCD-4C20-B9F7-812B11DC3799}">
      <dgm:prSet/>
      <dgm:spPr/>
      <dgm:t>
        <a:bodyPr/>
        <a:lstStyle/>
        <a:p>
          <a:pPr>
            <a:lnSpc>
              <a:spcPct val="100000"/>
            </a:lnSpc>
          </a:pPr>
          <a:r>
            <a:rPr lang="en-US"/>
            <a:t>Artificial Intelligence is changing the way the construction industry used to process their projects.</a:t>
          </a:r>
        </a:p>
      </dgm:t>
    </dgm:pt>
    <dgm:pt modelId="{01E2465D-25C0-48CE-AF29-63624F5C419E}" type="parTrans" cxnId="{D60343EA-291E-4B5D-A47D-4C0B0EBF5F12}">
      <dgm:prSet/>
      <dgm:spPr/>
      <dgm:t>
        <a:bodyPr/>
        <a:lstStyle/>
        <a:p>
          <a:endParaRPr lang="en-US"/>
        </a:p>
      </dgm:t>
    </dgm:pt>
    <dgm:pt modelId="{65452E87-8D1F-49FC-8912-5B8893392875}" type="sibTrans" cxnId="{D60343EA-291E-4B5D-A47D-4C0B0EBF5F12}">
      <dgm:prSet/>
      <dgm:spPr/>
      <dgm:t>
        <a:bodyPr/>
        <a:lstStyle/>
        <a:p>
          <a:pPr>
            <a:lnSpc>
              <a:spcPct val="100000"/>
            </a:lnSpc>
          </a:pPr>
          <a:endParaRPr lang="en-US"/>
        </a:p>
      </dgm:t>
    </dgm:pt>
    <dgm:pt modelId="{D0FF4837-135F-4199-96BC-4BDF58FE0ABF}">
      <dgm:prSet/>
      <dgm:spPr/>
      <dgm:t>
        <a:bodyPr/>
        <a:lstStyle/>
        <a:p>
          <a:pPr>
            <a:lnSpc>
              <a:spcPct val="100000"/>
            </a:lnSpc>
          </a:pPr>
          <a:r>
            <a:rPr lang="en-US"/>
            <a:t>The future of AI is booming in the construction industry so that when collaborated with BIM Modeling Services, it can provide model inputs detail to the clients.</a:t>
          </a:r>
        </a:p>
      </dgm:t>
    </dgm:pt>
    <dgm:pt modelId="{34061B70-D734-4EA2-AEA3-C2D77A3CFC29}" type="parTrans" cxnId="{AC4E4A02-3898-4B54-9753-BE3A1CD84515}">
      <dgm:prSet/>
      <dgm:spPr/>
      <dgm:t>
        <a:bodyPr/>
        <a:lstStyle/>
        <a:p>
          <a:endParaRPr lang="en-US"/>
        </a:p>
      </dgm:t>
    </dgm:pt>
    <dgm:pt modelId="{3307EB39-5CFD-40C6-A1A9-0D9B68DF1C3E}" type="sibTrans" cxnId="{AC4E4A02-3898-4B54-9753-BE3A1CD84515}">
      <dgm:prSet/>
      <dgm:spPr/>
      <dgm:t>
        <a:bodyPr/>
        <a:lstStyle/>
        <a:p>
          <a:pPr>
            <a:lnSpc>
              <a:spcPct val="100000"/>
            </a:lnSpc>
          </a:pPr>
          <a:endParaRPr lang="en-US"/>
        </a:p>
      </dgm:t>
    </dgm:pt>
    <dgm:pt modelId="{6D6035F8-F04B-4440-B880-730FBAE1E249}">
      <dgm:prSet/>
      <dgm:spPr/>
      <dgm:t>
        <a:bodyPr/>
        <a:lstStyle/>
        <a:p>
          <a:pPr>
            <a:lnSpc>
              <a:spcPct val="100000"/>
            </a:lnSpc>
          </a:pPr>
          <a:r>
            <a:rPr lang="en-US"/>
            <a:t>AI means the machine or computerized machinery that evince owns intelligence by using algorithms to solve problems using input data.</a:t>
          </a:r>
        </a:p>
      </dgm:t>
    </dgm:pt>
    <dgm:pt modelId="{2881B0D9-3218-4819-84C1-84E8D73E5354}" type="parTrans" cxnId="{FA351D64-BF7E-45BF-B222-231A9F25FC99}">
      <dgm:prSet/>
      <dgm:spPr/>
      <dgm:t>
        <a:bodyPr/>
        <a:lstStyle/>
        <a:p>
          <a:endParaRPr lang="en-US"/>
        </a:p>
      </dgm:t>
    </dgm:pt>
    <dgm:pt modelId="{CCF1768D-8672-43AE-BBC6-FB0A9EE224F2}" type="sibTrans" cxnId="{FA351D64-BF7E-45BF-B222-231A9F25FC99}">
      <dgm:prSet/>
      <dgm:spPr/>
      <dgm:t>
        <a:bodyPr/>
        <a:lstStyle/>
        <a:p>
          <a:pPr>
            <a:lnSpc>
              <a:spcPct val="100000"/>
            </a:lnSpc>
          </a:pPr>
          <a:endParaRPr lang="en-US"/>
        </a:p>
      </dgm:t>
    </dgm:pt>
    <dgm:pt modelId="{DF36B128-0128-47D8-A6FC-BFE7A663D3CD}">
      <dgm:prSet/>
      <dgm:spPr/>
      <dgm:t>
        <a:bodyPr/>
        <a:lstStyle/>
        <a:p>
          <a:pPr>
            <a:lnSpc>
              <a:spcPct val="100000"/>
            </a:lnSpc>
          </a:pPr>
          <a:r>
            <a:rPr lang="en-US"/>
            <a:t>AI helps to boosts the initial stage of planning and design implementation of aproject for the engineers.</a:t>
          </a:r>
          <a:br>
            <a:rPr lang="en-US"/>
          </a:br>
          <a:endParaRPr lang="en-US"/>
        </a:p>
      </dgm:t>
    </dgm:pt>
    <dgm:pt modelId="{9668CB14-E92D-4FEE-AB42-32D3D3DBF8C3}" type="parTrans" cxnId="{65545006-88B8-4686-93BC-6D3066C39808}">
      <dgm:prSet/>
      <dgm:spPr/>
      <dgm:t>
        <a:bodyPr/>
        <a:lstStyle/>
        <a:p>
          <a:endParaRPr lang="en-US"/>
        </a:p>
      </dgm:t>
    </dgm:pt>
    <dgm:pt modelId="{A22EC085-6C7B-4EA2-8721-BDD68744B736}" type="sibTrans" cxnId="{65545006-88B8-4686-93BC-6D3066C39808}">
      <dgm:prSet/>
      <dgm:spPr/>
      <dgm:t>
        <a:bodyPr/>
        <a:lstStyle/>
        <a:p>
          <a:endParaRPr lang="en-US"/>
        </a:p>
      </dgm:t>
    </dgm:pt>
    <dgm:pt modelId="{D0E82D1B-D05D-47F8-B686-1FC4F70947A0}" type="pres">
      <dgm:prSet presAssocID="{02E44521-081D-47CB-9876-91890730AA8A}" presName="root" presStyleCnt="0">
        <dgm:presLayoutVars>
          <dgm:dir/>
          <dgm:resizeHandles val="exact"/>
        </dgm:presLayoutVars>
      </dgm:prSet>
      <dgm:spPr/>
    </dgm:pt>
    <dgm:pt modelId="{7D759806-7FC8-4364-B823-45CCE51E209B}" type="pres">
      <dgm:prSet presAssocID="{02E44521-081D-47CB-9876-91890730AA8A}" presName="container" presStyleCnt="0">
        <dgm:presLayoutVars>
          <dgm:dir/>
          <dgm:resizeHandles val="exact"/>
        </dgm:presLayoutVars>
      </dgm:prSet>
      <dgm:spPr/>
    </dgm:pt>
    <dgm:pt modelId="{67318377-B19B-46E7-96B4-20A0A4ECF3B1}" type="pres">
      <dgm:prSet presAssocID="{DAEF4B0F-ECCD-4C20-B9F7-812B11DC3799}" presName="compNode" presStyleCnt="0"/>
      <dgm:spPr/>
    </dgm:pt>
    <dgm:pt modelId="{A57BA24F-79A5-4AE9-A2D0-89230F757D6D}" type="pres">
      <dgm:prSet presAssocID="{DAEF4B0F-ECCD-4C20-B9F7-812B11DC3799}" presName="iconBgRect" presStyleLbl="bgShp" presStyleIdx="0" presStyleCnt="4"/>
      <dgm:spPr/>
    </dgm:pt>
    <dgm:pt modelId="{C5EFB1C2-382D-4A88-9FA3-D52F2D30B108}" type="pres">
      <dgm:prSet presAssocID="{DAEF4B0F-ECCD-4C20-B9F7-812B11DC379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3C8FD91A-6DB1-4EC8-9021-E0CF33E70AFB}" type="pres">
      <dgm:prSet presAssocID="{DAEF4B0F-ECCD-4C20-B9F7-812B11DC3799}" presName="spaceRect" presStyleCnt="0"/>
      <dgm:spPr/>
    </dgm:pt>
    <dgm:pt modelId="{05EE54A1-BFE7-4D61-8E8E-09F4E11B08AD}" type="pres">
      <dgm:prSet presAssocID="{DAEF4B0F-ECCD-4C20-B9F7-812B11DC3799}" presName="textRect" presStyleLbl="revTx" presStyleIdx="0" presStyleCnt="4">
        <dgm:presLayoutVars>
          <dgm:chMax val="1"/>
          <dgm:chPref val="1"/>
        </dgm:presLayoutVars>
      </dgm:prSet>
      <dgm:spPr/>
    </dgm:pt>
    <dgm:pt modelId="{89C73DAC-95C6-4F3F-BFA4-A4326980869B}" type="pres">
      <dgm:prSet presAssocID="{65452E87-8D1F-49FC-8912-5B8893392875}" presName="sibTrans" presStyleLbl="sibTrans2D1" presStyleIdx="0" presStyleCnt="0"/>
      <dgm:spPr/>
    </dgm:pt>
    <dgm:pt modelId="{50F32AAC-821D-4DF7-B6CD-1CC0B6FBF3D9}" type="pres">
      <dgm:prSet presAssocID="{D0FF4837-135F-4199-96BC-4BDF58FE0ABF}" presName="compNode" presStyleCnt="0"/>
      <dgm:spPr/>
    </dgm:pt>
    <dgm:pt modelId="{F3D9EFD6-F0F6-4402-918C-3B78DD7BBF99}" type="pres">
      <dgm:prSet presAssocID="{D0FF4837-135F-4199-96BC-4BDF58FE0ABF}" presName="iconBgRect" presStyleLbl="bgShp" presStyleIdx="1" presStyleCnt="4"/>
      <dgm:spPr/>
    </dgm:pt>
    <dgm:pt modelId="{5FE55AB9-390B-4055-B099-F2FF7230BC15}" type="pres">
      <dgm:prSet presAssocID="{D0FF4837-135F-4199-96BC-4BDF58FE0AB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3734158-BC9B-4EDC-A37C-F92ECE4511A9}" type="pres">
      <dgm:prSet presAssocID="{D0FF4837-135F-4199-96BC-4BDF58FE0ABF}" presName="spaceRect" presStyleCnt="0"/>
      <dgm:spPr/>
    </dgm:pt>
    <dgm:pt modelId="{2AD1D312-81B6-4B53-A735-17811761158A}" type="pres">
      <dgm:prSet presAssocID="{D0FF4837-135F-4199-96BC-4BDF58FE0ABF}" presName="textRect" presStyleLbl="revTx" presStyleIdx="1" presStyleCnt="4">
        <dgm:presLayoutVars>
          <dgm:chMax val="1"/>
          <dgm:chPref val="1"/>
        </dgm:presLayoutVars>
      </dgm:prSet>
      <dgm:spPr/>
    </dgm:pt>
    <dgm:pt modelId="{1528E80E-6A78-4B79-B758-64A5A167708A}" type="pres">
      <dgm:prSet presAssocID="{3307EB39-5CFD-40C6-A1A9-0D9B68DF1C3E}" presName="sibTrans" presStyleLbl="sibTrans2D1" presStyleIdx="0" presStyleCnt="0"/>
      <dgm:spPr/>
    </dgm:pt>
    <dgm:pt modelId="{7E342126-F614-4610-B29C-211C0336A8BB}" type="pres">
      <dgm:prSet presAssocID="{6D6035F8-F04B-4440-B880-730FBAE1E249}" presName="compNode" presStyleCnt="0"/>
      <dgm:spPr/>
    </dgm:pt>
    <dgm:pt modelId="{62360952-1088-44C0-B0D6-D9B7B8289528}" type="pres">
      <dgm:prSet presAssocID="{6D6035F8-F04B-4440-B880-730FBAE1E249}" presName="iconBgRect" presStyleLbl="bgShp" presStyleIdx="2" presStyleCnt="4"/>
      <dgm:spPr/>
    </dgm:pt>
    <dgm:pt modelId="{B833F4CA-16CC-48B1-BA28-CB629D3EA901}" type="pres">
      <dgm:prSet presAssocID="{6D6035F8-F04B-4440-B880-730FBAE1E2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742567D4-511F-4B32-9895-1D60B1E661AF}" type="pres">
      <dgm:prSet presAssocID="{6D6035F8-F04B-4440-B880-730FBAE1E249}" presName="spaceRect" presStyleCnt="0"/>
      <dgm:spPr/>
    </dgm:pt>
    <dgm:pt modelId="{8D5B08D5-764D-4B69-9A83-A8F2244D80D4}" type="pres">
      <dgm:prSet presAssocID="{6D6035F8-F04B-4440-B880-730FBAE1E249}" presName="textRect" presStyleLbl="revTx" presStyleIdx="2" presStyleCnt="4">
        <dgm:presLayoutVars>
          <dgm:chMax val="1"/>
          <dgm:chPref val="1"/>
        </dgm:presLayoutVars>
      </dgm:prSet>
      <dgm:spPr/>
    </dgm:pt>
    <dgm:pt modelId="{DAD657F0-E9F2-40C5-9774-0706EA3D0A3B}" type="pres">
      <dgm:prSet presAssocID="{CCF1768D-8672-43AE-BBC6-FB0A9EE224F2}" presName="sibTrans" presStyleLbl="sibTrans2D1" presStyleIdx="0" presStyleCnt="0"/>
      <dgm:spPr/>
    </dgm:pt>
    <dgm:pt modelId="{04ADCB5A-0FBA-4CA6-ADF9-73BD5675C66C}" type="pres">
      <dgm:prSet presAssocID="{DF36B128-0128-47D8-A6FC-BFE7A663D3CD}" presName="compNode" presStyleCnt="0"/>
      <dgm:spPr/>
    </dgm:pt>
    <dgm:pt modelId="{12AD46D5-D0F9-4C11-A675-C5C526BF1D4D}" type="pres">
      <dgm:prSet presAssocID="{DF36B128-0128-47D8-A6FC-BFE7A663D3CD}" presName="iconBgRect" presStyleLbl="bgShp" presStyleIdx="3" presStyleCnt="4"/>
      <dgm:spPr/>
    </dgm:pt>
    <dgm:pt modelId="{C3511BEA-E1F3-4771-B781-953F93044765}" type="pres">
      <dgm:prSet presAssocID="{DF36B128-0128-47D8-A6FC-BFE7A663D3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7652471B-7A19-45E8-B40E-6DADD463609A}" type="pres">
      <dgm:prSet presAssocID="{DF36B128-0128-47D8-A6FC-BFE7A663D3CD}" presName="spaceRect" presStyleCnt="0"/>
      <dgm:spPr/>
    </dgm:pt>
    <dgm:pt modelId="{043109B9-ACCC-4484-82F5-0FA6F9973137}" type="pres">
      <dgm:prSet presAssocID="{DF36B128-0128-47D8-A6FC-BFE7A663D3CD}" presName="textRect" presStyleLbl="revTx" presStyleIdx="3" presStyleCnt="4">
        <dgm:presLayoutVars>
          <dgm:chMax val="1"/>
          <dgm:chPref val="1"/>
        </dgm:presLayoutVars>
      </dgm:prSet>
      <dgm:spPr/>
    </dgm:pt>
  </dgm:ptLst>
  <dgm:cxnLst>
    <dgm:cxn modelId="{AC4E4A02-3898-4B54-9753-BE3A1CD84515}" srcId="{02E44521-081D-47CB-9876-91890730AA8A}" destId="{D0FF4837-135F-4199-96BC-4BDF58FE0ABF}" srcOrd="1" destOrd="0" parTransId="{34061B70-D734-4EA2-AEA3-C2D77A3CFC29}" sibTransId="{3307EB39-5CFD-40C6-A1A9-0D9B68DF1C3E}"/>
    <dgm:cxn modelId="{65545006-88B8-4686-93BC-6D3066C39808}" srcId="{02E44521-081D-47CB-9876-91890730AA8A}" destId="{DF36B128-0128-47D8-A6FC-BFE7A663D3CD}" srcOrd="3" destOrd="0" parTransId="{9668CB14-E92D-4FEE-AB42-32D3D3DBF8C3}" sibTransId="{A22EC085-6C7B-4EA2-8721-BDD68744B736}"/>
    <dgm:cxn modelId="{E2DFCE35-DB15-4956-A23D-9B9831899390}" type="presOf" srcId="{3307EB39-5CFD-40C6-A1A9-0D9B68DF1C3E}" destId="{1528E80E-6A78-4B79-B758-64A5A167708A}" srcOrd="0" destOrd="0" presId="urn:microsoft.com/office/officeart/2018/2/layout/IconCircleList"/>
    <dgm:cxn modelId="{FA351D64-BF7E-45BF-B222-231A9F25FC99}" srcId="{02E44521-081D-47CB-9876-91890730AA8A}" destId="{6D6035F8-F04B-4440-B880-730FBAE1E249}" srcOrd="2" destOrd="0" parTransId="{2881B0D9-3218-4819-84C1-84E8D73E5354}" sibTransId="{CCF1768D-8672-43AE-BBC6-FB0A9EE224F2}"/>
    <dgm:cxn modelId="{698E907C-F29C-4B02-B47B-375BE5F8844C}" type="presOf" srcId="{02E44521-081D-47CB-9876-91890730AA8A}" destId="{D0E82D1B-D05D-47F8-B686-1FC4F70947A0}" srcOrd="0" destOrd="0" presId="urn:microsoft.com/office/officeart/2018/2/layout/IconCircleList"/>
    <dgm:cxn modelId="{525F6B93-B42D-4B05-93B2-2A0A51C7F7C3}" type="presOf" srcId="{DAEF4B0F-ECCD-4C20-B9F7-812B11DC3799}" destId="{05EE54A1-BFE7-4D61-8E8E-09F4E11B08AD}" srcOrd="0" destOrd="0" presId="urn:microsoft.com/office/officeart/2018/2/layout/IconCircleList"/>
    <dgm:cxn modelId="{4CB056BB-0BA0-449D-B3E8-0829547A2472}" type="presOf" srcId="{6D6035F8-F04B-4440-B880-730FBAE1E249}" destId="{8D5B08D5-764D-4B69-9A83-A8F2244D80D4}" srcOrd="0" destOrd="0" presId="urn:microsoft.com/office/officeart/2018/2/layout/IconCircleList"/>
    <dgm:cxn modelId="{D877AACA-B1DF-4612-90D3-CE6B9A329535}" type="presOf" srcId="{DF36B128-0128-47D8-A6FC-BFE7A663D3CD}" destId="{043109B9-ACCC-4484-82F5-0FA6F9973137}" srcOrd="0" destOrd="0" presId="urn:microsoft.com/office/officeart/2018/2/layout/IconCircleList"/>
    <dgm:cxn modelId="{069AF1DC-0E01-4C6D-A8C4-D02D260DED8C}" type="presOf" srcId="{65452E87-8D1F-49FC-8912-5B8893392875}" destId="{89C73DAC-95C6-4F3F-BFA4-A4326980869B}" srcOrd="0" destOrd="0" presId="urn:microsoft.com/office/officeart/2018/2/layout/IconCircleList"/>
    <dgm:cxn modelId="{412F35E7-5A5E-4205-8095-AEC8ECEB93B1}" type="presOf" srcId="{D0FF4837-135F-4199-96BC-4BDF58FE0ABF}" destId="{2AD1D312-81B6-4B53-A735-17811761158A}" srcOrd="0" destOrd="0" presId="urn:microsoft.com/office/officeart/2018/2/layout/IconCircleList"/>
    <dgm:cxn modelId="{D60343EA-291E-4B5D-A47D-4C0B0EBF5F12}" srcId="{02E44521-081D-47CB-9876-91890730AA8A}" destId="{DAEF4B0F-ECCD-4C20-B9F7-812B11DC3799}" srcOrd="0" destOrd="0" parTransId="{01E2465D-25C0-48CE-AF29-63624F5C419E}" sibTransId="{65452E87-8D1F-49FC-8912-5B8893392875}"/>
    <dgm:cxn modelId="{455F86EC-92BD-43A4-8039-3A02A00A9A79}" type="presOf" srcId="{CCF1768D-8672-43AE-BBC6-FB0A9EE224F2}" destId="{DAD657F0-E9F2-40C5-9774-0706EA3D0A3B}" srcOrd="0" destOrd="0" presId="urn:microsoft.com/office/officeart/2018/2/layout/IconCircleList"/>
    <dgm:cxn modelId="{91340420-A02E-42AA-8AE3-1A2D73BC835A}" type="presParOf" srcId="{D0E82D1B-D05D-47F8-B686-1FC4F70947A0}" destId="{7D759806-7FC8-4364-B823-45CCE51E209B}" srcOrd="0" destOrd="0" presId="urn:microsoft.com/office/officeart/2018/2/layout/IconCircleList"/>
    <dgm:cxn modelId="{6A713A75-8AD4-48D8-BC18-2D8C92D3B07A}" type="presParOf" srcId="{7D759806-7FC8-4364-B823-45CCE51E209B}" destId="{67318377-B19B-46E7-96B4-20A0A4ECF3B1}" srcOrd="0" destOrd="0" presId="urn:microsoft.com/office/officeart/2018/2/layout/IconCircleList"/>
    <dgm:cxn modelId="{2030F620-1DDF-4E2F-8418-59640D21416E}" type="presParOf" srcId="{67318377-B19B-46E7-96B4-20A0A4ECF3B1}" destId="{A57BA24F-79A5-4AE9-A2D0-89230F757D6D}" srcOrd="0" destOrd="0" presId="urn:microsoft.com/office/officeart/2018/2/layout/IconCircleList"/>
    <dgm:cxn modelId="{4E050873-9290-44EE-8654-5AF3799842C6}" type="presParOf" srcId="{67318377-B19B-46E7-96B4-20A0A4ECF3B1}" destId="{C5EFB1C2-382D-4A88-9FA3-D52F2D30B108}" srcOrd="1" destOrd="0" presId="urn:microsoft.com/office/officeart/2018/2/layout/IconCircleList"/>
    <dgm:cxn modelId="{E82AAC33-1367-40B4-B4F3-61C68D264F49}" type="presParOf" srcId="{67318377-B19B-46E7-96B4-20A0A4ECF3B1}" destId="{3C8FD91A-6DB1-4EC8-9021-E0CF33E70AFB}" srcOrd="2" destOrd="0" presId="urn:microsoft.com/office/officeart/2018/2/layout/IconCircleList"/>
    <dgm:cxn modelId="{AE427F7C-EF09-46AA-AB1B-ED88DA2FDAEF}" type="presParOf" srcId="{67318377-B19B-46E7-96B4-20A0A4ECF3B1}" destId="{05EE54A1-BFE7-4D61-8E8E-09F4E11B08AD}" srcOrd="3" destOrd="0" presId="urn:microsoft.com/office/officeart/2018/2/layout/IconCircleList"/>
    <dgm:cxn modelId="{B66539FA-666D-4441-9009-174E5578581C}" type="presParOf" srcId="{7D759806-7FC8-4364-B823-45CCE51E209B}" destId="{89C73DAC-95C6-4F3F-BFA4-A4326980869B}" srcOrd="1" destOrd="0" presId="urn:microsoft.com/office/officeart/2018/2/layout/IconCircleList"/>
    <dgm:cxn modelId="{3CA11526-2ADB-43C8-8438-BBFB74EEDF6C}" type="presParOf" srcId="{7D759806-7FC8-4364-B823-45CCE51E209B}" destId="{50F32AAC-821D-4DF7-B6CD-1CC0B6FBF3D9}" srcOrd="2" destOrd="0" presId="urn:microsoft.com/office/officeart/2018/2/layout/IconCircleList"/>
    <dgm:cxn modelId="{E0ADED9D-A7EC-436F-B9B6-FEDF61A448AC}" type="presParOf" srcId="{50F32AAC-821D-4DF7-B6CD-1CC0B6FBF3D9}" destId="{F3D9EFD6-F0F6-4402-918C-3B78DD7BBF99}" srcOrd="0" destOrd="0" presId="urn:microsoft.com/office/officeart/2018/2/layout/IconCircleList"/>
    <dgm:cxn modelId="{E0177CBA-32ED-4065-8CA1-EAC272A452CE}" type="presParOf" srcId="{50F32AAC-821D-4DF7-B6CD-1CC0B6FBF3D9}" destId="{5FE55AB9-390B-4055-B099-F2FF7230BC15}" srcOrd="1" destOrd="0" presId="urn:microsoft.com/office/officeart/2018/2/layout/IconCircleList"/>
    <dgm:cxn modelId="{D89EB397-8A10-4D2F-AB7C-83549FB95C8A}" type="presParOf" srcId="{50F32AAC-821D-4DF7-B6CD-1CC0B6FBF3D9}" destId="{33734158-BC9B-4EDC-A37C-F92ECE4511A9}" srcOrd="2" destOrd="0" presId="urn:microsoft.com/office/officeart/2018/2/layout/IconCircleList"/>
    <dgm:cxn modelId="{264EDCF3-5965-4EC5-889A-CE7FA277C031}" type="presParOf" srcId="{50F32AAC-821D-4DF7-B6CD-1CC0B6FBF3D9}" destId="{2AD1D312-81B6-4B53-A735-17811761158A}" srcOrd="3" destOrd="0" presId="urn:microsoft.com/office/officeart/2018/2/layout/IconCircleList"/>
    <dgm:cxn modelId="{C1A9D325-8FFC-4AA7-A01D-352199ECBAFF}" type="presParOf" srcId="{7D759806-7FC8-4364-B823-45CCE51E209B}" destId="{1528E80E-6A78-4B79-B758-64A5A167708A}" srcOrd="3" destOrd="0" presId="urn:microsoft.com/office/officeart/2018/2/layout/IconCircleList"/>
    <dgm:cxn modelId="{32B5AE4B-7D27-47ED-9AE5-8AAA6BEBC6A9}" type="presParOf" srcId="{7D759806-7FC8-4364-B823-45CCE51E209B}" destId="{7E342126-F614-4610-B29C-211C0336A8BB}" srcOrd="4" destOrd="0" presId="urn:microsoft.com/office/officeart/2018/2/layout/IconCircleList"/>
    <dgm:cxn modelId="{504564E0-5903-4CC6-B294-1D8EB9C4EE79}" type="presParOf" srcId="{7E342126-F614-4610-B29C-211C0336A8BB}" destId="{62360952-1088-44C0-B0D6-D9B7B8289528}" srcOrd="0" destOrd="0" presId="urn:microsoft.com/office/officeart/2018/2/layout/IconCircleList"/>
    <dgm:cxn modelId="{4732F04A-13C4-4478-BF29-1C764062829C}" type="presParOf" srcId="{7E342126-F614-4610-B29C-211C0336A8BB}" destId="{B833F4CA-16CC-48B1-BA28-CB629D3EA901}" srcOrd="1" destOrd="0" presId="urn:microsoft.com/office/officeart/2018/2/layout/IconCircleList"/>
    <dgm:cxn modelId="{AE06E3B5-41CA-4E28-9798-444FF05F9082}" type="presParOf" srcId="{7E342126-F614-4610-B29C-211C0336A8BB}" destId="{742567D4-511F-4B32-9895-1D60B1E661AF}" srcOrd="2" destOrd="0" presId="urn:microsoft.com/office/officeart/2018/2/layout/IconCircleList"/>
    <dgm:cxn modelId="{DB543782-1A94-44D3-88B5-8BCCB214F641}" type="presParOf" srcId="{7E342126-F614-4610-B29C-211C0336A8BB}" destId="{8D5B08D5-764D-4B69-9A83-A8F2244D80D4}" srcOrd="3" destOrd="0" presId="urn:microsoft.com/office/officeart/2018/2/layout/IconCircleList"/>
    <dgm:cxn modelId="{9DABEFBC-DBB2-4191-9D2C-E9CFD70EBAA9}" type="presParOf" srcId="{7D759806-7FC8-4364-B823-45CCE51E209B}" destId="{DAD657F0-E9F2-40C5-9774-0706EA3D0A3B}" srcOrd="5" destOrd="0" presId="urn:microsoft.com/office/officeart/2018/2/layout/IconCircleList"/>
    <dgm:cxn modelId="{0E539E07-43FE-4C1D-8CF9-D79E2373E626}" type="presParOf" srcId="{7D759806-7FC8-4364-B823-45CCE51E209B}" destId="{04ADCB5A-0FBA-4CA6-ADF9-73BD5675C66C}" srcOrd="6" destOrd="0" presId="urn:microsoft.com/office/officeart/2018/2/layout/IconCircleList"/>
    <dgm:cxn modelId="{5C30A436-FF08-4479-905B-6C1B207A9599}" type="presParOf" srcId="{04ADCB5A-0FBA-4CA6-ADF9-73BD5675C66C}" destId="{12AD46D5-D0F9-4C11-A675-C5C526BF1D4D}" srcOrd="0" destOrd="0" presId="urn:microsoft.com/office/officeart/2018/2/layout/IconCircleList"/>
    <dgm:cxn modelId="{2F366E05-9029-4EE2-8DAD-DEAC67647EE8}" type="presParOf" srcId="{04ADCB5A-0FBA-4CA6-ADF9-73BD5675C66C}" destId="{C3511BEA-E1F3-4771-B781-953F93044765}" srcOrd="1" destOrd="0" presId="urn:microsoft.com/office/officeart/2018/2/layout/IconCircleList"/>
    <dgm:cxn modelId="{E841F013-330D-4CE1-8260-CB72831BD2CD}" type="presParOf" srcId="{04ADCB5A-0FBA-4CA6-ADF9-73BD5675C66C}" destId="{7652471B-7A19-45E8-B40E-6DADD463609A}" srcOrd="2" destOrd="0" presId="urn:microsoft.com/office/officeart/2018/2/layout/IconCircleList"/>
    <dgm:cxn modelId="{271B4706-198B-4A3D-A592-F390B7D5BC0A}" type="presParOf" srcId="{04ADCB5A-0FBA-4CA6-ADF9-73BD5675C66C}" destId="{043109B9-ACCC-4484-82F5-0FA6F997313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BA24F-79A5-4AE9-A2D0-89230F757D6D}">
      <dsp:nvSpPr>
        <dsp:cNvPr id="0" name=""/>
        <dsp:cNvSpPr/>
      </dsp:nvSpPr>
      <dsp:spPr>
        <a:xfrm>
          <a:off x="212335" y="4698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EFB1C2-382D-4A88-9FA3-D52F2D30B10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E54A1-BFE7-4D61-8E8E-09F4E11B08A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Artificial Intelligence is changing the way the construction industry used to process their projects.</a:t>
          </a:r>
        </a:p>
      </dsp:txBody>
      <dsp:txXfrm>
        <a:off x="1834517" y="469890"/>
        <a:ext cx="3148942" cy="1335915"/>
      </dsp:txXfrm>
    </dsp:sp>
    <dsp:sp modelId="{F3D9EFD6-F0F6-4402-918C-3B78DD7BBF99}">
      <dsp:nvSpPr>
        <dsp:cNvPr id="0" name=""/>
        <dsp:cNvSpPr/>
      </dsp:nvSpPr>
      <dsp:spPr>
        <a:xfrm>
          <a:off x="5532139" y="469890"/>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55AB9-390B-4055-B099-F2FF7230BC15}">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D1D312-81B6-4B53-A735-17811761158A}">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The future of AI is booming in the construction industry so that when collaborated with BIM Modeling Services, it can provide model inputs detail to the clients.</a:t>
          </a:r>
        </a:p>
      </dsp:txBody>
      <dsp:txXfrm>
        <a:off x="7154322" y="469890"/>
        <a:ext cx="3148942" cy="1335915"/>
      </dsp:txXfrm>
    </dsp:sp>
    <dsp:sp modelId="{62360952-1088-44C0-B0D6-D9B7B8289528}">
      <dsp:nvSpPr>
        <dsp:cNvPr id="0" name=""/>
        <dsp:cNvSpPr/>
      </dsp:nvSpPr>
      <dsp:spPr>
        <a:xfrm>
          <a:off x="212335" y="2545532"/>
          <a:ext cx="1335915" cy="133591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33F4CA-16CC-48B1-BA28-CB629D3EA90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5B08D5-764D-4B69-9A83-A8F2244D80D4}">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AI means the machine or computerized machinery that evince owns intelligence by using algorithms to solve problems using input data.</a:t>
          </a:r>
        </a:p>
      </dsp:txBody>
      <dsp:txXfrm>
        <a:off x="1834517" y="2545532"/>
        <a:ext cx="3148942" cy="1335915"/>
      </dsp:txXfrm>
    </dsp:sp>
    <dsp:sp modelId="{12AD46D5-D0F9-4C11-A675-C5C526BF1D4D}">
      <dsp:nvSpPr>
        <dsp:cNvPr id="0" name=""/>
        <dsp:cNvSpPr/>
      </dsp:nvSpPr>
      <dsp:spPr>
        <a:xfrm>
          <a:off x="5532139" y="2545532"/>
          <a:ext cx="1335915" cy="133591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11BEA-E1F3-4771-B781-953F93044765}">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3109B9-ACCC-4484-82F5-0FA6F9973137}">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AI helps to boosts the initial stage of planning and design implementation of aproject for the engineers.</a:t>
          </a:r>
          <a:br>
            <a:rPr lang="en-US" sz="1700" kern="1200"/>
          </a:br>
          <a:endParaRPr lang="en-US" sz="1700" kern="1200"/>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1C79-D5FB-324B-919F-347399CDDA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59F57-0F20-0AAC-80A4-01CB8B8CF7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7934F0-69E7-2250-A2AE-B97079F81949}"/>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5" name="Footer Placeholder 4">
            <a:extLst>
              <a:ext uri="{FF2B5EF4-FFF2-40B4-BE49-F238E27FC236}">
                <a16:creationId xmlns:a16="http://schemas.microsoft.com/office/drawing/2014/main" id="{2C6C102B-377F-BA0A-177E-8CD592803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8F9CE-BC47-91F9-6E78-4FE3E083755C}"/>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300211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77C5-FB3C-F23F-6E34-C3B8515F95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23BDB-EB9D-697D-ED91-ED01F32DC6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07E22B-F596-1947-65C8-8AD09EB27FFB}"/>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5" name="Footer Placeholder 4">
            <a:extLst>
              <a:ext uri="{FF2B5EF4-FFF2-40B4-BE49-F238E27FC236}">
                <a16:creationId xmlns:a16="http://schemas.microsoft.com/office/drawing/2014/main" id="{F34F89FA-78AF-A501-CA5F-792D48CF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D19FB-CDA0-0AEB-0A44-E6A1E79FBABD}"/>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3081978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60D682-F316-724E-9A98-C84E4EF82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1AC90D-7B4A-353B-52B8-B5EB5130C5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04699-32C2-0860-3672-6451710B3EE4}"/>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5" name="Footer Placeholder 4">
            <a:extLst>
              <a:ext uri="{FF2B5EF4-FFF2-40B4-BE49-F238E27FC236}">
                <a16:creationId xmlns:a16="http://schemas.microsoft.com/office/drawing/2014/main" id="{52C58CF5-9947-DD2C-8F93-74D98FCDE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29414-C43E-5219-7962-3D464C4DB143}"/>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201042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13F7-9572-AF3D-FB88-80B9D47CF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3B7864-7052-9EFE-FB7D-A465B97251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F6214-316C-366A-FF65-7B2137897E98}"/>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5" name="Footer Placeholder 4">
            <a:extLst>
              <a:ext uri="{FF2B5EF4-FFF2-40B4-BE49-F238E27FC236}">
                <a16:creationId xmlns:a16="http://schemas.microsoft.com/office/drawing/2014/main" id="{2AA840B1-AEB7-981B-0CC9-8F45F2572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E43773-AF88-148D-B8BE-595350441A94}"/>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232273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C303-93F7-FD6E-46C9-87C97FC9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FB6B7E-FC89-FBF5-0866-C0FEA42F2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2A9B7-6F3A-6B84-3FF0-48B5ACC20917}"/>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5" name="Footer Placeholder 4">
            <a:extLst>
              <a:ext uri="{FF2B5EF4-FFF2-40B4-BE49-F238E27FC236}">
                <a16:creationId xmlns:a16="http://schemas.microsoft.com/office/drawing/2014/main" id="{88860341-8F4F-A0BC-687F-FA5B593C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6B81C-7F2E-B7FE-6BDA-F22F5A7D00A4}"/>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896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B1F5-BD6E-7FA5-CE0F-8C1791C67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E64E3-0075-0107-1F4D-6C716EF21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1F8F7D-24B1-2400-C7A2-459978FE0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C9C7C8-D4E8-21D6-6B77-18CCC6BC80A9}"/>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6" name="Footer Placeholder 5">
            <a:extLst>
              <a:ext uri="{FF2B5EF4-FFF2-40B4-BE49-F238E27FC236}">
                <a16:creationId xmlns:a16="http://schemas.microsoft.com/office/drawing/2014/main" id="{D92A9B0B-CBD0-99B1-8523-45F2BCDE2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AA36B7-FC2F-CA61-52B6-124EEF8C7F96}"/>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203249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C9C8-C0D1-7F09-25B3-D14473B5E7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320CF1-4DED-890E-CB4A-8348D55A2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00D09-F0CF-FD11-A7F3-560AEB28E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7EED6E-782C-8C7D-2FFD-FDDA44926F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61BEFE-4B30-A095-6513-98181958D3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F1CF28-7819-51C9-92DA-A2F3234979DD}"/>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8" name="Footer Placeholder 7">
            <a:extLst>
              <a:ext uri="{FF2B5EF4-FFF2-40B4-BE49-F238E27FC236}">
                <a16:creationId xmlns:a16="http://schemas.microsoft.com/office/drawing/2014/main" id="{62BF36B9-A850-96BE-5536-FEF572091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EE39E4-1063-9116-C796-22415081DDC0}"/>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395929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B572-9D5C-D12A-D3C2-0FD394F369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40A8EC-BFD1-8503-6EA8-9F30F032F282}"/>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4" name="Footer Placeholder 3">
            <a:extLst>
              <a:ext uri="{FF2B5EF4-FFF2-40B4-BE49-F238E27FC236}">
                <a16:creationId xmlns:a16="http://schemas.microsoft.com/office/drawing/2014/main" id="{146C2DC1-40C3-5BF9-808C-1D7FF5035A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C12E1-DAA3-692E-B27A-C341926B14FD}"/>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163176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5392E-A730-CE99-97D2-0F9C3AADA979}"/>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3" name="Footer Placeholder 2">
            <a:extLst>
              <a:ext uri="{FF2B5EF4-FFF2-40B4-BE49-F238E27FC236}">
                <a16:creationId xmlns:a16="http://schemas.microsoft.com/office/drawing/2014/main" id="{45510174-F9A1-10B3-68F1-9749588196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109C6-A899-4DD9-DB6C-003707C55582}"/>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131020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2106C-5AEF-B605-FE74-A47F05CA3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071D0-9072-2FFA-5764-F234FEA10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4CAA5-8FC1-BD79-D1F6-C08D90A0A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ABEC2-F32E-6595-7378-AE051EDDF799}"/>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6" name="Footer Placeholder 5">
            <a:extLst>
              <a:ext uri="{FF2B5EF4-FFF2-40B4-BE49-F238E27FC236}">
                <a16:creationId xmlns:a16="http://schemas.microsoft.com/office/drawing/2014/main" id="{2AA7EBFD-1DEB-0C30-B829-E952966A1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63934-D5AC-F2FF-2F43-A154BB3B8533}"/>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2643441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3AEB-4C40-E402-ED64-DB96E8D8A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A41DCE-1C5C-DE99-A67E-93AE34F9CA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B11D56-D48A-E81A-01D1-ECE6E83CB6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0E5FB9-9B89-AC99-096F-280F857F9488}"/>
              </a:ext>
            </a:extLst>
          </p:cNvPr>
          <p:cNvSpPr>
            <a:spLocks noGrp="1"/>
          </p:cNvSpPr>
          <p:nvPr>
            <p:ph type="dt" sz="half" idx="10"/>
          </p:nvPr>
        </p:nvSpPr>
        <p:spPr/>
        <p:txBody>
          <a:bodyPr/>
          <a:lstStyle/>
          <a:p>
            <a:fld id="{9870D3D2-721D-4982-AB0D-E7FA0478B961}" type="datetimeFigureOut">
              <a:rPr lang="en-US" smtClean="0"/>
              <a:t>4/10/2023</a:t>
            </a:fld>
            <a:endParaRPr lang="en-US"/>
          </a:p>
        </p:txBody>
      </p:sp>
      <p:sp>
        <p:nvSpPr>
          <p:cNvPr id="6" name="Footer Placeholder 5">
            <a:extLst>
              <a:ext uri="{FF2B5EF4-FFF2-40B4-BE49-F238E27FC236}">
                <a16:creationId xmlns:a16="http://schemas.microsoft.com/office/drawing/2014/main" id="{173245CA-DD08-6685-5D0C-EFB246BED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0B19A-EE4E-4E18-D9C0-1AEECF9B1C81}"/>
              </a:ext>
            </a:extLst>
          </p:cNvPr>
          <p:cNvSpPr>
            <a:spLocks noGrp="1"/>
          </p:cNvSpPr>
          <p:nvPr>
            <p:ph type="sldNum" sz="quarter" idx="12"/>
          </p:nvPr>
        </p:nvSpPr>
        <p:spPr/>
        <p:txBody>
          <a:bodyPr/>
          <a:lstStyle/>
          <a:p>
            <a:fld id="{541055EA-E6D8-45E3-9497-4005FB7C6BED}" type="slidenum">
              <a:rPr lang="en-US" smtClean="0"/>
              <a:t>‹#›</a:t>
            </a:fld>
            <a:endParaRPr lang="en-US"/>
          </a:p>
        </p:txBody>
      </p:sp>
    </p:spTree>
    <p:extLst>
      <p:ext uri="{BB962C8B-B14F-4D97-AF65-F5344CB8AC3E}">
        <p14:creationId xmlns:p14="http://schemas.microsoft.com/office/powerpoint/2010/main" val="1934288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13605-682E-C8BE-7D42-780929349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B046BD-C3B7-2447-E4B4-6C6699150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C5E94-0CEB-3DB7-D6B9-51C5C471C1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D3D2-721D-4982-AB0D-E7FA0478B961}" type="datetimeFigureOut">
              <a:rPr lang="en-US" smtClean="0"/>
              <a:t>4/10/2023</a:t>
            </a:fld>
            <a:endParaRPr lang="en-US"/>
          </a:p>
        </p:txBody>
      </p:sp>
      <p:sp>
        <p:nvSpPr>
          <p:cNvPr id="5" name="Footer Placeholder 4">
            <a:extLst>
              <a:ext uri="{FF2B5EF4-FFF2-40B4-BE49-F238E27FC236}">
                <a16:creationId xmlns:a16="http://schemas.microsoft.com/office/drawing/2014/main" id="{0DF912CF-E2F3-F780-5328-4A4A3E1C3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77DA3C-70F4-6697-29D8-DC4832B2B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055EA-E6D8-45E3-9497-4005FB7C6BED}" type="slidenum">
              <a:rPr lang="en-US" smtClean="0"/>
              <a:t>‹#›</a:t>
            </a:fld>
            <a:endParaRPr lang="en-US"/>
          </a:p>
        </p:txBody>
      </p:sp>
    </p:spTree>
    <p:extLst>
      <p:ext uri="{BB962C8B-B14F-4D97-AF65-F5344CB8AC3E}">
        <p14:creationId xmlns:p14="http://schemas.microsoft.com/office/powerpoint/2010/main" val="1163630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2F03047-AACB-BCA8-1688-51D4288BA0A1}"/>
              </a:ext>
            </a:extLst>
          </p:cNvPr>
          <p:cNvPicPr>
            <a:picLocks noChangeAspect="1"/>
          </p:cNvPicPr>
          <p:nvPr/>
        </p:nvPicPr>
        <p:blipFill rotWithShape="1">
          <a:blip r:embed="rId2"/>
          <a:srcRect t="37068" r="9091"/>
          <a:stretch/>
        </p:blipFill>
        <p:spPr>
          <a:xfrm>
            <a:off x="3523488" y="10"/>
            <a:ext cx="8668512" cy="6857990"/>
          </a:xfrm>
          <a:prstGeom prst="rect">
            <a:avLst/>
          </a:prstGeom>
        </p:spPr>
      </p:pic>
      <p:sp>
        <p:nvSpPr>
          <p:cNvPr id="38" name="Rectangle 3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0C5C932-0698-6433-580E-DB378348BF3E}"/>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400"/>
              <a:t>Artificial intelligence in construction and manufacturing</a:t>
            </a:r>
            <a:br>
              <a:rPr lang="en-US" sz="4400"/>
            </a:br>
            <a:endParaRPr lang="en-US" sz="4400"/>
          </a:p>
        </p:txBody>
      </p:sp>
      <p:sp>
        <p:nvSpPr>
          <p:cNvPr id="10" name="Subtitle 2">
            <a:extLst>
              <a:ext uri="{FF2B5EF4-FFF2-40B4-BE49-F238E27FC236}">
                <a16:creationId xmlns:a16="http://schemas.microsoft.com/office/drawing/2014/main" id="{36F0A0B3-77E6-FFF0-7442-BCBFEDCAB97B}"/>
              </a:ext>
            </a:extLst>
          </p:cNvPr>
          <p:cNvSpPr>
            <a:spLocks noGrp="1"/>
          </p:cNvSpPr>
          <p:nvPr>
            <p:ph type="subTitle" idx="1"/>
          </p:nvPr>
        </p:nvSpPr>
        <p:spPr>
          <a:xfrm>
            <a:off x="477980" y="4872922"/>
            <a:ext cx="4023359" cy="1208141"/>
          </a:xfrm>
        </p:spPr>
        <p:txBody>
          <a:bodyPr vert="horz" lIns="91440" tIns="45720" rIns="91440" bIns="45720" rtlCol="0">
            <a:noAutofit/>
          </a:bodyPr>
          <a:lstStyle/>
          <a:p>
            <a:pPr indent="-228600" algn="l">
              <a:buFont typeface="Arial" panose="020B0604020202020204" pitchFamily="34" charset="0"/>
              <a:buChar char="•"/>
            </a:pPr>
            <a:r>
              <a:rPr lang="en-US" sz="2000" dirty="0"/>
              <a:t>By :-</a:t>
            </a:r>
          </a:p>
          <a:p>
            <a:pPr indent="-228600" algn="l">
              <a:buFont typeface="Arial" panose="020B0604020202020204" pitchFamily="34" charset="0"/>
              <a:buChar char="•"/>
            </a:pPr>
            <a:r>
              <a:rPr lang="en-US" sz="2000" dirty="0"/>
              <a:t>Sahil(12110224)</a:t>
            </a:r>
          </a:p>
          <a:p>
            <a:pPr indent="-228600" algn="l">
              <a:buFont typeface="Arial" panose="020B0604020202020204" pitchFamily="34" charset="0"/>
              <a:buChar char="•"/>
            </a:pPr>
            <a:r>
              <a:rPr lang="en-US" sz="2000" dirty="0"/>
              <a:t>Nitesh(12110770 )</a:t>
            </a:r>
          </a:p>
          <a:p>
            <a:pPr indent="-228600" algn="l">
              <a:buFont typeface="Arial" panose="020B0604020202020204" pitchFamily="34" charset="0"/>
              <a:buChar char="•"/>
            </a:pPr>
            <a:r>
              <a:rPr lang="en-US" sz="2000" dirty="0" err="1"/>
              <a:t>Egala</a:t>
            </a:r>
            <a:r>
              <a:rPr lang="en-US" sz="2000" dirty="0"/>
              <a:t>(12113426)</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1130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F13562C-B626-A117-60E7-E5271989C8D1}"/>
              </a:ext>
            </a:extLst>
          </p:cNvPr>
          <p:cNvSpPr>
            <a:spLocks noGrp="1"/>
          </p:cNvSpPr>
          <p:nvPr>
            <p:ph type="ctrTitle"/>
          </p:nvPr>
        </p:nvSpPr>
        <p:spPr>
          <a:xfrm>
            <a:off x="1929283" y="707132"/>
            <a:ext cx="5469129" cy="2387600"/>
          </a:xfrm>
        </p:spPr>
        <p:txBody>
          <a:bodyPr>
            <a:normAutofit/>
          </a:bodyPr>
          <a:lstStyle/>
          <a:p>
            <a:pPr algn="l"/>
            <a:r>
              <a:rPr lang="en-US" sz="4800">
                <a:solidFill>
                  <a:schemeClr val="bg1"/>
                </a:solidFill>
                <a:effectLst/>
              </a:rPr>
              <a:t>Administrative Roles</a:t>
            </a:r>
            <a:endParaRPr lang="en-US" sz="4800">
              <a:solidFill>
                <a:schemeClr val="bg1"/>
              </a:solidFill>
            </a:endParaRPr>
          </a:p>
        </p:txBody>
      </p:sp>
      <p:sp>
        <p:nvSpPr>
          <p:cNvPr id="3" name="Subtitle 2">
            <a:extLst>
              <a:ext uri="{FF2B5EF4-FFF2-40B4-BE49-F238E27FC236}">
                <a16:creationId xmlns:a16="http://schemas.microsoft.com/office/drawing/2014/main" id="{B25D11EF-F404-3293-3542-0B2ABDB78E33}"/>
              </a:ext>
            </a:extLst>
          </p:cNvPr>
          <p:cNvSpPr>
            <a:spLocks noGrp="1"/>
          </p:cNvSpPr>
          <p:nvPr>
            <p:ph type="subTitle" idx="1"/>
          </p:nvPr>
        </p:nvSpPr>
        <p:spPr>
          <a:xfrm>
            <a:off x="1929283" y="3494783"/>
            <a:ext cx="8105968" cy="2512478"/>
          </a:xfrm>
        </p:spPr>
        <p:txBody>
          <a:bodyPr>
            <a:normAutofit/>
          </a:bodyPr>
          <a:lstStyle/>
          <a:p>
            <a:pPr algn="l"/>
            <a:r>
              <a:rPr lang="en-US" sz="2000" dirty="0">
                <a:solidFill>
                  <a:schemeClr val="bg1"/>
                </a:solidFill>
                <a:effectLst/>
              </a:rPr>
              <a:t>° As the construction begins, Al is used for the management of control tasks and the project.</a:t>
            </a:r>
          </a:p>
          <a:p>
            <a:pPr algn="l"/>
            <a:r>
              <a:rPr lang="en-US" sz="2000" dirty="0">
                <a:solidFill>
                  <a:schemeClr val="bg1"/>
                </a:solidFill>
                <a:effectLst/>
              </a:rPr>
              <a:t>° For instance, Workers can input vacancies and uncertain departures from the job site into a data system that will adapt the project.</a:t>
            </a:r>
          </a:p>
          <a:p>
            <a:pPr algn="l"/>
            <a:r>
              <a:rPr lang="en-US" sz="2000" dirty="0">
                <a:solidFill>
                  <a:schemeClr val="bg1"/>
                </a:solidFill>
                <a:effectLst/>
              </a:rPr>
              <a:t>° By this, AI will automate the process of keeping another worker in place and point out the work to them.</a:t>
            </a:r>
            <a:endParaRPr lang="en-US" sz="2000" dirty="0">
              <a:solidFill>
                <a:schemeClr val="bg1"/>
              </a:solidFill>
            </a:endParaRPr>
          </a:p>
        </p:txBody>
      </p:sp>
      <p:sp>
        <p:nvSpPr>
          <p:cNvPr id="56" name="Rectangle 55">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0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A397E7-BF60-45B2-84C7-B074B76C3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nstruction work tools">
            <a:extLst>
              <a:ext uri="{FF2B5EF4-FFF2-40B4-BE49-F238E27FC236}">
                <a16:creationId xmlns:a16="http://schemas.microsoft.com/office/drawing/2014/main" id="{71D1D917-29BF-203C-C1A3-FF3F7D13BDBF}"/>
              </a:ext>
            </a:extLst>
          </p:cNvPr>
          <p:cNvPicPr>
            <a:picLocks noChangeAspect="1"/>
          </p:cNvPicPr>
          <p:nvPr/>
        </p:nvPicPr>
        <p:blipFill rotWithShape="1">
          <a:blip r:embed="rId2">
            <a:alphaModFix/>
          </a:blip>
          <a:srcRect l="13718" r="9310" b="-1"/>
          <a:stretch/>
        </p:blipFill>
        <p:spPr>
          <a:xfrm>
            <a:off x="4283902" y="10"/>
            <a:ext cx="7908098" cy="6857992"/>
          </a:xfrm>
          <a:prstGeom prst="rect">
            <a:avLst/>
          </a:prstGeom>
        </p:spPr>
      </p:pic>
      <p:sp>
        <p:nvSpPr>
          <p:cNvPr id="16" name="Rectangle 15">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B8565-7428-E07C-DB3C-26083A747A19}"/>
              </a:ext>
            </a:extLst>
          </p:cNvPr>
          <p:cNvSpPr>
            <a:spLocks noGrp="1"/>
          </p:cNvSpPr>
          <p:nvPr>
            <p:ph type="ctrTitle"/>
          </p:nvPr>
        </p:nvSpPr>
        <p:spPr>
          <a:xfrm>
            <a:off x="728663" y="1115219"/>
            <a:ext cx="5505449" cy="2387600"/>
          </a:xfrm>
        </p:spPr>
        <p:txBody>
          <a:bodyPr>
            <a:normAutofit/>
          </a:bodyPr>
          <a:lstStyle/>
          <a:p>
            <a:pPr algn="l"/>
            <a:r>
              <a:rPr lang="en-US" sz="5000">
                <a:solidFill>
                  <a:schemeClr val="bg1"/>
                </a:solidFill>
                <a:effectLst/>
              </a:rPr>
              <a:t>Construction methodology</a:t>
            </a:r>
            <a:endParaRPr lang="en-US" sz="5000">
              <a:solidFill>
                <a:schemeClr val="bg1"/>
              </a:solidFill>
            </a:endParaRPr>
          </a:p>
        </p:txBody>
      </p:sp>
      <p:sp>
        <p:nvSpPr>
          <p:cNvPr id="3" name="Subtitle 2">
            <a:extLst>
              <a:ext uri="{FF2B5EF4-FFF2-40B4-BE49-F238E27FC236}">
                <a16:creationId xmlns:a16="http://schemas.microsoft.com/office/drawing/2014/main" id="{21507B46-3902-DB89-EB8B-78CD16640FAC}"/>
              </a:ext>
            </a:extLst>
          </p:cNvPr>
          <p:cNvSpPr>
            <a:spLocks noGrp="1"/>
          </p:cNvSpPr>
          <p:nvPr>
            <p:ph type="subTitle" idx="1"/>
          </p:nvPr>
        </p:nvSpPr>
        <p:spPr>
          <a:xfrm>
            <a:off x="728663" y="3902074"/>
            <a:ext cx="5880481" cy="2649193"/>
          </a:xfrm>
        </p:spPr>
        <p:txBody>
          <a:bodyPr>
            <a:normAutofit lnSpcReduction="10000"/>
          </a:bodyPr>
          <a:lstStyle/>
          <a:p>
            <a:pPr algn="l"/>
            <a:r>
              <a:rPr lang="en-US" sz="2000" dirty="0">
                <a:solidFill>
                  <a:schemeClr val="bg1"/>
                </a:solidFill>
                <a:effectLst/>
              </a:rPr>
              <a:t>° AI database systems help to store information on how the project should be evaluated and constructed by the construction professional</a:t>
            </a:r>
          </a:p>
          <a:p>
            <a:pPr algn="l"/>
            <a:r>
              <a:rPr lang="en-US" sz="2000" dirty="0">
                <a:solidFill>
                  <a:schemeClr val="bg1"/>
                </a:solidFill>
                <a:effectLst/>
              </a:rPr>
              <a:t>° For instance, if the engineers are working on constructing a tunnel, using AI  would help him get advice on the process.</a:t>
            </a:r>
          </a:p>
          <a:p>
            <a:pPr algn="l"/>
            <a:r>
              <a:rPr lang="en-US" sz="2000" dirty="0">
                <a:solidFill>
                  <a:schemeClr val="bg1"/>
                </a:solidFill>
                <a:effectLst/>
              </a:rPr>
              <a:t>° It can verify the pre-existing project and design blueprints and work on the implementation of stages of design.</a:t>
            </a:r>
            <a:endParaRPr lang="en-US" sz="2000" dirty="0">
              <a:solidFill>
                <a:schemeClr val="bg1"/>
              </a:solidFill>
            </a:endParaRPr>
          </a:p>
        </p:txBody>
      </p:sp>
      <p:cxnSp>
        <p:nvCxnSpPr>
          <p:cNvPr id="18" name="Straight Connector 17">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8585" y="3681408"/>
            <a:ext cx="1193482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1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c 1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91583"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9419"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DA089-0BCB-FE2D-B953-1C3693C7ED57}"/>
              </a:ext>
            </a:extLst>
          </p:cNvPr>
          <p:cNvSpPr>
            <a:spLocks noGrp="1"/>
          </p:cNvSpPr>
          <p:nvPr>
            <p:ph type="ctrTitle"/>
          </p:nvPr>
        </p:nvSpPr>
        <p:spPr>
          <a:xfrm>
            <a:off x="838200" y="647593"/>
            <a:ext cx="4467792" cy="3060541"/>
          </a:xfrm>
        </p:spPr>
        <p:txBody>
          <a:bodyPr>
            <a:normAutofit/>
          </a:bodyPr>
          <a:lstStyle/>
          <a:p>
            <a:r>
              <a:rPr lang="en-US" sz="5100" dirty="0">
                <a:solidFill>
                  <a:srgbClr val="FFFFFF"/>
                </a:solidFill>
              </a:rPr>
              <a:t>Corrosion detection System</a:t>
            </a:r>
            <a:br>
              <a:rPr lang="en-US" sz="5100" dirty="0">
                <a:solidFill>
                  <a:srgbClr val="FFFFFF"/>
                </a:solidFill>
              </a:rPr>
            </a:br>
            <a:endParaRPr lang="en-US" sz="5100" dirty="0">
              <a:solidFill>
                <a:srgbClr val="FFFFFF"/>
              </a:solidFill>
            </a:endParaRPr>
          </a:p>
        </p:txBody>
      </p:sp>
      <p:sp>
        <p:nvSpPr>
          <p:cNvPr id="3" name="Subtitle 2">
            <a:extLst>
              <a:ext uri="{FF2B5EF4-FFF2-40B4-BE49-F238E27FC236}">
                <a16:creationId xmlns:a16="http://schemas.microsoft.com/office/drawing/2014/main" id="{51971F0D-63C8-CAF2-4758-2AE287B7EF0B}"/>
              </a:ext>
            </a:extLst>
          </p:cNvPr>
          <p:cNvSpPr>
            <a:spLocks noGrp="1"/>
          </p:cNvSpPr>
          <p:nvPr>
            <p:ph type="subTitle" idx="1"/>
          </p:nvPr>
        </p:nvSpPr>
        <p:spPr>
          <a:xfrm>
            <a:off x="333569" y="3250349"/>
            <a:ext cx="4895850" cy="3240841"/>
          </a:xfrm>
        </p:spPr>
        <p:txBody>
          <a:bodyPr>
            <a:normAutofit/>
          </a:bodyPr>
          <a:lstStyle/>
          <a:p>
            <a:pPr algn="just"/>
            <a:r>
              <a:rPr lang="en-US" sz="1600" dirty="0">
                <a:solidFill>
                  <a:srgbClr val="FFFFFF"/>
                </a:solidFill>
              </a:rPr>
              <a:t>A corrosion detection system is a system used to detect corrosion on a variety of surfaces, such as metal pipes, bridges, and other infrastructure. Corrosion is a chemical reaction that occurs when a metal is exposed to an environment that causes it to break down over time, resulting in damage and potential safety hazards.</a:t>
            </a:r>
          </a:p>
          <a:p>
            <a:pPr algn="just"/>
            <a:r>
              <a:rPr lang="en-US" sz="1600" dirty="0">
                <a:solidFill>
                  <a:srgbClr val="FFFFFF"/>
                </a:solidFill>
              </a:rPr>
              <a:t>A corrosion detection system typically works by using sensors or other types of monitoring devices to measure changes in the surface of the metal. The system can then analyze this data to detect signs of corrosion, such as changes in the metal's electrical conductivity, changes in its surface texture, or changes in its thickness</a:t>
            </a:r>
          </a:p>
          <a:p>
            <a:pPr algn="just"/>
            <a:endParaRPr lang="en-US" sz="1600" dirty="0">
              <a:solidFill>
                <a:srgbClr val="FFFFFF"/>
              </a:solidFill>
            </a:endParaRP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C099A755-6E8D-D44C-33B0-26A74C51C541}"/>
              </a:ext>
            </a:extLst>
          </p:cNvPr>
          <p:cNvPicPr>
            <a:picLocks noChangeAspect="1"/>
          </p:cNvPicPr>
          <p:nvPr/>
        </p:nvPicPr>
        <p:blipFill>
          <a:blip r:embed="rId2"/>
          <a:stretch>
            <a:fillRect/>
          </a:stretch>
        </p:blipFill>
        <p:spPr>
          <a:xfrm>
            <a:off x="6151798" y="2403192"/>
            <a:ext cx="4252055" cy="2051616"/>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392183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34BB6-067F-8C0B-23AA-2A57E2E82DDD}"/>
              </a:ext>
            </a:extLst>
          </p:cNvPr>
          <p:cNvSpPr>
            <a:spLocks noGrp="1"/>
          </p:cNvSpPr>
          <p:nvPr>
            <p:ph type="ctrTitle"/>
          </p:nvPr>
        </p:nvSpPr>
        <p:spPr>
          <a:xfrm>
            <a:off x="955964" y="968432"/>
            <a:ext cx="5597236" cy="4921136"/>
          </a:xfrm>
        </p:spPr>
        <p:txBody>
          <a:bodyPr anchor="ctr">
            <a:normAutofit/>
          </a:bodyPr>
          <a:lstStyle/>
          <a:p>
            <a:pPr algn="l"/>
            <a:r>
              <a:rPr lang="en-US" dirty="0"/>
              <a:t>Language Used</a:t>
            </a:r>
            <a:endParaRPr lang="en-US"/>
          </a:p>
        </p:txBody>
      </p:sp>
      <p:sp>
        <p:nvSpPr>
          <p:cNvPr id="3" name="Subtitle 2">
            <a:extLst>
              <a:ext uri="{FF2B5EF4-FFF2-40B4-BE49-F238E27FC236}">
                <a16:creationId xmlns:a16="http://schemas.microsoft.com/office/drawing/2014/main" id="{4E3EA26F-710C-C259-10E5-1126E7662ED2}"/>
              </a:ext>
            </a:extLst>
          </p:cNvPr>
          <p:cNvSpPr>
            <a:spLocks noGrp="1"/>
          </p:cNvSpPr>
          <p:nvPr>
            <p:ph type="subTitle" idx="1"/>
          </p:nvPr>
        </p:nvSpPr>
        <p:spPr>
          <a:xfrm>
            <a:off x="7526275" y="2366751"/>
            <a:ext cx="3618381" cy="2124496"/>
          </a:xfrm>
        </p:spPr>
        <p:txBody>
          <a:bodyPr anchor="ctr">
            <a:normAutofit/>
          </a:bodyPr>
          <a:lstStyle/>
          <a:p>
            <a:pPr algn="l"/>
            <a:r>
              <a:rPr lang="en-US" sz="2800"/>
              <a:t>HTML</a:t>
            </a:r>
          </a:p>
          <a:p>
            <a:pPr algn="l"/>
            <a:r>
              <a:rPr lang="en-US" sz="2800"/>
              <a:t>JAVA SCRIPT</a:t>
            </a:r>
          </a:p>
          <a:p>
            <a:pPr algn="l"/>
            <a:r>
              <a:rPr lang="en-US" sz="2800"/>
              <a:t>CSS</a:t>
            </a:r>
          </a:p>
        </p:txBody>
      </p:sp>
    </p:spTree>
    <p:extLst>
      <p:ext uri="{BB962C8B-B14F-4D97-AF65-F5344CB8AC3E}">
        <p14:creationId xmlns:p14="http://schemas.microsoft.com/office/powerpoint/2010/main" val="248146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01A0B-C9BF-625D-5922-07A4D6C5E3A6}"/>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results</a:t>
            </a:r>
          </a:p>
        </p:txBody>
      </p:sp>
      <p:sp>
        <p:nvSpPr>
          <p:cNvPr id="40" name="Rectangle 3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2C2D3B5-F1D3-36ED-28B3-D26F3878CEC1}"/>
              </a:ext>
            </a:extLst>
          </p:cNvPr>
          <p:cNvPicPr>
            <a:picLocks noChangeAspect="1"/>
          </p:cNvPicPr>
          <p:nvPr/>
        </p:nvPicPr>
        <p:blipFill>
          <a:blip r:embed="rId2"/>
          <a:stretch>
            <a:fillRect/>
          </a:stretch>
        </p:blipFill>
        <p:spPr>
          <a:xfrm>
            <a:off x="545238" y="1277090"/>
            <a:ext cx="7608304" cy="4374775"/>
          </a:xfrm>
          <a:prstGeom prst="rect">
            <a:avLst/>
          </a:prstGeom>
        </p:spPr>
      </p:pic>
      <p:sp>
        <p:nvSpPr>
          <p:cNvPr id="44" name="Rectangle 4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27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EDF81-2D3E-D998-8A2B-7845359CD21F}"/>
              </a:ext>
            </a:extLst>
          </p:cNvPr>
          <p:cNvSpPr>
            <a:spLocks noGrp="1"/>
          </p:cNvSpPr>
          <p:nvPr>
            <p:ph type="ctrTitle"/>
          </p:nvPr>
        </p:nvSpPr>
        <p:spPr>
          <a:xfrm>
            <a:off x="1316791" y="1005303"/>
            <a:ext cx="2032490" cy="4427309"/>
          </a:xfrm>
        </p:spPr>
        <p:txBody>
          <a:bodyPr vert="horz" lIns="91440" tIns="45720" rIns="91440" bIns="45720" rtlCol="0" anchor="ctr">
            <a:normAutofit/>
          </a:bodyPr>
          <a:lstStyle/>
          <a:p>
            <a:pPr algn="l"/>
            <a:r>
              <a:rPr lang="en-US" sz="2800" kern="1200" dirty="0">
                <a:solidFill>
                  <a:schemeClr val="bg1"/>
                </a:solidFill>
                <a:effectLst/>
                <a:latin typeface="+mj-lt"/>
                <a:ea typeface="+mj-ea"/>
                <a:cs typeface="+mj-cs"/>
              </a:rPr>
              <a:t>Future of AI</a:t>
            </a:r>
            <a:endParaRPr lang="en-US" sz="2800"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AD7BC116-AEBA-4732-0629-DA9F054AD181}"/>
              </a:ext>
            </a:extLst>
          </p:cNvPr>
          <p:cNvSpPr>
            <a:spLocks noGrp="1"/>
          </p:cNvSpPr>
          <p:nvPr>
            <p:ph type="subTitle" idx="1"/>
          </p:nvPr>
        </p:nvSpPr>
        <p:spPr>
          <a:xfrm>
            <a:off x="5336498" y="1288934"/>
            <a:ext cx="5801194" cy="4280132"/>
          </a:xfrm>
        </p:spPr>
        <p:txBody>
          <a:bodyPr vert="horz" lIns="91440" tIns="45720" rIns="91440" bIns="45720" rtlCol="0" anchor="ctr">
            <a:normAutofit/>
          </a:bodyPr>
          <a:lstStyle/>
          <a:p>
            <a:pPr indent="-228600" algn="l">
              <a:buFont typeface="Arial" panose="020B0604020202020204" pitchFamily="34" charset="0"/>
              <a:buChar char="•"/>
            </a:pPr>
            <a:r>
              <a:rPr lang="en-US" sz="1900">
                <a:effectLst/>
              </a:rPr>
              <a:t>° AI has helped to reimagine how BIM can be used in the construction project in the coming years.</a:t>
            </a:r>
          </a:p>
          <a:p>
            <a:pPr indent="-228600" algn="l">
              <a:buFont typeface="Arial" panose="020B0604020202020204" pitchFamily="34" charset="0"/>
              <a:buChar char="•"/>
            </a:pPr>
            <a:r>
              <a:rPr lang="en-US" sz="1900">
                <a:effectLst/>
              </a:rPr>
              <a:t>°Al can help construction professionals to manage forecasting, estimation, and scheduling.</a:t>
            </a:r>
          </a:p>
          <a:p>
            <a:pPr indent="-228600" algn="l">
              <a:buFont typeface="Arial" panose="020B0604020202020204" pitchFamily="34" charset="0"/>
              <a:buChar char="•"/>
            </a:pPr>
            <a:r>
              <a:rPr lang="en-US" sz="1900">
                <a:effectLst/>
              </a:rPr>
              <a:t>° It will also prevent the suggestion of new building development design and ensure high-quality control over materials and design structures.</a:t>
            </a:r>
          </a:p>
          <a:p>
            <a:pPr indent="-228600" algn="l">
              <a:buFont typeface="Arial" panose="020B0604020202020204" pitchFamily="34" charset="0"/>
              <a:buChar char="•"/>
            </a:pPr>
            <a:r>
              <a:rPr lang="en-US" sz="1900">
                <a:effectLst/>
              </a:rPr>
              <a:t>° AI boosts the productivity of all the traders involved in a project from making a</a:t>
            </a:r>
          </a:p>
          <a:p>
            <a:pPr indent="-228600" algn="l">
              <a:buFont typeface="Arial" panose="020B0604020202020204" pitchFamily="34" charset="0"/>
              <a:buChar char="•"/>
            </a:pPr>
            <a:r>
              <a:rPr lang="en-US" sz="1900">
                <a:effectLst/>
              </a:rPr>
              <a:t>conceptual model into a construction model.</a:t>
            </a:r>
          </a:p>
          <a:p>
            <a:pPr indent="-228600" algn="l">
              <a:buFont typeface="Arial" panose="020B0604020202020204" pitchFamily="34" charset="0"/>
              <a:buChar char="•"/>
            </a:pPr>
            <a:r>
              <a:rPr lang="en-US" sz="1900">
                <a:effectLst/>
              </a:rPr>
              <a:t>° It can speed up the construction process and lower the cost of the construction</a:t>
            </a:r>
          </a:p>
          <a:p>
            <a:pPr indent="-228600" algn="l">
              <a:buFont typeface="Arial" panose="020B0604020202020204" pitchFamily="34" charset="0"/>
              <a:buChar char="•"/>
            </a:pPr>
            <a:r>
              <a:rPr lang="en-US" sz="1900">
                <a:effectLst/>
              </a:rPr>
              <a:t>while enhancing quality and safety measures.</a:t>
            </a:r>
            <a:endParaRPr lang="en-US" sz="1900"/>
          </a:p>
        </p:txBody>
      </p:sp>
      <p:sp>
        <p:nvSpPr>
          <p:cNvPr id="12" name="Rectangle 11">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687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24D46527-8963-4773-8769-07E6ACE08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1AE98C6-3F01-7D5E-F950-2385D0EB87B9}"/>
              </a:ext>
            </a:extLst>
          </p:cNvPr>
          <p:cNvSpPr>
            <a:spLocks noGrp="1"/>
          </p:cNvSpPr>
          <p:nvPr>
            <p:ph type="title"/>
          </p:nvPr>
        </p:nvSpPr>
        <p:spPr>
          <a:xfrm>
            <a:off x="6096000" y="365125"/>
            <a:ext cx="5257800" cy="1325563"/>
          </a:xfrm>
        </p:spPr>
        <p:txBody>
          <a:bodyPr>
            <a:normAutofit/>
          </a:bodyPr>
          <a:lstStyle/>
          <a:p>
            <a:r>
              <a:rPr lang="en-US">
                <a:effectLst/>
              </a:rPr>
              <a:t>Conclusion</a:t>
            </a:r>
            <a:endParaRPr lang="en-US"/>
          </a:p>
        </p:txBody>
      </p:sp>
      <p:pic>
        <p:nvPicPr>
          <p:cNvPr id="7" name="Graphic 6" descr="Statistics">
            <a:extLst>
              <a:ext uri="{FF2B5EF4-FFF2-40B4-BE49-F238E27FC236}">
                <a16:creationId xmlns:a16="http://schemas.microsoft.com/office/drawing/2014/main" id="{475FCF4F-8254-04E0-192C-999F160511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00" y="985390"/>
            <a:ext cx="4643496" cy="4643496"/>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3" name="Content Placeholder 2">
            <a:extLst>
              <a:ext uri="{FF2B5EF4-FFF2-40B4-BE49-F238E27FC236}">
                <a16:creationId xmlns:a16="http://schemas.microsoft.com/office/drawing/2014/main" id="{F9243547-94C9-F0EC-EF42-00B617A0D9DD}"/>
              </a:ext>
            </a:extLst>
          </p:cNvPr>
          <p:cNvSpPr>
            <a:spLocks noGrp="1"/>
          </p:cNvSpPr>
          <p:nvPr>
            <p:ph idx="1"/>
          </p:nvPr>
        </p:nvSpPr>
        <p:spPr>
          <a:xfrm>
            <a:off x="6096000" y="1825625"/>
            <a:ext cx="5257800" cy="4351338"/>
          </a:xfrm>
        </p:spPr>
        <p:txBody>
          <a:bodyPr>
            <a:normAutofit/>
          </a:bodyPr>
          <a:lstStyle/>
          <a:p>
            <a:r>
              <a:rPr lang="en-US" dirty="0">
                <a:effectLst/>
              </a:rPr>
              <a:t>It can also address the problem of safety and inefficiencies.</a:t>
            </a:r>
          </a:p>
          <a:p>
            <a:r>
              <a:rPr lang="en-US" dirty="0">
                <a:effectLst/>
              </a:rPr>
              <a:t>It will increase the enhancement of data-gathering information and provides a virtual tour of the model being constructed.</a:t>
            </a:r>
          </a:p>
          <a:p>
            <a:r>
              <a:rPr lang="en-US" dirty="0">
                <a:effectLst/>
              </a:rPr>
              <a:t>If combined with working on other digital technologies, it can increase productivity and make the model accurate and detailed.</a:t>
            </a:r>
            <a:endParaRPr lang="en-US" dirty="0"/>
          </a:p>
        </p:txBody>
      </p:sp>
      <p:sp>
        <p:nvSpPr>
          <p:cNvPr id="22" name="Arc 16">
            <a:extLst>
              <a:ext uri="{FF2B5EF4-FFF2-40B4-BE49-F238E27FC236}">
                <a16:creationId xmlns:a16="http://schemas.microsoft.com/office/drawing/2014/main" id="{920E13D1-85D7-4BF3-9903-59216CB5A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65355" y="705367"/>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199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Artificial Intelligence? | ConceptDrop">
            <a:extLst>
              <a:ext uri="{FF2B5EF4-FFF2-40B4-BE49-F238E27FC236}">
                <a16:creationId xmlns:a16="http://schemas.microsoft.com/office/drawing/2014/main" id="{54D40193-3D38-BB50-5FB0-32232FE8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
            <a:ext cx="12192000" cy="678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79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6A059438-5B13-DB31-2CC0-0B546D2F74C0}"/>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en-US" sz="2000"/>
              <a:t>Artificial Intelligence (AI) refers to the simulation of human intelligence in machines that are programmed to think and act like humans. This technology is used to develop intelligent machines that can perform tasks that typically require human intelligence, such as recognizing speech, understanding natural language, making decisions, and recognizing patterns in large data sets.</a:t>
            </a:r>
          </a:p>
          <a:p>
            <a:endParaRPr lang="en-US" sz="2000" dirty="0"/>
          </a:p>
        </p:txBody>
      </p:sp>
      <p:sp>
        <p:nvSpPr>
          <p:cNvPr id="16" name="Rectangle 1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obot with a face">
            <a:extLst>
              <a:ext uri="{FF2B5EF4-FFF2-40B4-BE49-F238E27FC236}">
                <a16:creationId xmlns:a16="http://schemas.microsoft.com/office/drawing/2014/main" id="{AD003992-81C0-1670-031B-668948A05F5E}"/>
              </a:ext>
            </a:extLst>
          </p:cNvPr>
          <p:cNvPicPr>
            <a:picLocks noChangeAspect="1"/>
          </p:cNvPicPr>
          <p:nvPr/>
        </p:nvPicPr>
        <p:blipFill rotWithShape="1">
          <a:blip r:embed="rId2"/>
          <a:srcRect l="27789" r="-1" b="-1"/>
          <a:stretch/>
        </p:blipFill>
        <p:spPr>
          <a:xfrm>
            <a:off x="5977788" y="799352"/>
            <a:ext cx="5425410" cy="5259296"/>
          </a:xfrm>
          <a:prstGeom prst="rect">
            <a:avLst/>
          </a:prstGeom>
        </p:spPr>
      </p:pic>
    </p:spTree>
    <p:extLst>
      <p:ext uri="{BB962C8B-B14F-4D97-AF65-F5344CB8AC3E}">
        <p14:creationId xmlns:p14="http://schemas.microsoft.com/office/powerpoint/2010/main" val="335458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p Applications of Artificial Intelligence in Real World - Talent Economy">
            <a:extLst>
              <a:ext uri="{FF2B5EF4-FFF2-40B4-BE49-F238E27FC236}">
                <a16:creationId xmlns:a16="http://schemas.microsoft.com/office/drawing/2014/main" id="{138C1AE4-92F9-4FF9-F9FE-80099E83A7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9" r="2602"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9C31-6724-A88B-3ABD-F461F0923F61}"/>
              </a:ext>
            </a:extLst>
          </p:cNvPr>
          <p:cNvSpPr txBox="1">
            <a:spLocks/>
          </p:cNvSpPr>
          <p:nvPr/>
        </p:nvSpPr>
        <p:spPr>
          <a:xfrm>
            <a:off x="6513788" y="365125"/>
            <a:ext cx="4840010" cy="180730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i="1"/>
              <a:t>Ai in Construction and manufacturing</a:t>
            </a:r>
            <a:endParaRPr lang="en-US" i="1"/>
          </a:p>
        </p:txBody>
      </p:sp>
      <p:pic>
        <p:nvPicPr>
          <p:cNvPr id="3" name="Picture 2" descr="Oil refinery against blue sky">
            <a:extLst>
              <a:ext uri="{FF2B5EF4-FFF2-40B4-BE49-F238E27FC236}">
                <a16:creationId xmlns:a16="http://schemas.microsoft.com/office/drawing/2014/main" id="{AB04B3AB-4C98-9AB4-B7D8-DDE2D2CA0917}"/>
              </a:ext>
            </a:extLst>
          </p:cNvPr>
          <p:cNvPicPr>
            <a:picLocks noChangeAspect="1"/>
          </p:cNvPicPr>
          <p:nvPr/>
        </p:nvPicPr>
        <p:blipFill rotWithShape="1">
          <a:blip r:embed="rId2"/>
          <a:srcRect l="29191" r="20640"/>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D7518CC0-7D6C-7F0D-56FF-8D9552201D04}"/>
              </a:ext>
            </a:extLst>
          </p:cNvPr>
          <p:cNvSpPr txBox="1">
            <a:spLocks/>
          </p:cNvSpPr>
          <p:nvPr/>
        </p:nvSpPr>
        <p:spPr>
          <a:xfrm>
            <a:off x="6513788" y="2333297"/>
            <a:ext cx="4840010" cy="384366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t>Al is being increasingly utilized in the construction and manufacturing industries to improve efficiency, productivity, and safety. Here are some examples:</a:t>
            </a:r>
          </a:p>
          <a:p>
            <a:pPr marL="0" indent="0">
              <a:buFont typeface="Arial" panose="020B0604020202020204" pitchFamily="34" charset="0"/>
              <a:buNone/>
            </a:pPr>
            <a:endParaRPr lang="en-US" sz="2000"/>
          </a:p>
          <a:p>
            <a:r>
              <a:rPr lang="en-US" sz="2000"/>
              <a:t>Quality control</a:t>
            </a:r>
          </a:p>
          <a:p>
            <a:r>
              <a:rPr lang="en-US" sz="2000"/>
              <a:t>Predictive maintenance</a:t>
            </a:r>
          </a:p>
          <a:p>
            <a:r>
              <a:rPr lang="en-US" sz="2000"/>
              <a:t>Supply Chain Optimization</a:t>
            </a:r>
          </a:p>
          <a:p>
            <a:r>
              <a:rPr lang="en-US" sz="2000"/>
              <a:t>Autonomous vahicles and equipment</a:t>
            </a:r>
          </a:p>
          <a:p>
            <a:r>
              <a:rPr lang="en-US" sz="2000"/>
              <a:t>Building  design and optimization</a:t>
            </a:r>
            <a:endParaRPr lang="en-US" sz="2000" dirty="0"/>
          </a:p>
        </p:txBody>
      </p:sp>
    </p:spTree>
    <p:extLst>
      <p:ext uri="{BB962C8B-B14F-4D97-AF65-F5344CB8AC3E}">
        <p14:creationId xmlns:p14="http://schemas.microsoft.com/office/powerpoint/2010/main" val="58774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AE96DD7-E266-793D-DCF8-B3A696E9F060}"/>
              </a:ext>
            </a:extLst>
          </p:cNvPr>
          <p:cNvSpPr txBox="1">
            <a:spLocks/>
          </p:cNvSpPr>
          <p:nvPr/>
        </p:nvSpPr>
        <p:spPr>
          <a:xfrm>
            <a:off x="335902" y="550928"/>
            <a:ext cx="11520196" cy="630707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Arial" panose="020B0604020202020204" pitchFamily="34" charset="0"/>
              <a:buAutoNum type="arabicPeriod"/>
            </a:pPr>
            <a:r>
              <a:rPr lang="en-US" b="1" dirty="0">
                <a:solidFill>
                  <a:schemeClr val="bg2"/>
                </a:solidFill>
              </a:rPr>
              <a:t>Quality control: </a:t>
            </a:r>
            <a:r>
              <a:rPr lang="en-US" dirty="0">
                <a:solidFill>
                  <a:schemeClr val="bg2"/>
                </a:solidFill>
              </a:rPr>
              <a:t>Al can be used to detect defects in manufacturing, such as cracks, inconsistencies, or deformities, that may not be visible to the human eye. By using computer vision and machine learning algorithms, Al can quickly and accurately analyze large volumes of data, identify defects, and alert operators to take corrective actions.</a:t>
            </a:r>
          </a:p>
          <a:p>
            <a:pPr marL="457200" indent="-457200" algn="just">
              <a:buFont typeface="Arial" panose="020B0604020202020204" pitchFamily="34" charset="0"/>
              <a:buAutoNum type="arabicPeriod"/>
            </a:pPr>
            <a:r>
              <a:rPr lang="en-US" b="1" dirty="0">
                <a:solidFill>
                  <a:schemeClr val="bg2"/>
                </a:solidFill>
              </a:rPr>
              <a:t>Predictive maintenance: </a:t>
            </a:r>
            <a:r>
              <a:rPr lang="en-US" dirty="0">
                <a:solidFill>
                  <a:schemeClr val="bg2"/>
                </a:solidFill>
              </a:rPr>
              <a:t>Al can help predict when equipment or machinery may fail or require maintenance, allowing for preventative maintenance before any breakdown occurs. This can save time and money, as well as avoid costly downtime.</a:t>
            </a:r>
          </a:p>
          <a:p>
            <a:pPr marL="457200" indent="-457200" algn="just">
              <a:buFont typeface="Arial" panose="020B0604020202020204" pitchFamily="34" charset="0"/>
              <a:buAutoNum type="arabicPeriod"/>
            </a:pPr>
            <a:r>
              <a:rPr lang="en-US" b="1" dirty="0">
                <a:solidFill>
                  <a:schemeClr val="bg2"/>
                </a:solidFill>
              </a:rPr>
              <a:t>Supply chain optimization: </a:t>
            </a:r>
            <a:r>
              <a:rPr lang="en-US" dirty="0">
                <a:solidFill>
                  <a:schemeClr val="bg2"/>
                </a:solidFill>
              </a:rPr>
              <a:t>Al can be used to optimize supply chain management by predicting demand, tracking inventory levels, and identifying potential bottlenecks. This can help reduce waste, optimize logistics, and improve overall efficiency.</a:t>
            </a:r>
          </a:p>
          <a:p>
            <a:pPr marL="457200" indent="-457200" algn="just">
              <a:buFont typeface="Arial" panose="020B0604020202020204" pitchFamily="34" charset="0"/>
              <a:buAutoNum type="arabicPeriod"/>
            </a:pPr>
            <a:r>
              <a:rPr lang="en-US" b="1" dirty="0">
                <a:solidFill>
                  <a:schemeClr val="bg2"/>
                </a:solidFill>
              </a:rPr>
              <a:t>Autonomous vehicles </a:t>
            </a:r>
            <a:r>
              <a:rPr lang="en-US" dirty="0">
                <a:solidFill>
                  <a:schemeClr val="bg2"/>
                </a:solidFill>
              </a:rPr>
              <a:t>and equipment: Al is also being used to develop autonomous vehicles and equipment, such as drones, robots, and self-driving vehicles, which can improve safety and efficiency on construction sites and manufacturing facilities.</a:t>
            </a:r>
          </a:p>
          <a:p>
            <a:pPr marL="457200" indent="-457200" algn="just">
              <a:buFont typeface="Arial" panose="020B0604020202020204" pitchFamily="34" charset="0"/>
              <a:buAutoNum type="arabicPeriod"/>
            </a:pPr>
            <a:r>
              <a:rPr lang="en-US" b="1" dirty="0">
                <a:solidFill>
                  <a:schemeClr val="bg2"/>
                </a:solidFill>
              </a:rPr>
              <a:t>Building design and optimization: </a:t>
            </a:r>
            <a:r>
              <a:rPr lang="en-US" dirty="0">
                <a:solidFill>
                  <a:schemeClr val="bg2"/>
                </a:solidFill>
              </a:rPr>
              <a:t>Al can be used to design and optimize buildings and structures for energy efficiency, safety, and sustainability. By analyzing data on building usage, occupancy, and environmental conditions, Al can recommend adjustments to optimize building performance and reduce energy consumption.</a:t>
            </a:r>
          </a:p>
        </p:txBody>
      </p:sp>
    </p:spTree>
    <p:extLst>
      <p:ext uri="{BB962C8B-B14F-4D97-AF65-F5344CB8AC3E}">
        <p14:creationId xmlns:p14="http://schemas.microsoft.com/office/powerpoint/2010/main" val="14667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30CC6-36D5-2ADA-59E1-D556A54F0C2F}"/>
              </a:ext>
            </a:extLst>
          </p:cNvPr>
          <p:cNvSpPr txBox="1">
            <a:spLocks/>
          </p:cNvSpPr>
          <p:nvPr/>
        </p:nvSpPr>
        <p:spPr>
          <a:xfrm>
            <a:off x="838200" y="459863"/>
            <a:ext cx="10515600" cy="10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100" kern="1200">
                <a:solidFill>
                  <a:srgbClr val="FFFFFF"/>
                </a:solidFill>
                <a:latin typeface="+mj-lt"/>
                <a:ea typeface="+mj-ea"/>
                <a:cs typeface="+mj-cs"/>
              </a:rPr>
              <a:t>How can Artificial intelligence impact the Construction Industry </a:t>
            </a:r>
          </a:p>
        </p:txBody>
      </p:sp>
      <p:sp>
        <p:nvSpPr>
          <p:cNvPr id="20" name="Rectangle: Rounded Corners 1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Subtitle 2">
            <a:extLst>
              <a:ext uri="{FF2B5EF4-FFF2-40B4-BE49-F238E27FC236}">
                <a16:creationId xmlns:a16="http://schemas.microsoft.com/office/drawing/2014/main" id="{746D164B-9F31-1C6C-BE49-039DDEBD7034}"/>
              </a:ext>
            </a:extLst>
          </p:cNvPr>
          <p:cNvGraphicFramePr/>
          <p:nvPr>
            <p:extLst>
              <p:ext uri="{D42A27DB-BD31-4B8C-83A1-F6EECF244321}">
                <p14:modId xmlns:p14="http://schemas.microsoft.com/office/powerpoint/2010/main" val="402206552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30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2E27199-A906-6F2E-B67A-E78200721D1A}"/>
              </a:ext>
            </a:extLst>
          </p:cNvPr>
          <p:cNvSpPr txBox="1">
            <a:spLocks/>
          </p:cNvSpPr>
          <p:nvPr/>
        </p:nvSpPr>
        <p:spPr>
          <a:xfrm>
            <a:off x="838200" y="609600"/>
            <a:ext cx="3739341"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kern="1200">
                <a:solidFill>
                  <a:schemeClr val="tx1"/>
                </a:solidFill>
                <a:latin typeface="+mj-lt"/>
                <a:ea typeface="+mj-ea"/>
                <a:cs typeface="+mj-cs"/>
              </a:rPr>
              <a:t>The construction industry uses AI technology in</a:t>
            </a:r>
            <a:br>
              <a:rPr lang="en-US" sz="2400" kern="1200">
                <a:solidFill>
                  <a:schemeClr val="tx1"/>
                </a:solidFill>
                <a:latin typeface="+mj-lt"/>
                <a:ea typeface="+mj-ea"/>
                <a:cs typeface="+mj-cs"/>
              </a:rPr>
            </a:br>
            <a:r>
              <a:rPr lang="en-US" sz="2400" kern="1200">
                <a:solidFill>
                  <a:schemeClr val="tx1"/>
                </a:solidFill>
                <a:latin typeface="+mj-lt"/>
                <a:ea typeface="+mj-ea"/>
                <a:cs typeface="+mj-cs"/>
              </a:rPr>
              <a:t>the following ways:</a:t>
            </a:r>
          </a:p>
        </p:txBody>
      </p:sp>
      <p:sp>
        <p:nvSpPr>
          <p:cNvPr id="5" name="Content Placeholder 2">
            <a:extLst>
              <a:ext uri="{FF2B5EF4-FFF2-40B4-BE49-F238E27FC236}">
                <a16:creationId xmlns:a16="http://schemas.microsoft.com/office/drawing/2014/main" id="{AA3BD5F6-3C0B-1D3A-7DAB-D6715DC0139A}"/>
              </a:ext>
            </a:extLst>
          </p:cNvPr>
          <p:cNvSpPr txBox="1">
            <a:spLocks/>
          </p:cNvSpPr>
          <p:nvPr/>
        </p:nvSpPr>
        <p:spPr>
          <a:xfrm>
            <a:off x="862366" y="2194102"/>
            <a:ext cx="3427001" cy="39085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Ai in Planning and equipment</a:t>
            </a:r>
          </a:p>
          <a:p>
            <a:r>
              <a:rPr lang="en-US" sz="2000"/>
              <a:t>Administrative Roles</a:t>
            </a:r>
          </a:p>
          <a:p>
            <a:r>
              <a:rPr lang="en-US" sz="2000"/>
              <a:t>Construction methodology</a:t>
            </a:r>
          </a:p>
          <a:p>
            <a:r>
              <a:rPr lang="en-US" sz="2000"/>
              <a:t>Post-construction</a:t>
            </a:r>
          </a:p>
        </p:txBody>
      </p:sp>
      <p:pic>
        <p:nvPicPr>
          <p:cNvPr id="9" name="Picture 8" descr="Graphical user interface, diagram, text, application, chat or text message&#10;&#10;Description automatically generated">
            <a:extLst>
              <a:ext uri="{FF2B5EF4-FFF2-40B4-BE49-F238E27FC236}">
                <a16:creationId xmlns:a16="http://schemas.microsoft.com/office/drawing/2014/main" id="{CECE08FA-1B7E-6075-51A9-68FA5F0E5641}"/>
              </a:ext>
            </a:extLst>
          </p:cNvPr>
          <p:cNvPicPr>
            <a:picLocks noChangeAspect="1"/>
          </p:cNvPicPr>
          <p:nvPr/>
        </p:nvPicPr>
        <p:blipFill rotWithShape="1">
          <a:blip r:embed="rId2"/>
          <a:srcRect l="660" r="3" b="3"/>
          <a:stretch/>
        </p:blipFill>
        <p:spPr>
          <a:xfrm>
            <a:off x="5445457" y="900495"/>
            <a:ext cx="6155141" cy="5080750"/>
          </a:xfrm>
          <a:prstGeom prst="rect">
            <a:avLst/>
          </a:prstGeom>
        </p:spPr>
      </p:pic>
    </p:spTree>
    <p:extLst>
      <p:ext uri="{BB962C8B-B14F-4D97-AF65-F5344CB8AC3E}">
        <p14:creationId xmlns:p14="http://schemas.microsoft.com/office/powerpoint/2010/main" val="105552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9E8F6796-88BE-2BAD-A97E-0E73B36CF27C}"/>
              </a:ext>
            </a:extLst>
          </p:cNvPr>
          <p:cNvPicPr>
            <a:picLocks noChangeAspect="1"/>
          </p:cNvPicPr>
          <p:nvPr/>
        </p:nvPicPr>
        <p:blipFill rotWithShape="1">
          <a:blip r:embed="rId2">
            <a:alphaModFix amt="50000"/>
          </a:blip>
          <a:srcRect l="25"/>
          <a:stretch/>
        </p:blipFill>
        <p:spPr>
          <a:xfrm>
            <a:off x="0" y="38927"/>
            <a:ext cx="12188930" cy="6857990"/>
          </a:xfrm>
          <a:prstGeom prst="rect">
            <a:avLst/>
          </a:prstGeom>
        </p:spPr>
      </p:pic>
      <p:sp>
        <p:nvSpPr>
          <p:cNvPr id="2" name="Title 1">
            <a:extLst>
              <a:ext uri="{FF2B5EF4-FFF2-40B4-BE49-F238E27FC236}">
                <a16:creationId xmlns:a16="http://schemas.microsoft.com/office/drawing/2014/main" id="{00C8615C-F0CD-A0CA-C266-8BE51BAF2F94}"/>
              </a:ext>
            </a:extLst>
          </p:cNvPr>
          <p:cNvSpPr>
            <a:spLocks noGrp="1"/>
          </p:cNvSpPr>
          <p:nvPr>
            <p:ph type="ctrTitle"/>
          </p:nvPr>
        </p:nvSpPr>
        <p:spPr>
          <a:xfrm>
            <a:off x="1524000" y="1122363"/>
            <a:ext cx="9144000" cy="1498377"/>
          </a:xfrm>
        </p:spPr>
        <p:txBody>
          <a:bodyPr>
            <a:normAutofit/>
          </a:bodyPr>
          <a:lstStyle/>
          <a:p>
            <a:r>
              <a:rPr lang="en-US" sz="6600" dirty="0">
                <a:solidFill>
                  <a:srgbClr val="FFFFFF"/>
                </a:solidFill>
              </a:rPr>
              <a:t>Ai Planning in equipment</a:t>
            </a:r>
          </a:p>
        </p:txBody>
      </p:sp>
      <p:sp>
        <p:nvSpPr>
          <p:cNvPr id="3" name="Subtitle 2">
            <a:extLst>
              <a:ext uri="{FF2B5EF4-FFF2-40B4-BE49-F238E27FC236}">
                <a16:creationId xmlns:a16="http://schemas.microsoft.com/office/drawing/2014/main" id="{E006DD32-3B89-8B06-A1C8-A53118C8EC5E}"/>
              </a:ext>
            </a:extLst>
          </p:cNvPr>
          <p:cNvSpPr>
            <a:spLocks noGrp="1"/>
          </p:cNvSpPr>
          <p:nvPr>
            <p:ph type="subTitle" idx="1"/>
          </p:nvPr>
        </p:nvSpPr>
        <p:spPr>
          <a:xfrm>
            <a:off x="1522465" y="3157125"/>
            <a:ext cx="9144000" cy="2160272"/>
          </a:xfrm>
        </p:spPr>
        <p:txBody>
          <a:bodyPr>
            <a:normAutofit/>
          </a:bodyPr>
          <a:lstStyle/>
          <a:p>
            <a:pPr marL="342900" indent="-342900" algn="just">
              <a:buFontTx/>
              <a:buChar char="-"/>
            </a:pPr>
            <a:r>
              <a:rPr lang="en-US" sz="2000" dirty="0">
                <a:solidFill>
                  <a:srgbClr val="FFFFFF"/>
                </a:solidFill>
                <a:effectLst/>
              </a:rPr>
              <a:t>Artificial Intelligence is used in the initial stage of construction projects Equipment's that are automated known as Al, which works according to their surroundings and navigation without the need for any input data by the client for the project.</a:t>
            </a:r>
          </a:p>
          <a:p>
            <a:pPr marL="342900" indent="-342900" algn="just">
              <a:buFontTx/>
              <a:buChar char="-"/>
            </a:pPr>
            <a:r>
              <a:rPr lang="en-US" sz="2000" dirty="0">
                <a:solidFill>
                  <a:srgbClr val="FFFFFF"/>
                </a:solidFill>
                <a:effectLst/>
              </a:rPr>
              <a:t> With the help of AI machinery can survey the construction site and collect information to create 3D maps, blueprints, and construction plans.</a:t>
            </a:r>
            <a:endParaRPr lang="en-US" sz="2000" dirty="0">
              <a:solidFill>
                <a:srgbClr val="FFFFFF"/>
              </a:solidFill>
            </a:endParaRPr>
          </a:p>
        </p:txBody>
      </p:sp>
      <p:sp>
        <p:nvSpPr>
          <p:cNvPr id="29" name="Rectangle 2">
            <a:extLst>
              <a:ext uri="{FF2B5EF4-FFF2-40B4-BE49-F238E27FC236}">
                <a16:creationId xmlns:a16="http://schemas.microsoft.com/office/drawing/2014/main" id="{98072727-1E1A-4B8C-8839-AAB69FA2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47625" cap="rnd">
            <a:solidFill>
              <a:srgbClr val="FFFFFF">
                <a:alpha val="80000"/>
              </a:srgbClr>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415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970</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Artificial intelligence in construction and manufacturing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 Planning in equipment</vt:lpstr>
      <vt:lpstr>Administrative Roles</vt:lpstr>
      <vt:lpstr>Construction methodology</vt:lpstr>
      <vt:lpstr>Corrosion detection System </vt:lpstr>
      <vt:lpstr>Language Used</vt:lpstr>
      <vt:lpstr>results</vt:lpstr>
      <vt:lpstr>Future of AI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 construction and manufacturing </dc:title>
  <dc:creator>SAHIL SHARMA</dc:creator>
  <cp:lastModifiedBy>SAHIL SHARMA</cp:lastModifiedBy>
  <cp:revision>2</cp:revision>
  <dcterms:created xsi:type="dcterms:W3CDTF">2023-04-09T22:04:26Z</dcterms:created>
  <dcterms:modified xsi:type="dcterms:W3CDTF">2023-04-10T15:28:07Z</dcterms:modified>
</cp:coreProperties>
</file>