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D8C1-F51D-FD1A-63DC-C85FCD161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BF34B7-E2DB-196E-0B74-DF2135EA5A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269EAC-768E-960B-8A05-29C908632172}"/>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5" name="Footer Placeholder 4">
            <a:extLst>
              <a:ext uri="{FF2B5EF4-FFF2-40B4-BE49-F238E27FC236}">
                <a16:creationId xmlns:a16="http://schemas.microsoft.com/office/drawing/2014/main" id="{610034E2-7A54-70BD-63AE-6D1FFA7B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392A1-E428-94B4-EB29-30E77DC307C3}"/>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110957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F552-6A8B-9D2C-F5D4-06CD09A5AF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E0D157-F5EB-E5BB-BC4B-C3D7D6B00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8E57E-4F85-C289-FD06-D5C3FC5BF709}"/>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5" name="Footer Placeholder 4">
            <a:extLst>
              <a:ext uri="{FF2B5EF4-FFF2-40B4-BE49-F238E27FC236}">
                <a16:creationId xmlns:a16="http://schemas.microsoft.com/office/drawing/2014/main" id="{C338ADB2-F76D-C003-7C2B-6406314B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66E98-35CF-8337-F3EC-E9D20DC4C1B6}"/>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79071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4A0442-80C1-5C57-998A-42BB2866E9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8249FF-6DBE-789F-5CF6-20DB82B79A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6624F-89E7-7AED-FD21-5DE35EB109B9}"/>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5" name="Footer Placeholder 4">
            <a:extLst>
              <a:ext uri="{FF2B5EF4-FFF2-40B4-BE49-F238E27FC236}">
                <a16:creationId xmlns:a16="http://schemas.microsoft.com/office/drawing/2014/main" id="{63FCB034-9FF9-183D-572A-2555E3642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F25E1-81BC-C81E-680C-FECBA2CAEE04}"/>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343812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4A5A-7266-4B8B-2A34-DE2274D4A2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86972-1F45-8DD4-5821-91E1396ABB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FAD5E-DF03-7490-C7D0-84652D195555}"/>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5" name="Footer Placeholder 4">
            <a:extLst>
              <a:ext uri="{FF2B5EF4-FFF2-40B4-BE49-F238E27FC236}">
                <a16:creationId xmlns:a16="http://schemas.microsoft.com/office/drawing/2014/main" id="{ADC98D07-D8DC-7599-B1E4-F4CE72367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FEFD8-5296-8CA8-C281-EC7B7B71F6AC}"/>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292188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D5E2-7F6A-F1A1-0E1B-273514F7DE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F36C05-845E-9F4E-4C66-6065BF9698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A17D6C-AC48-6D6B-9382-24221491B496}"/>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5" name="Footer Placeholder 4">
            <a:extLst>
              <a:ext uri="{FF2B5EF4-FFF2-40B4-BE49-F238E27FC236}">
                <a16:creationId xmlns:a16="http://schemas.microsoft.com/office/drawing/2014/main" id="{01F8B202-F7F9-52C4-AFFB-CBEE203A3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6E135-1706-6128-E2D1-220DBAB4239F}"/>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828984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AADAD-53B3-E581-9DAF-C6FDBA0B7B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A68FDC-1AF5-7331-0582-1C32BB0AC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2A7F42-82D2-79B0-6F1B-7A95D406BE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9020F9-0AF7-3674-6C2D-D89CCF67447B}"/>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6" name="Footer Placeholder 5">
            <a:extLst>
              <a:ext uri="{FF2B5EF4-FFF2-40B4-BE49-F238E27FC236}">
                <a16:creationId xmlns:a16="http://schemas.microsoft.com/office/drawing/2014/main" id="{2E0AA205-7FC7-B7DC-274B-030E1A196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2C5A7-9374-FB08-CC36-E4D4AA5E273F}"/>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302021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7F22-98BC-A46C-ACDA-3237D54AE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73ABE-C252-85D9-3DD5-2F2975D85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008ECA-8552-2A9B-60AF-A2644D4F1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DA161F-1054-B2A3-6DE9-7272055A82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50B0D3-9CAF-0C13-8474-2BEAAB163E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B9235F-1AB1-8194-61E2-1CA44E040004}"/>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8" name="Footer Placeholder 7">
            <a:extLst>
              <a:ext uri="{FF2B5EF4-FFF2-40B4-BE49-F238E27FC236}">
                <a16:creationId xmlns:a16="http://schemas.microsoft.com/office/drawing/2014/main" id="{22BB862A-725F-FDAF-8F15-93D471596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88E59-E466-58F0-DC67-24CFD4819E9F}"/>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134555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5A21-AC77-B15E-07F9-29C227C13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9F1269-5B5F-F0BA-48E2-3A7B6BF959F8}"/>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4" name="Footer Placeholder 3">
            <a:extLst>
              <a:ext uri="{FF2B5EF4-FFF2-40B4-BE49-F238E27FC236}">
                <a16:creationId xmlns:a16="http://schemas.microsoft.com/office/drawing/2014/main" id="{B00BB23E-CDAF-2A63-35F3-9FC90B0BC7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249333-80F7-937C-4F85-7520F2BAE05D}"/>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263330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7E671-4924-DE0A-B755-60A823E7B927}"/>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3" name="Footer Placeholder 2">
            <a:extLst>
              <a:ext uri="{FF2B5EF4-FFF2-40B4-BE49-F238E27FC236}">
                <a16:creationId xmlns:a16="http://schemas.microsoft.com/office/drawing/2014/main" id="{A23ECAF2-A03A-9761-9A33-133F5CD07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76485-7F7F-FF8A-C6D2-109676A07FC8}"/>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399727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47FA-5B4A-C4A6-63BA-3C0420985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32D1F0-39F7-7558-6BEC-F63359F29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0507B8-7E03-CC3C-CE9F-4578AD30F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15B41-8A3D-0E1A-F1E0-0648599E5A19}"/>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6" name="Footer Placeholder 5">
            <a:extLst>
              <a:ext uri="{FF2B5EF4-FFF2-40B4-BE49-F238E27FC236}">
                <a16:creationId xmlns:a16="http://schemas.microsoft.com/office/drawing/2014/main" id="{84E29559-5C5B-492D-3E09-C4972CA94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6372DA-51B5-8726-B4B6-28A733371F87}"/>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142873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7947-3024-3E3F-12B8-B68B413D4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34258-0902-5CA4-3870-1C36649F0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36B48A-0ECC-8C98-5B88-D6916A6D0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9D335-49A2-1D81-E25F-542E010D84AD}"/>
              </a:ext>
            </a:extLst>
          </p:cNvPr>
          <p:cNvSpPr>
            <a:spLocks noGrp="1"/>
          </p:cNvSpPr>
          <p:nvPr>
            <p:ph type="dt" sz="half" idx="10"/>
          </p:nvPr>
        </p:nvSpPr>
        <p:spPr/>
        <p:txBody>
          <a:bodyPr/>
          <a:lstStyle/>
          <a:p>
            <a:fld id="{85FC79C5-7302-604A-9396-2FD3043ED515}" type="datetimeFigureOut">
              <a:rPr lang="en-US" smtClean="0"/>
              <a:t>11/3/2023</a:t>
            </a:fld>
            <a:endParaRPr lang="en-US"/>
          </a:p>
        </p:txBody>
      </p:sp>
      <p:sp>
        <p:nvSpPr>
          <p:cNvPr id="6" name="Footer Placeholder 5">
            <a:extLst>
              <a:ext uri="{FF2B5EF4-FFF2-40B4-BE49-F238E27FC236}">
                <a16:creationId xmlns:a16="http://schemas.microsoft.com/office/drawing/2014/main" id="{5B08E996-C763-0C18-B555-4A49444BC5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4AE24E-1DA6-1772-5931-E79EF3D263D6}"/>
              </a:ext>
            </a:extLst>
          </p:cNvPr>
          <p:cNvSpPr>
            <a:spLocks noGrp="1"/>
          </p:cNvSpPr>
          <p:nvPr>
            <p:ph type="sldNum" sz="quarter" idx="12"/>
          </p:nvPr>
        </p:nvSpPr>
        <p:spPr/>
        <p:txBody>
          <a:bodyPr/>
          <a:lstStyle/>
          <a:p>
            <a:fld id="{ACA10FA4-0497-8848-99D4-4199B0172C01}" type="slidenum">
              <a:rPr lang="en-US" smtClean="0"/>
              <a:t>‹#›</a:t>
            </a:fld>
            <a:endParaRPr lang="en-US"/>
          </a:p>
        </p:txBody>
      </p:sp>
    </p:spTree>
    <p:extLst>
      <p:ext uri="{BB962C8B-B14F-4D97-AF65-F5344CB8AC3E}">
        <p14:creationId xmlns:p14="http://schemas.microsoft.com/office/powerpoint/2010/main" val="132679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647E0-CF33-CE97-E73C-30B5090A0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722F4F-C55C-EF3A-A7C7-5E44358BD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836A8-7AF3-428C-7A0B-95B91BE3B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FC79C5-7302-604A-9396-2FD3043ED515}" type="datetimeFigureOut">
              <a:rPr lang="en-US" smtClean="0"/>
              <a:t>11/3/2023</a:t>
            </a:fld>
            <a:endParaRPr lang="en-US"/>
          </a:p>
        </p:txBody>
      </p:sp>
      <p:sp>
        <p:nvSpPr>
          <p:cNvPr id="5" name="Footer Placeholder 4">
            <a:extLst>
              <a:ext uri="{FF2B5EF4-FFF2-40B4-BE49-F238E27FC236}">
                <a16:creationId xmlns:a16="http://schemas.microsoft.com/office/drawing/2014/main" id="{969DD24D-D9A1-A39E-AF17-61E7E089F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73B30B-B6AE-FCE2-86F8-30749292D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10FA4-0497-8848-99D4-4199B0172C01}" type="slidenum">
              <a:rPr lang="en-US" smtClean="0"/>
              <a:t>‹#›</a:t>
            </a:fld>
            <a:endParaRPr lang="en-US"/>
          </a:p>
        </p:txBody>
      </p:sp>
    </p:spTree>
    <p:extLst>
      <p:ext uri="{BB962C8B-B14F-4D97-AF65-F5344CB8AC3E}">
        <p14:creationId xmlns:p14="http://schemas.microsoft.com/office/powerpoint/2010/main" val="2717580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BE83-8F20-D8D9-E27B-C53740D95A97}"/>
              </a:ext>
            </a:extLst>
          </p:cNvPr>
          <p:cNvSpPr>
            <a:spLocks noGrp="1"/>
          </p:cNvSpPr>
          <p:nvPr>
            <p:ph type="ctrTitle"/>
          </p:nvPr>
        </p:nvSpPr>
        <p:spPr/>
        <p:txBody>
          <a:bodyPr/>
          <a:lstStyle/>
          <a:p>
            <a:r>
              <a:rPr lang="en-US" dirty="0"/>
              <a:t>SMART PARKING </a:t>
            </a:r>
          </a:p>
        </p:txBody>
      </p:sp>
      <p:sp>
        <p:nvSpPr>
          <p:cNvPr id="3" name="Subtitle 2">
            <a:extLst>
              <a:ext uri="{FF2B5EF4-FFF2-40B4-BE49-F238E27FC236}">
                <a16:creationId xmlns:a16="http://schemas.microsoft.com/office/drawing/2014/main" id="{F652144E-AB6E-BEF5-5DCC-74F6D687D8B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725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78BD-82C7-CA27-5813-C0C1D7F585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5C73ABE-8F59-EBB8-8F6C-BAB2EA7AEC8C}"/>
              </a:ext>
            </a:extLst>
          </p:cNvPr>
          <p:cNvSpPr>
            <a:spLocks noGrp="1"/>
          </p:cNvSpPr>
          <p:nvPr>
            <p:ph idx="1"/>
          </p:nvPr>
        </p:nvSpPr>
        <p:spPr/>
        <p:txBody>
          <a:bodyPr>
            <a:normAutofit fontScale="32500" lnSpcReduction="20000"/>
          </a:bodyPr>
          <a:lstStyle/>
          <a:p>
            <a:r>
              <a:rPr lang="en-US" dirty="0" err="1"/>
              <a:t>Lcd.print</a:t>
            </a:r>
            <a:r>
              <a:rPr lang="en-US" dirty="0"/>
              <a:t>(“     ARDUINO    “);
  </a:t>
            </a:r>
            <a:r>
              <a:rPr lang="en-US" dirty="0" err="1"/>
              <a:t>lcd.setCursor</a:t>
            </a:r>
            <a:r>
              <a:rPr lang="en-US" dirty="0"/>
              <a:t>(0, 1);
  </a:t>
            </a:r>
            <a:r>
              <a:rPr lang="en-US" dirty="0" err="1"/>
              <a:t>lcd.print</a:t>
            </a:r>
            <a:r>
              <a:rPr lang="en-US" dirty="0"/>
              <a:t>(“ PARKING SYSTEM “);
  delay(2000);
  </a:t>
            </a:r>
            <a:r>
              <a:rPr lang="en-US" dirty="0" err="1"/>
              <a:t>lcd.clear</a:t>
            </a:r>
            <a:r>
              <a:rPr lang="en-US" dirty="0"/>
              <a:t>();
  </a:t>
            </a:r>
            <a:r>
              <a:rPr lang="en-US" dirty="0" err="1"/>
              <a:t>Serial.begin</a:t>
            </a:r>
            <a:r>
              <a:rPr lang="en-US" dirty="0"/>
              <a:t>(9600);  // Start serial communication for debugging
}
void loop() {
  if (</a:t>
            </a:r>
            <a:r>
              <a:rPr lang="en-US" dirty="0" err="1"/>
              <a:t>digitalRead</a:t>
            </a:r>
            <a:r>
              <a:rPr lang="en-US" dirty="0"/>
              <a:t>(IR1) == LOW &amp;&amp; !flag1) {
    if (Slot &gt; 0) {
      flag1 = true;
if (!flag2) {
        myservo1.write(0);
        Slot--;
      }
    } else {
      </a:t>
            </a:r>
            <a:r>
              <a:rPr lang="en-US" dirty="0" err="1"/>
              <a:t>displayMessage</a:t>
            </a:r>
            <a:r>
              <a:rPr lang="en-US" dirty="0"/>
              <a:t>(“    SORRY </a:t>
            </a:r>
            <a:r>
              <a:rPr lang="en-US" dirty="0">
                <a:sym typeface="Wingdings" pitchFamily="2" charset="2"/>
              </a:rPr>
              <a:t></a:t>
            </a:r>
            <a:r>
              <a:rPr lang="en-US" dirty="0"/>
              <a:t>    “, “  Parking Full  “);</a:t>
            </a:r>
          </a:p>
        </p:txBody>
      </p:sp>
    </p:spTree>
    <p:extLst>
      <p:ext uri="{BB962C8B-B14F-4D97-AF65-F5344CB8AC3E}">
        <p14:creationId xmlns:p14="http://schemas.microsoft.com/office/powerpoint/2010/main" val="289990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3EF8-34AA-BE7B-23B7-CF8353C70B4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81C8ECB-7564-B08F-2B5C-ED08AB90E66F}"/>
              </a:ext>
            </a:extLst>
          </p:cNvPr>
          <p:cNvSpPr>
            <a:spLocks noGrp="1"/>
          </p:cNvSpPr>
          <p:nvPr>
            <p:ph idx="1"/>
          </p:nvPr>
        </p:nvSpPr>
        <p:spPr/>
        <p:txBody>
          <a:bodyPr>
            <a:normAutofit fontScale="25000" lnSpcReduction="20000"/>
          </a:bodyPr>
          <a:lstStyle/>
          <a:p>
            <a:r>
              <a:rPr lang="en-US" dirty="0"/>
              <a:t>    }
  }
  if (</a:t>
            </a:r>
            <a:r>
              <a:rPr lang="en-US" dirty="0" err="1"/>
              <a:t>digitalRead</a:t>
            </a:r>
            <a:r>
              <a:rPr lang="en-US" dirty="0"/>
              <a:t>(IR2) == LOW &amp;&amp; !flag2) {
    flag2 = true;
    if (!flag1) {
      myservo1.write(0);
      Slot++;
    }
  }
  if (flag1 &amp;&amp; flag2) {
    delay(1000);
    myservo1.write(100);
    </a:t>
            </a:r>
            <a:r>
              <a:rPr lang="en-US" dirty="0" err="1"/>
              <a:t>Serial.println</a:t>
            </a:r>
            <a:r>
              <a:rPr lang="en-US" dirty="0"/>
              <a:t>(“Servo returned to initial position.”);
    flag1 = false;
    flag2 = false;
  }</a:t>
            </a:r>
          </a:p>
          <a:p>
            <a:r>
              <a:rPr lang="en-US" dirty="0"/>
              <a:t>// Update the LCD display with a delay
  if (</a:t>
            </a:r>
            <a:r>
              <a:rPr lang="en-US" dirty="0" err="1"/>
              <a:t>millis</a:t>
            </a:r>
            <a:r>
              <a:rPr lang="en-US" dirty="0"/>
              <a:t>() – </a:t>
            </a:r>
            <a:r>
              <a:rPr lang="en-US" dirty="0" err="1"/>
              <a:t>lastLcdUpdate</a:t>
            </a:r>
            <a:r>
              <a:rPr lang="en-US" dirty="0"/>
              <a:t> &gt;= </a:t>
            </a:r>
            <a:r>
              <a:rPr lang="en-US" dirty="0" err="1"/>
              <a:t>lcdUpdateInterval</a:t>
            </a:r>
            <a:r>
              <a:rPr lang="en-US" dirty="0"/>
              <a:t>) {
    </a:t>
            </a:r>
            <a:r>
              <a:rPr lang="en-US" dirty="0" err="1"/>
              <a:t>updateLcdDisplay</a:t>
            </a:r>
            <a:r>
              <a:rPr lang="en-US" dirty="0"/>
              <a:t>();
    </a:t>
            </a:r>
            <a:r>
              <a:rPr lang="en-US" dirty="0" err="1"/>
              <a:t>lastLcdUpdate</a:t>
            </a:r>
            <a:r>
              <a:rPr lang="en-US" dirty="0"/>
              <a:t> = </a:t>
            </a:r>
            <a:r>
              <a:rPr lang="en-US" dirty="0" err="1"/>
              <a:t>millis</a:t>
            </a:r>
            <a:r>
              <a:rPr lang="en-US" dirty="0"/>
              <a:t>();
  }
  // … (Rest of your code)
}
void </a:t>
            </a:r>
            <a:r>
              <a:rPr lang="en-US" dirty="0" err="1"/>
              <a:t>updateLcdDisplay</a:t>
            </a:r>
            <a:r>
              <a:rPr lang="en-US" dirty="0"/>
              <a:t>() {
  if (</a:t>
            </a:r>
            <a:r>
              <a:rPr lang="en-US" dirty="0" err="1"/>
              <a:t>digitalRead</a:t>
            </a:r>
            <a:r>
              <a:rPr lang="en-US" dirty="0"/>
              <a:t>(</a:t>
            </a:r>
            <a:r>
              <a:rPr lang="en-US" dirty="0" err="1"/>
              <a:t>SmokeDetectorPin</a:t>
            </a:r>
            <a:r>
              <a:rPr lang="en-US" dirty="0"/>
              <a:t>) == HIGH) {
    </a:t>
            </a:r>
            <a:r>
              <a:rPr lang="en-US" dirty="0" err="1"/>
              <a:t>displayMessage</a:t>
            </a:r>
            <a:r>
              <a:rPr lang="en-US" dirty="0"/>
              <a:t>(“   WARNING!   “, “ Smoke Detected “);
    </a:t>
            </a:r>
            <a:r>
              <a:rPr lang="en-US" dirty="0" err="1"/>
              <a:t>digitalWrite</a:t>
            </a:r>
            <a:r>
              <a:rPr lang="en-US" dirty="0"/>
              <a:t>(</a:t>
            </a:r>
            <a:r>
              <a:rPr lang="en-US" dirty="0" err="1"/>
              <a:t>BuzzerPin</a:t>
            </a:r>
            <a:r>
              <a:rPr lang="en-US" dirty="0"/>
              <a:t>, HIGH);  // Turn on the buzzer
  } else {
    </a:t>
            </a:r>
            <a:r>
              <a:rPr lang="en-US" dirty="0" err="1"/>
              <a:t>displayMessage</a:t>
            </a:r>
            <a:r>
              <a:rPr lang="en-US" dirty="0"/>
              <a:t>(“    WELCOME!    “, “Slot Left: “ + String(Slot));
    </a:t>
            </a:r>
            <a:r>
              <a:rPr lang="en-US" dirty="0" err="1"/>
              <a:t>digitalWrite</a:t>
            </a:r>
            <a:r>
              <a:rPr lang="en-US" dirty="0"/>
              <a:t>(</a:t>
            </a:r>
            <a:r>
              <a:rPr lang="en-US" dirty="0" err="1"/>
              <a:t>BuzzerPin</a:t>
            </a:r>
            <a:r>
              <a:rPr lang="en-US" dirty="0"/>
              <a:t>, LOW);   // Turn off the buzzer</a:t>
            </a:r>
          </a:p>
        </p:txBody>
      </p:sp>
    </p:spTree>
    <p:extLst>
      <p:ext uri="{BB962C8B-B14F-4D97-AF65-F5344CB8AC3E}">
        <p14:creationId xmlns:p14="http://schemas.microsoft.com/office/powerpoint/2010/main" val="402180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E95-8220-98AE-FBBB-CBAF23F8537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5E8C3B3-0AE0-AE22-984C-3C8AC3BFF119}"/>
              </a:ext>
            </a:extLst>
          </p:cNvPr>
          <p:cNvSpPr>
            <a:spLocks noGrp="1"/>
          </p:cNvSpPr>
          <p:nvPr>
            <p:ph idx="1"/>
          </p:nvPr>
        </p:nvSpPr>
        <p:spPr/>
        <p:txBody>
          <a:bodyPr>
            <a:normAutofit fontScale="92500" lnSpcReduction="20000"/>
          </a:bodyPr>
          <a:lstStyle/>
          <a:p>
            <a:r>
              <a:rPr lang="en-US" dirty="0"/>
              <a:t>  }
}
void </a:t>
            </a:r>
            <a:r>
              <a:rPr lang="en-US" dirty="0" err="1"/>
              <a:t>displayMessage</a:t>
            </a:r>
            <a:r>
              <a:rPr lang="en-US" dirty="0"/>
              <a:t>(</a:t>
            </a:r>
            <a:r>
              <a:rPr lang="en-US" dirty="0" err="1"/>
              <a:t>const</a:t>
            </a:r>
            <a:r>
              <a:rPr lang="en-US" dirty="0"/>
              <a:t> char *line1, </a:t>
            </a:r>
            <a:r>
              <a:rPr lang="en-US" dirty="0" err="1"/>
              <a:t>const</a:t>
            </a:r>
            <a:r>
              <a:rPr lang="en-US" dirty="0"/>
              <a:t> String &amp;line2) {
  </a:t>
            </a:r>
            <a:r>
              <a:rPr lang="en-US" dirty="0" err="1"/>
              <a:t>lcd.clear</a:t>
            </a:r>
            <a:r>
              <a:rPr lang="en-US" dirty="0"/>
              <a:t>();
</a:t>
            </a:r>
            <a:r>
              <a:rPr lang="en-US" dirty="0" err="1"/>
              <a:t>lcd.setCursor</a:t>
            </a:r>
            <a:r>
              <a:rPr lang="en-US" dirty="0"/>
              <a:t>(0, 0);
  </a:t>
            </a:r>
            <a:r>
              <a:rPr lang="en-US" dirty="0" err="1"/>
              <a:t>lcd.print</a:t>
            </a:r>
            <a:r>
              <a:rPr lang="en-US" dirty="0"/>
              <a:t>(line1);
  </a:t>
            </a:r>
            <a:r>
              <a:rPr lang="en-US" dirty="0" err="1"/>
              <a:t>lcd.setCursor</a:t>
            </a:r>
            <a:r>
              <a:rPr lang="en-US" dirty="0"/>
              <a:t>(0, 1);
  </a:t>
            </a:r>
            <a:r>
              <a:rPr lang="en-US" dirty="0" err="1"/>
              <a:t>lcd.print</a:t>
            </a:r>
            <a:r>
              <a:rPr lang="en-US" dirty="0"/>
              <a:t>(line2);
}</a:t>
            </a:r>
          </a:p>
        </p:txBody>
      </p:sp>
    </p:spTree>
    <p:extLst>
      <p:ext uri="{BB962C8B-B14F-4D97-AF65-F5344CB8AC3E}">
        <p14:creationId xmlns:p14="http://schemas.microsoft.com/office/powerpoint/2010/main" val="239956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4053-A8D8-EAE3-22F1-29AD6E4123B8}"/>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10CF60A2-2483-62CA-E518-F134A2940410}"/>
              </a:ext>
            </a:extLst>
          </p:cNvPr>
          <p:cNvSpPr>
            <a:spLocks noGrp="1"/>
          </p:cNvSpPr>
          <p:nvPr>
            <p:ph idx="1"/>
          </p:nvPr>
        </p:nvSpPr>
        <p:spPr/>
        <p:txBody>
          <a:bodyPr>
            <a:normAutofit fontScale="92500" lnSpcReduction="10000"/>
          </a:bodyPr>
          <a:lstStyle/>
          <a:p>
            <a:r>
              <a:rPr lang="en-US" dirty="0"/>
              <a:t>Initial LCD Display: When the Arduino is powered on, the LCD display will show an initial message</a:t>
            </a:r>
          </a:p>
          <a:p>
            <a:endParaRPr lang="en-US" dirty="0"/>
          </a:p>
          <a:p>
            <a:r>
              <a:rPr lang="en-US" dirty="0"/>
              <a:t>IR Sensors and Servo Motor:
If a vehicle enters a parking space monitored by the IR sensor (IR1), the system will detect the vehicle and update the available parking slots.
If there are available slots, it will display messages like “WELCOME!” and “Slot Left: X,” where X represents the number of available slots.
If no slots are available, it will display “SORRY </a:t>
            </a:r>
            <a:r>
              <a:rPr lang="en-US" dirty="0">
                <a:sym typeface="Wingdings" pitchFamily="2" charset="2"/>
              </a:rPr>
              <a:t></a:t>
            </a:r>
            <a:r>
              <a:rPr lang="en-US" dirty="0"/>
              <a:t>” and “Parking Full.”</a:t>
            </a:r>
          </a:p>
          <a:p>
            <a:endParaRPr lang="en-US" dirty="0"/>
          </a:p>
        </p:txBody>
      </p:sp>
    </p:spTree>
    <p:extLst>
      <p:ext uri="{BB962C8B-B14F-4D97-AF65-F5344CB8AC3E}">
        <p14:creationId xmlns:p14="http://schemas.microsoft.com/office/powerpoint/2010/main" val="210324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D508-7B92-A83D-C66E-011DF92A09F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FD78447-A580-4E75-D6E1-CA779976F8D7}"/>
              </a:ext>
            </a:extLst>
          </p:cNvPr>
          <p:cNvSpPr>
            <a:spLocks noGrp="1"/>
          </p:cNvSpPr>
          <p:nvPr>
            <p:ph idx="1"/>
          </p:nvPr>
        </p:nvSpPr>
        <p:spPr/>
        <p:txBody>
          <a:bodyPr>
            <a:normAutofit fontScale="85000" lnSpcReduction="20000"/>
          </a:bodyPr>
          <a:lstStyle/>
          <a:p>
            <a:r>
              <a:rPr lang="en-US" dirty="0"/>
              <a:t>Smoke Detector and Buzzer:
If the smoke detector senses smoke (simulated in this code), it will trigger the LCD to display “WARNING!” and “Smoke Detected.” Additionally, the buzzer will sound an alarm by going high.
If there’s no smoke detected, it will display “WELCOME!” as mentioned above.</a:t>
            </a:r>
          </a:p>
          <a:p>
            <a:r>
              <a:rPr lang="en-US" dirty="0"/>
              <a:t>Servo Motor Control:
The servo motor (myservo1) is used to simulate a parking barrier. It will move to a position (0 degrees) to simulate the barrier lowering when a vehicle enters a parking space and rising back to its initial position (100 degrees) when both vehicles leave.</a:t>
            </a:r>
          </a:p>
        </p:txBody>
      </p:sp>
    </p:spTree>
    <p:extLst>
      <p:ext uri="{BB962C8B-B14F-4D97-AF65-F5344CB8AC3E}">
        <p14:creationId xmlns:p14="http://schemas.microsoft.com/office/powerpoint/2010/main" val="416433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27C9-1D7A-F562-C6C9-885590A1C935}"/>
              </a:ext>
            </a:extLst>
          </p:cNvPr>
          <p:cNvSpPr>
            <a:spLocks noGrp="1"/>
          </p:cNvSpPr>
          <p:nvPr>
            <p:ph type="title"/>
          </p:nvPr>
        </p:nvSpPr>
        <p:spPr/>
        <p:txBody>
          <a:bodyPr/>
          <a:lstStyle/>
          <a:p>
            <a:r>
              <a:rPr lang="en-US" dirty="0"/>
              <a:t>Schematic diagram </a:t>
            </a:r>
          </a:p>
        </p:txBody>
      </p:sp>
      <p:pic>
        <p:nvPicPr>
          <p:cNvPr id="4" name="Picture 4">
            <a:extLst>
              <a:ext uri="{FF2B5EF4-FFF2-40B4-BE49-F238E27FC236}">
                <a16:creationId xmlns:a16="http://schemas.microsoft.com/office/drawing/2014/main" id="{BE79EEF1-5D82-E704-6EDB-ACC93BB2B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986" y="1825625"/>
            <a:ext cx="2636027" cy="4351338"/>
          </a:xfrm>
        </p:spPr>
      </p:pic>
    </p:spTree>
    <p:extLst>
      <p:ext uri="{BB962C8B-B14F-4D97-AF65-F5344CB8AC3E}">
        <p14:creationId xmlns:p14="http://schemas.microsoft.com/office/powerpoint/2010/main" val="68409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0ED5-EE5B-1AF0-66E6-A48FDEDFC4BA}"/>
              </a:ext>
            </a:extLst>
          </p:cNvPr>
          <p:cNvSpPr>
            <a:spLocks noGrp="1"/>
          </p:cNvSpPr>
          <p:nvPr>
            <p:ph type="title"/>
          </p:nvPr>
        </p:nvSpPr>
        <p:spPr/>
        <p:txBody>
          <a:bodyPr/>
          <a:lstStyle/>
          <a:p>
            <a:endParaRPr lang="en-US" dirty="0"/>
          </a:p>
        </p:txBody>
      </p:sp>
      <p:pic>
        <p:nvPicPr>
          <p:cNvPr id="3" name="Picture 4">
            <a:extLst>
              <a:ext uri="{FF2B5EF4-FFF2-40B4-BE49-F238E27FC236}">
                <a16:creationId xmlns:a16="http://schemas.microsoft.com/office/drawing/2014/main" id="{C1EEB093-5EA3-A90F-9431-793B3FBE4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0683" y="719666"/>
            <a:ext cx="3395870" cy="5418668"/>
          </a:xfrm>
          <a:prstGeom prst="rect">
            <a:avLst/>
          </a:prstGeom>
        </p:spPr>
      </p:pic>
      <p:sp>
        <p:nvSpPr>
          <p:cNvPr id="6" name="Content Placeholder 5">
            <a:extLst>
              <a:ext uri="{FF2B5EF4-FFF2-40B4-BE49-F238E27FC236}">
                <a16:creationId xmlns:a16="http://schemas.microsoft.com/office/drawing/2014/main" id="{82416864-3E7F-5C30-7223-AC7AA60EF681}"/>
              </a:ext>
            </a:extLst>
          </p:cNvPr>
          <p:cNvSpPr>
            <a:spLocks noGrp="1"/>
          </p:cNvSpPr>
          <p:nvPr>
            <p:ph idx="1"/>
          </p:nvPr>
        </p:nvSpPr>
        <p:spPr>
          <a:xfrm>
            <a:off x="552332" y="1786996"/>
            <a:ext cx="10515600" cy="4351338"/>
          </a:xfrm>
        </p:spPr>
        <p:txBody>
          <a:bodyPr/>
          <a:lstStyle/>
          <a:p>
            <a:endParaRPr lang="en-US"/>
          </a:p>
        </p:txBody>
      </p:sp>
    </p:spTree>
    <p:extLst>
      <p:ext uri="{BB962C8B-B14F-4D97-AF65-F5344CB8AC3E}">
        <p14:creationId xmlns:p14="http://schemas.microsoft.com/office/powerpoint/2010/main" val="74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B706-A98E-4A2D-C2B8-9800AA838530}"/>
              </a:ext>
            </a:extLst>
          </p:cNvPr>
          <p:cNvSpPr>
            <a:spLocks noGrp="1"/>
          </p:cNvSpPr>
          <p:nvPr>
            <p:ph type="title"/>
          </p:nvPr>
        </p:nvSpPr>
        <p:spPr/>
        <p:txBody>
          <a:bodyPr/>
          <a:lstStyle/>
          <a:p>
            <a:r>
              <a:rPr lang="en-US" dirty="0"/>
              <a:t>Application </a:t>
            </a:r>
          </a:p>
        </p:txBody>
      </p:sp>
      <p:sp>
        <p:nvSpPr>
          <p:cNvPr id="3" name="Content Placeholder 2">
            <a:extLst>
              <a:ext uri="{FF2B5EF4-FFF2-40B4-BE49-F238E27FC236}">
                <a16:creationId xmlns:a16="http://schemas.microsoft.com/office/drawing/2014/main" id="{AB360353-D93E-C347-FDB1-792A2DA24602}"/>
              </a:ext>
            </a:extLst>
          </p:cNvPr>
          <p:cNvSpPr>
            <a:spLocks noGrp="1"/>
          </p:cNvSpPr>
          <p:nvPr>
            <p:ph idx="1"/>
          </p:nvPr>
        </p:nvSpPr>
        <p:spPr/>
        <p:txBody>
          <a:bodyPr/>
          <a:lstStyle/>
          <a:p>
            <a:r>
              <a:rPr lang="en-US" dirty="0"/>
              <a:t>Smart parking solutions have a wide range of applications in urban and suburban areas, offering benefits to both city authorities and residents. Here are some of the key applications of smart parking systems:</a:t>
            </a:r>
          </a:p>
          <a:p>
            <a:r>
              <a:rPr lang="en-US" dirty="0"/>
              <a:t>Urban Parking Management</a:t>
            </a:r>
          </a:p>
          <a:p>
            <a:r>
              <a:rPr lang="en-US" dirty="0"/>
              <a:t>Shopping Malls and Retail Centers</a:t>
            </a:r>
          </a:p>
          <a:p>
            <a:r>
              <a:rPr lang="en-US" dirty="0"/>
              <a:t>Airports and Transportation Hubs</a:t>
            </a:r>
          </a:p>
        </p:txBody>
      </p:sp>
    </p:spTree>
    <p:extLst>
      <p:ext uri="{BB962C8B-B14F-4D97-AF65-F5344CB8AC3E}">
        <p14:creationId xmlns:p14="http://schemas.microsoft.com/office/powerpoint/2010/main" val="4264244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FA79-B45F-ED71-8F7A-7E3FF25E770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F225CB8-C5E6-0FF0-9BE5-686A40D0320D}"/>
              </a:ext>
            </a:extLst>
          </p:cNvPr>
          <p:cNvSpPr>
            <a:spLocks noGrp="1"/>
          </p:cNvSpPr>
          <p:nvPr>
            <p:ph idx="1"/>
          </p:nvPr>
        </p:nvSpPr>
        <p:spPr/>
        <p:txBody>
          <a:bodyPr/>
          <a:lstStyle/>
          <a:p>
            <a:r>
              <a:rPr lang="en-US" dirty="0"/>
              <a:t>Smart parking is a technology-driven solution that offers numerous advantages for urban and suburban areas. It addresses the challenges associated with parking in congested cities, enhances user convenience, improves traffic flow, and contributes to more sustainable and efficient urban environments. Here are some key points to summarize the benefits and significance of smart parking:</a:t>
            </a:r>
          </a:p>
        </p:txBody>
      </p:sp>
    </p:spTree>
    <p:extLst>
      <p:ext uri="{BB962C8B-B14F-4D97-AF65-F5344CB8AC3E}">
        <p14:creationId xmlns:p14="http://schemas.microsoft.com/office/powerpoint/2010/main" val="1934345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4AD0-0680-1C10-0AD2-4218E9C59E58}"/>
              </a:ext>
            </a:extLst>
          </p:cNvPr>
          <p:cNvSpPr>
            <a:spLocks noGrp="1"/>
          </p:cNvSpPr>
          <p:nvPr>
            <p:ph type="title"/>
          </p:nvPr>
        </p:nvSpPr>
        <p:spPr/>
        <p:txBody>
          <a:bodyPr/>
          <a:lstStyle/>
          <a:p>
            <a:r>
              <a:rPr lang="en-US" dirty="0"/>
              <a:t>Smart parking documentation and objectives</a:t>
            </a:r>
          </a:p>
        </p:txBody>
      </p:sp>
      <p:sp>
        <p:nvSpPr>
          <p:cNvPr id="3" name="Content Placeholder 2">
            <a:extLst>
              <a:ext uri="{FF2B5EF4-FFF2-40B4-BE49-F238E27FC236}">
                <a16:creationId xmlns:a16="http://schemas.microsoft.com/office/drawing/2014/main" id="{FC6802FA-3A04-26B8-D8F2-038E907CAE99}"/>
              </a:ext>
            </a:extLst>
          </p:cNvPr>
          <p:cNvSpPr>
            <a:spLocks noGrp="1"/>
          </p:cNvSpPr>
          <p:nvPr>
            <p:ph idx="1"/>
          </p:nvPr>
        </p:nvSpPr>
        <p:spPr/>
        <p:txBody>
          <a:bodyPr/>
          <a:lstStyle/>
          <a:p>
            <a:r>
              <a:rPr lang="en-US" dirty="0"/>
              <a:t>Smart parking is an innovative approach to managing and optimizing parking spaces in urban and suburban areas. It involves the use of technology and data-driven solutions to improve the efficiency, convenience, and overall management of parking facilities. The key components of smart parking systems include sensors, data analytics, real-time information, and digital tools to help drivers find available parking spaces quickly.</a:t>
            </a:r>
          </a:p>
          <a:p>
            <a:r>
              <a:rPr lang="en-US" dirty="0"/>
              <a:t>Problems Addressed by Smart Parking</a:t>
            </a:r>
          </a:p>
          <a:p>
            <a:r>
              <a:rPr lang="en-US" dirty="0"/>
              <a:t>Traffic Congestion</a:t>
            </a:r>
          </a:p>
          <a:p>
            <a:r>
              <a:rPr lang="en-US" dirty="0"/>
              <a:t>Inefficient Space Utilization</a:t>
            </a:r>
          </a:p>
          <a:p>
            <a:endParaRPr lang="en-US" dirty="0"/>
          </a:p>
        </p:txBody>
      </p:sp>
    </p:spTree>
    <p:extLst>
      <p:ext uri="{BB962C8B-B14F-4D97-AF65-F5344CB8AC3E}">
        <p14:creationId xmlns:p14="http://schemas.microsoft.com/office/powerpoint/2010/main" val="54105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9BCA-5240-AC2C-950E-8A6C18C9F70C}"/>
              </a:ext>
            </a:extLst>
          </p:cNvPr>
          <p:cNvSpPr>
            <a:spLocks noGrp="1"/>
          </p:cNvSpPr>
          <p:nvPr>
            <p:ph type="title"/>
          </p:nvPr>
        </p:nvSpPr>
        <p:spPr/>
        <p:txBody>
          <a:bodyPr/>
          <a:lstStyle/>
          <a:p>
            <a:r>
              <a:rPr lang="en-US" dirty="0"/>
              <a:t>Specifications </a:t>
            </a:r>
          </a:p>
        </p:txBody>
      </p:sp>
      <p:sp>
        <p:nvSpPr>
          <p:cNvPr id="3" name="Content Placeholder 2">
            <a:extLst>
              <a:ext uri="{FF2B5EF4-FFF2-40B4-BE49-F238E27FC236}">
                <a16:creationId xmlns:a16="http://schemas.microsoft.com/office/drawing/2014/main" id="{7E1139FB-7DDF-23FD-03F0-D694275B8FCE}"/>
              </a:ext>
            </a:extLst>
          </p:cNvPr>
          <p:cNvSpPr>
            <a:spLocks noGrp="1"/>
          </p:cNvSpPr>
          <p:nvPr>
            <p:ph idx="1"/>
          </p:nvPr>
        </p:nvSpPr>
        <p:spPr/>
        <p:txBody>
          <a:bodyPr>
            <a:normAutofit fontScale="85000" lnSpcReduction="20000"/>
          </a:bodyPr>
          <a:lstStyle/>
          <a:p>
            <a:r>
              <a:rPr lang="en-US" dirty="0"/>
              <a:t>Hardware:</a:t>
            </a:r>
          </a:p>
          <a:p>
            <a:r>
              <a:rPr lang="en-US" dirty="0"/>
              <a:t>Arduino Board</a:t>
            </a:r>
          </a:p>
          <a:p>
            <a:r>
              <a:rPr lang="en-US" dirty="0"/>
              <a:t>IR Sensors (IR1 and IR2)</a:t>
            </a:r>
          </a:p>
          <a:p>
            <a:r>
              <a:rPr lang="en-US" dirty="0"/>
              <a:t>Liquid Crystal Display (LCD)</a:t>
            </a:r>
          </a:p>
          <a:p>
            <a:r>
              <a:rPr lang="en-US" dirty="0"/>
              <a:t>Servo Motor</a:t>
            </a:r>
          </a:p>
          <a:p>
            <a:r>
              <a:rPr lang="en-US" dirty="0"/>
              <a:t>Smoke Detector</a:t>
            </a:r>
          </a:p>
          <a:p>
            <a:r>
              <a:rPr lang="en-US" dirty="0"/>
              <a:t>Buzzer</a:t>
            </a:r>
          </a:p>
          <a:p>
            <a:r>
              <a:rPr lang="en-US" dirty="0"/>
              <a:t>Ultrasonic sensor</a:t>
            </a:r>
          </a:p>
          <a:p>
            <a:r>
              <a:rPr lang="en-US" dirty="0"/>
              <a:t>Software:</a:t>
            </a:r>
          </a:p>
          <a:p>
            <a:r>
              <a:rPr lang="en-US" dirty="0"/>
              <a:t>Arduino IDE</a:t>
            </a:r>
          </a:p>
          <a:p>
            <a:r>
              <a:rPr lang="en-US" dirty="0"/>
              <a:t>Programming language : </a:t>
            </a:r>
            <a:r>
              <a:rPr lang="en-US" dirty="0" err="1"/>
              <a:t>c++</a:t>
            </a:r>
            <a:endParaRPr lang="en-US" dirty="0"/>
          </a:p>
        </p:txBody>
      </p:sp>
    </p:spTree>
    <p:extLst>
      <p:ext uri="{BB962C8B-B14F-4D97-AF65-F5344CB8AC3E}">
        <p14:creationId xmlns:p14="http://schemas.microsoft.com/office/powerpoint/2010/main" val="209120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7C7D-AF57-476C-6F5C-0067A4C06F1C}"/>
              </a:ext>
            </a:extLst>
          </p:cNvPr>
          <p:cNvSpPr>
            <a:spLocks noGrp="1"/>
          </p:cNvSpPr>
          <p:nvPr>
            <p:ph type="title"/>
          </p:nvPr>
        </p:nvSpPr>
        <p:spPr/>
        <p:txBody>
          <a:bodyPr/>
          <a:lstStyle/>
          <a:p>
            <a:r>
              <a:rPr lang="en-US" dirty="0"/>
              <a:t>CIRCUIT DIAGRAM AND EXPLANATION</a:t>
            </a:r>
          </a:p>
        </p:txBody>
      </p:sp>
      <p:sp>
        <p:nvSpPr>
          <p:cNvPr id="3" name="Content Placeholder 2">
            <a:extLst>
              <a:ext uri="{FF2B5EF4-FFF2-40B4-BE49-F238E27FC236}">
                <a16:creationId xmlns:a16="http://schemas.microsoft.com/office/drawing/2014/main" id="{B2150DC7-E7AB-AD3A-8806-F4DC612EAB5B}"/>
              </a:ext>
            </a:extLst>
          </p:cNvPr>
          <p:cNvSpPr>
            <a:spLocks noGrp="1"/>
          </p:cNvSpPr>
          <p:nvPr>
            <p:ph idx="1"/>
          </p:nvPr>
        </p:nvSpPr>
        <p:spPr/>
        <p:txBody>
          <a:bodyPr/>
          <a:lstStyle/>
          <a:p>
            <a:r>
              <a:rPr lang="en-US" dirty="0"/>
              <a:t>IR (Infrared) sensors are commonly used in smart parking systems to detect the presence or absence of vehicles in parking spaces. These sensors work based on the reflection or interruption of an infrared beam and are widely utilized in various applications, including smart parking. Here’s how IR sensors are used in smart parking systems</a:t>
            </a:r>
          </a:p>
          <a:p>
            <a:r>
              <a:rPr lang="en-US" dirty="0"/>
              <a:t>Presence Detection: IR sensors emit an infrared beam, which, when not interrupted by a vehicle, is received by a photodetector (receiver). When a vehicle enters the parking space, it blocks the infrared beam, causing the receiver to detect the interruption and trigger an event, indicating the presence of a vehicle.</a:t>
            </a:r>
          </a:p>
        </p:txBody>
      </p:sp>
    </p:spTree>
    <p:extLst>
      <p:ext uri="{BB962C8B-B14F-4D97-AF65-F5344CB8AC3E}">
        <p14:creationId xmlns:p14="http://schemas.microsoft.com/office/powerpoint/2010/main" val="30028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A63A-0BD0-E2C3-D91C-114F18C836F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B70B996-D976-04D0-1405-F7702AA16DF9}"/>
              </a:ext>
            </a:extLst>
          </p:cNvPr>
          <p:cNvSpPr>
            <a:spLocks noGrp="1"/>
          </p:cNvSpPr>
          <p:nvPr>
            <p:ph idx="1"/>
          </p:nvPr>
        </p:nvSpPr>
        <p:spPr/>
        <p:txBody>
          <a:bodyPr>
            <a:normAutofit fontScale="6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IR sensors are often installed at the entrance or exit of each parking space to monitor occupancy. They can be positioned at a height where the infrared beam is not easily blocked by obstacles other than vehicles.
When a vehicle enters a parking space, the interruption of the IR beam is detected, and this information is used to update the status of the parking space (occupied) in the smart parking system</a:t>
            </a:r>
          </a:p>
        </p:txBody>
      </p:sp>
      <p:pic>
        <p:nvPicPr>
          <p:cNvPr id="4" name="Picture 4">
            <a:extLst>
              <a:ext uri="{FF2B5EF4-FFF2-40B4-BE49-F238E27FC236}">
                <a16:creationId xmlns:a16="http://schemas.microsoft.com/office/drawing/2014/main" id="{5B4A9DC1-5769-C031-D02E-C16CF2B75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636" y="2132623"/>
            <a:ext cx="2143125" cy="2143125"/>
          </a:xfrm>
          <a:prstGeom prst="rect">
            <a:avLst/>
          </a:prstGeom>
        </p:spPr>
      </p:pic>
    </p:spTree>
    <p:extLst>
      <p:ext uri="{BB962C8B-B14F-4D97-AF65-F5344CB8AC3E}">
        <p14:creationId xmlns:p14="http://schemas.microsoft.com/office/powerpoint/2010/main" val="271745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CFC2D-390E-04D6-1A79-5B86DFF97B4F}"/>
              </a:ext>
            </a:extLst>
          </p:cNvPr>
          <p:cNvSpPr>
            <a:spLocks noGrp="1"/>
          </p:cNvSpPr>
          <p:nvPr>
            <p:ph type="title"/>
          </p:nvPr>
        </p:nvSpPr>
        <p:spPr/>
        <p:txBody>
          <a:bodyPr/>
          <a:lstStyle/>
          <a:p>
            <a:r>
              <a:rPr lang="en-US" dirty="0"/>
              <a:t>Working and explanation</a:t>
            </a:r>
          </a:p>
        </p:txBody>
      </p:sp>
      <p:sp>
        <p:nvSpPr>
          <p:cNvPr id="3" name="Content Placeholder 2">
            <a:extLst>
              <a:ext uri="{FF2B5EF4-FFF2-40B4-BE49-F238E27FC236}">
                <a16:creationId xmlns:a16="http://schemas.microsoft.com/office/drawing/2014/main" id="{66BD6D58-EA84-2E11-F158-78AFDDFE4155}"/>
              </a:ext>
            </a:extLst>
          </p:cNvPr>
          <p:cNvSpPr>
            <a:spLocks noGrp="1"/>
          </p:cNvSpPr>
          <p:nvPr>
            <p:ph idx="1"/>
          </p:nvPr>
        </p:nvSpPr>
        <p:spPr/>
        <p:txBody>
          <a:bodyPr>
            <a:normAutofit lnSpcReduction="10000"/>
          </a:bodyPr>
          <a:lstStyle/>
          <a:p>
            <a:r>
              <a:rPr lang="en-US" dirty="0"/>
              <a:t>The Internet of Things (</a:t>
            </a:r>
            <a:r>
              <a:rPr lang="en-US" dirty="0" err="1"/>
              <a:t>IoT</a:t>
            </a:r>
            <a:r>
              <a:rPr lang="en-US" dirty="0"/>
              <a:t>) is a technology concept that refers to the interconnection of everyday physical objects or “things” to the internet, allowing them to collect and exchange data. </a:t>
            </a:r>
            <a:r>
              <a:rPr lang="en-US" dirty="0" err="1"/>
              <a:t>IoT</a:t>
            </a:r>
            <a:r>
              <a:rPr lang="en-US" dirty="0"/>
              <a:t> has the potential to transform various aspects of our lives by making objects smarter and more capable. Here are some key aspects of </a:t>
            </a:r>
            <a:r>
              <a:rPr lang="en-US" dirty="0" err="1"/>
              <a:t>IoT</a:t>
            </a:r>
            <a:endParaRPr lang="en-US" dirty="0"/>
          </a:p>
          <a:p>
            <a:r>
              <a:rPr lang="en-US" dirty="0"/>
              <a:t>Smart parking systems using </a:t>
            </a:r>
            <a:r>
              <a:rPr lang="en-US" dirty="0" err="1"/>
              <a:t>IoT</a:t>
            </a:r>
            <a:r>
              <a:rPr lang="en-US" dirty="0"/>
              <a:t> (Internet of Things) technology aim to address the challenges associated with parking in urban areas by employing a variety of sensors, communication technologies, and data analysis. These systems improve parking efficiency, reduce congestion, and enhance the overall parking experience. Here’s an overview of how smart parking using </a:t>
            </a:r>
            <a:r>
              <a:rPr lang="en-US" dirty="0" err="1"/>
              <a:t>IoT</a:t>
            </a:r>
            <a:r>
              <a:rPr lang="en-US" dirty="0"/>
              <a:t> works</a:t>
            </a:r>
          </a:p>
        </p:txBody>
      </p:sp>
    </p:spTree>
    <p:extLst>
      <p:ext uri="{BB962C8B-B14F-4D97-AF65-F5344CB8AC3E}">
        <p14:creationId xmlns:p14="http://schemas.microsoft.com/office/powerpoint/2010/main" val="2663812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4711-01D2-5BBD-7736-CB292B1CB291}"/>
              </a:ext>
            </a:extLst>
          </p:cNvPr>
          <p:cNvSpPr>
            <a:spLocks noGrp="1"/>
          </p:cNvSpPr>
          <p:nvPr>
            <p:ph type="title"/>
          </p:nvPr>
        </p:nvSpPr>
        <p:spPr/>
        <p:txBody>
          <a:bodyPr/>
          <a:lstStyle/>
          <a:p>
            <a:r>
              <a:rPr lang="en-US" dirty="0"/>
              <a:t>Block diagram </a:t>
            </a:r>
          </a:p>
        </p:txBody>
      </p:sp>
      <p:pic>
        <p:nvPicPr>
          <p:cNvPr id="4" name="Picture 4">
            <a:extLst>
              <a:ext uri="{FF2B5EF4-FFF2-40B4-BE49-F238E27FC236}">
                <a16:creationId xmlns:a16="http://schemas.microsoft.com/office/drawing/2014/main" id="{532B1B41-33B5-65F4-1052-EC28CDC73E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9958" y="1825625"/>
            <a:ext cx="4332084" cy="4351338"/>
          </a:xfrm>
        </p:spPr>
      </p:pic>
    </p:spTree>
    <p:extLst>
      <p:ext uri="{BB962C8B-B14F-4D97-AF65-F5344CB8AC3E}">
        <p14:creationId xmlns:p14="http://schemas.microsoft.com/office/powerpoint/2010/main" val="250130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E2AE-B9F8-21D7-8F9C-5667A1ED58EB}"/>
              </a:ext>
            </a:extLst>
          </p:cNvPr>
          <p:cNvSpPr>
            <a:spLocks noGrp="1"/>
          </p:cNvSpPr>
          <p:nvPr>
            <p:ph type="title"/>
          </p:nvPr>
        </p:nvSpPr>
        <p:spPr/>
        <p:txBody>
          <a:bodyPr/>
          <a:lstStyle/>
          <a:p>
            <a:r>
              <a:rPr lang="en-US" dirty="0"/>
              <a:t>Coding</a:t>
            </a:r>
          </a:p>
        </p:txBody>
      </p:sp>
      <p:sp>
        <p:nvSpPr>
          <p:cNvPr id="3" name="Content Placeholder 2">
            <a:extLst>
              <a:ext uri="{FF2B5EF4-FFF2-40B4-BE49-F238E27FC236}">
                <a16:creationId xmlns:a16="http://schemas.microsoft.com/office/drawing/2014/main" id="{269927AF-9001-9EA8-74BE-B65F37FF9689}"/>
              </a:ext>
            </a:extLst>
          </p:cNvPr>
          <p:cNvSpPr>
            <a:spLocks noGrp="1"/>
          </p:cNvSpPr>
          <p:nvPr>
            <p:ph idx="1"/>
          </p:nvPr>
        </p:nvSpPr>
        <p:spPr/>
        <p:txBody>
          <a:bodyPr>
            <a:normAutofit fontScale="47500" lnSpcReduction="20000"/>
          </a:bodyPr>
          <a:lstStyle/>
          <a:p>
            <a:r>
              <a:rPr lang="en-US" dirty="0"/>
              <a:t>#include &lt;</a:t>
            </a:r>
            <a:r>
              <a:rPr lang="en-US" dirty="0" err="1"/>
              <a:t>Wire.h</a:t>
            </a:r>
            <a:r>
              <a:rPr lang="en-US" dirty="0"/>
              <a:t>&gt;
#include &lt;LiquidCrystal_I2C.h&gt;
LiquidCrystal_I2C </a:t>
            </a:r>
            <a:r>
              <a:rPr lang="en-US" dirty="0" err="1"/>
              <a:t>lcd</a:t>
            </a:r>
            <a:r>
              <a:rPr lang="en-US" dirty="0"/>
              <a:t>(0x27, 16, 2);  // Change the HEX address
#include &lt;</a:t>
            </a:r>
            <a:r>
              <a:rPr lang="en-US" dirty="0" err="1"/>
              <a:t>Servo.h</a:t>
            </a:r>
            <a:r>
              <a:rPr lang="en-US" dirty="0"/>
              <a:t>&gt;
Servo myservo1;
</a:t>
            </a:r>
            <a:r>
              <a:rPr lang="en-US" dirty="0" err="1"/>
              <a:t>int</a:t>
            </a:r>
            <a:r>
              <a:rPr lang="en-US" dirty="0"/>
              <a:t> IR1 = 2;
</a:t>
            </a:r>
            <a:r>
              <a:rPr lang="en-US" dirty="0" err="1"/>
              <a:t>int</a:t>
            </a:r>
            <a:r>
              <a:rPr lang="en-US" dirty="0"/>
              <a:t> IR2 = 4;
</a:t>
            </a:r>
            <a:r>
              <a:rPr lang="en-US" dirty="0" err="1"/>
              <a:t>int</a:t>
            </a:r>
            <a:r>
              <a:rPr lang="en-US" dirty="0"/>
              <a:t> </a:t>
            </a:r>
            <a:r>
              <a:rPr lang="en-US" dirty="0" err="1"/>
              <a:t>SmokeDetectorPin</a:t>
            </a:r>
            <a:r>
              <a:rPr lang="en-US" dirty="0"/>
              <a:t> = 6;  // Digital pin for the smoke detector
</a:t>
            </a:r>
            <a:r>
              <a:rPr lang="en-US" dirty="0" err="1"/>
              <a:t>int</a:t>
            </a:r>
            <a:r>
              <a:rPr lang="en-US" dirty="0"/>
              <a:t> </a:t>
            </a:r>
            <a:r>
              <a:rPr lang="en-US" dirty="0" err="1"/>
              <a:t>BuzzerPin</a:t>
            </a:r>
            <a:r>
              <a:rPr lang="en-US" dirty="0"/>
              <a:t> = 7;         // Digital pin for the buzzer
</a:t>
            </a:r>
            <a:r>
              <a:rPr lang="en-US" dirty="0" err="1"/>
              <a:t>int</a:t>
            </a:r>
            <a:r>
              <a:rPr lang="en-US" dirty="0"/>
              <a:t> Slot = 4;  // Enter Total number of parking Slots
bool flag1 = false;
bool flag2 = false;</a:t>
            </a:r>
          </a:p>
          <a:p>
            <a:endParaRPr lang="en-US" dirty="0"/>
          </a:p>
        </p:txBody>
      </p:sp>
    </p:spTree>
    <p:extLst>
      <p:ext uri="{BB962C8B-B14F-4D97-AF65-F5344CB8AC3E}">
        <p14:creationId xmlns:p14="http://schemas.microsoft.com/office/powerpoint/2010/main" val="370429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D439-D2FA-D6E2-80D2-5E589CECD00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1B33EC5-E3EC-5AB4-592A-E305C69398A1}"/>
              </a:ext>
            </a:extLst>
          </p:cNvPr>
          <p:cNvSpPr>
            <a:spLocks noGrp="1"/>
          </p:cNvSpPr>
          <p:nvPr>
            <p:ph idx="1"/>
          </p:nvPr>
        </p:nvSpPr>
        <p:spPr/>
        <p:txBody>
          <a:bodyPr>
            <a:normAutofit fontScale="55000" lnSpcReduction="20000"/>
          </a:bodyPr>
          <a:lstStyle/>
          <a:p>
            <a:r>
              <a:rPr lang="en-US" dirty="0"/>
              <a:t>Unsigned long </a:t>
            </a:r>
            <a:r>
              <a:rPr lang="en-US" dirty="0" err="1"/>
              <a:t>lastLcdUpdate</a:t>
            </a:r>
            <a:r>
              <a:rPr lang="en-US" dirty="0"/>
              <a:t> = 0;  // Variable to track the time of the last LCD update
unsigned long </a:t>
            </a:r>
            <a:r>
              <a:rPr lang="en-US" dirty="0" err="1"/>
              <a:t>lcdUpdateInterval</a:t>
            </a:r>
            <a:r>
              <a:rPr lang="en-US" dirty="0"/>
              <a:t> = 1000;  // Update the LCD every 1000 milliseconds (1 second)
void setup() {
  </a:t>
            </a:r>
            <a:r>
              <a:rPr lang="en-US" dirty="0" err="1"/>
              <a:t>lcd.begin</a:t>
            </a:r>
            <a:r>
              <a:rPr lang="en-US" dirty="0"/>
              <a:t>(16, 2);  // Initialize LCD with 16 columns and 2 rows
  </a:t>
            </a:r>
            <a:r>
              <a:rPr lang="en-US" dirty="0" err="1"/>
              <a:t>lcd.backlight</a:t>
            </a:r>
            <a:r>
              <a:rPr lang="en-US" dirty="0"/>
              <a:t>();
  </a:t>
            </a:r>
            <a:r>
              <a:rPr lang="en-US" dirty="0" err="1"/>
              <a:t>pinMode</a:t>
            </a:r>
            <a:r>
              <a:rPr lang="en-US" dirty="0"/>
              <a:t>(IR1, INPUT);
  </a:t>
            </a:r>
            <a:r>
              <a:rPr lang="en-US" dirty="0" err="1"/>
              <a:t>pinMode</a:t>
            </a:r>
            <a:r>
              <a:rPr lang="en-US" dirty="0"/>
              <a:t>(IR2, INPUT);
  </a:t>
            </a:r>
            <a:r>
              <a:rPr lang="en-US" dirty="0" err="1"/>
              <a:t>pinMode</a:t>
            </a:r>
            <a:r>
              <a:rPr lang="en-US" dirty="0"/>
              <a:t>(</a:t>
            </a:r>
            <a:r>
              <a:rPr lang="en-US" dirty="0" err="1"/>
              <a:t>SmokeDetectorPin</a:t>
            </a:r>
            <a:r>
              <a:rPr lang="en-US" dirty="0"/>
              <a:t>, INPUT);
  </a:t>
            </a:r>
            <a:r>
              <a:rPr lang="en-US" dirty="0" err="1"/>
              <a:t>pinMode</a:t>
            </a:r>
            <a:r>
              <a:rPr lang="en-US" dirty="0"/>
              <a:t>(</a:t>
            </a:r>
            <a:r>
              <a:rPr lang="en-US" dirty="0" err="1"/>
              <a:t>BuzzerPin</a:t>
            </a:r>
            <a:r>
              <a:rPr lang="en-US" dirty="0"/>
              <a:t>, OUTPUT);
  myservo1.attach(3);
  myservo1.write(100);
  </a:t>
            </a:r>
            <a:r>
              <a:rPr lang="en-US" dirty="0" err="1"/>
              <a:t>lcd.setCursor</a:t>
            </a:r>
            <a:r>
              <a:rPr lang="en-US" dirty="0"/>
              <a:t>(0, 0);</a:t>
            </a:r>
          </a:p>
        </p:txBody>
      </p:sp>
    </p:spTree>
    <p:extLst>
      <p:ext uri="{BB962C8B-B14F-4D97-AF65-F5344CB8AC3E}">
        <p14:creationId xmlns:p14="http://schemas.microsoft.com/office/powerpoint/2010/main" val="3753122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SMART PARKING </vt:lpstr>
      <vt:lpstr>Smart parking documentation and objectives</vt:lpstr>
      <vt:lpstr>Specifications </vt:lpstr>
      <vt:lpstr>CIRCUIT DIAGRAM AND EXPLANATION</vt:lpstr>
      <vt:lpstr>PowerPoint Presentation</vt:lpstr>
      <vt:lpstr>Working and explanation</vt:lpstr>
      <vt:lpstr>Block diagram </vt:lpstr>
      <vt:lpstr>Coding</vt:lpstr>
      <vt:lpstr>PowerPoint Presentation</vt:lpstr>
      <vt:lpstr>PowerPoint Presentation</vt:lpstr>
      <vt:lpstr>PowerPoint Presentation</vt:lpstr>
      <vt:lpstr>PowerPoint Presentation</vt:lpstr>
      <vt:lpstr>OUTPUT</vt:lpstr>
      <vt:lpstr>PowerPoint Presentation</vt:lpstr>
      <vt:lpstr>Schematic diagram </vt:lpstr>
      <vt:lpstr>PowerPoint Presentation</vt:lpstr>
      <vt:lpstr>Application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dc:title>
  <dc:creator>919965214892</dc:creator>
  <cp:lastModifiedBy>919965214892</cp:lastModifiedBy>
  <cp:revision>2</cp:revision>
  <dcterms:created xsi:type="dcterms:W3CDTF">2023-11-02T14:27:58Z</dcterms:created>
  <dcterms:modified xsi:type="dcterms:W3CDTF">2023-11-03T05:12:01Z</dcterms:modified>
</cp:coreProperties>
</file>