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6" r:id="rId3"/>
    <p:sldId id="267" r:id="rId4"/>
    <p:sldId id="268" r:id="rId5"/>
    <p:sldId id="269" r:id="rId6"/>
    <p:sldId id="270" r:id="rId7"/>
    <p:sldId id="271" r:id="rId8"/>
    <p:sldId id="272" r:id="rId9"/>
    <p:sldId id="273" r:id="rId10"/>
    <p:sldId id="274"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BF3B96-2D2B-4B2B-94F9-93C7452566DE}"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F25B3738-58A2-4E5D-B2DD-20B4F1DFF2D0}">
      <dgm:prSet/>
      <dgm:spPr/>
      <dgm:t>
        <a:bodyPr/>
        <a:lstStyle/>
        <a:p>
          <a:r>
            <a:rPr lang="en-US"/>
            <a:t>Emission of Ultrasonic Waves: The sensor emits high-frequency ultrasonic waves (sound waves) in the ultrasonic range, typically beyond the range of human hearing</a:t>
          </a:r>
        </a:p>
      </dgm:t>
    </dgm:pt>
    <dgm:pt modelId="{B669957D-C696-4FA5-84A4-42B6F63BB767}" type="parTrans" cxnId="{EE0D9B29-3E53-431A-B55D-30D5C6AF8702}">
      <dgm:prSet/>
      <dgm:spPr/>
      <dgm:t>
        <a:bodyPr/>
        <a:lstStyle/>
        <a:p>
          <a:endParaRPr lang="en-US"/>
        </a:p>
      </dgm:t>
    </dgm:pt>
    <dgm:pt modelId="{7EB32608-8492-4C2A-8D13-AACE35C34B14}" type="sibTrans" cxnId="{EE0D9B29-3E53-431A-B55D-30D5C6AF8702}">
      <dgm:prSet/>
      <dgm:spPr/>
      <dgm:t>
        <a:bodyPr/>
        <a:lstStyle/>
        <a:p>
          <a:endParaRPr lang="en-US"/>
        </a:p>
      </dgm:t>
    </dgm:pt>
    <dgm:pt modelId="{14625643-B49E-4AA2-94C3-FAEDABB205DA}">
      <dgm:prSet/>
      <dgm:spPr/>
      <dgm:t>
        <a:bodyPr/>
        <a:lstStyle/>
        <a:p>
          <a:r>
            <a:rPr lang="en-US"/>
            <a:t>Distance Calculation: Using the speed of sound in the air (which is approximately 343 meters per second or 1,125 feet per second at room temperature), the sensor calculates the distance to the object based on the time it took for the sound waves to travel to the object and back</a:t>
          </a:r>
        </a:p>
      </dgm:t>
    </dgm:pt>
    <dgm:pt modelId="{C87BC8F1-2F8B-4FD8-8946-C88A08ECCC14}" type="parTrans" cxnId="{36964289-4421-4736-92BD-58DDD5BB12F6}">
      <dgm:prSet/>
      <dgm:spPr/>
      <dgm:t>
        <a:bodyPr/>
        <a:lstStyle/>
        <a:p>
          <a:endParaRPr lang="en-US"/>
        </a:p>
      </dgm:t>
    </dgm:pt>
    <dgm:pt modelId="{424E75C4-8AE7-4477-8D72-FAC98D60349F}" type="sibTrans" cxnId="{36964289-4421-4736-92BD-58DDD5BB12F6}">
      <dgm:prSet/>
      <dgm:spPr/>
      <dgm:t>
        <a:bodyPr/>
        <a:lstStyle/>
        <a:p>
          <a:endParaRPr lang="en-US"/>
        </a:p>
      </dgm:t>
    </dgm:pt>
    <dgm:pt modelId="{CED6F27A-0AC6-E946-A10F-4B227196EBF6}" type="pres">
      <dgm:prSet presAssocID="{B7BF3B96-2D2B-4B2B-94F9-93C7452566DE}" presName="hierChild1" presStyleCnt="0">
        <dgm:presLayoutVars>
          <dgm:chPref val="1"/>
          <dgm:dir/>
          <dgm:animOne val="branch"/>
          <dgm:animLvl val="lvl"/>
          <dgm:resizeHandles/>
        </dgm:presLayoutVars>
      </dgm:prSet>
      <dgm:spPr/>
    </dgm:pt>
    <dgm:pt modelId="{A09AB54F-874D-A349-B956-F509C62A10AC}" type="pres">
      <dgm:prSet presAssocID="{F25B3738-58A2-4E5D-B2DD-20B4F1DFF2D0}" presName="hierRoot1" presStyleCnt="0"/>
      <dgm:spPr/>
    </dgm:pt>
    <dgm:pt modelId="{F6148173-E38B-9E41-BCF3-E537DD1A4043}" type="pres">
      <dgm:prSet presAssocID="{F25B3738-58A2-4E5D-B2DD-20B4F1DFF2D0}" presName="composite" presStyleCnt="0"/>
      <dgm:spPr/>
    </dgm:pt>
    <dgm:pt modelId="{538449BA-7685-484B-9614-5E0939289561}" type="pres">
      <dgm:prSet presAssocID="{F25B3738-58A2-4E5D-B2DD-20B4F1DFF2D0}" presName="background" presStyleLbl="node0" presStyleIdx="0" presStyleCnt="2"/>
      <dgm:spPr/>
    </dgm:pt>
    <dgm:pt modelId="{6F25116F-ADCB-AD46-8090-BA3D1253D612}" type="pres">
      <dgm:prSet presAssocID="{F25B3738-58A2-4E5D-B2DD-20B4F1DFF2D0}" presName="text" presStyleLbl="fgAcc0" presStyleIdx="0" presStyleCnt="2">
        <dgm:presLayoutVars>
          <dgm:chPref val="3"/>
        </dgm:presLayoutVars>
      </dgm:prSet>
      <dgm:spPr/>
    </dgm:pt>
    <dgm:pt modelId="{51D2D944-9760-E443-B9F5-964F511FE31F}" type="pres">
      <dgm:prSet presAssocID="{F25B3738-58A2-4E5D-B2DD-20B4F1DFF2D0}" presName="hierChild2" presStyleCnt="0"/>
      <dgm:spPr/>
    </dgm:pt>
    <dgm:pt modelId="{8E13203D-4C1C-9E46-AE66-DB7B4E6F2BEC}" type="pres">
      <dgm:prSet presAssocID="{14625643-B49E-4AA2-94C3-FAEDABB205DA}" presName="hierRoot1" presStyleCnt="0"/>
      <dgm:spPr/>
    </dgm:pt>
    <dgm:pt modelId="{C6799947-D9C5-A04E-A8E1-17651742BC8C}" type="pres">
      <dgm:prSet presAssocID="{14625643-B49E-4AA2-94C3-FAEDABB205DA}" presName="composite" presStyleCnt="0"/>
      <dgm:spPr/>
    </dgm:pt>
    <dgm:pt modelId="{78DFC76B-D5E5-694C-89D4-99BFEBA73050}" type="pres">
      <dgm:prSet presAssocID="{14625643-B49E-4AA2-94C3-FAEDABB205DA}" presName="background" presStyleLbl="node0" presStyleIdx="1" presStyleCnt="2"/>
      <dgm:spPr/>
    </dgm:pt>
    <dgm:pt modelId="{E02385BE-4C63-BF44-99FE-29E16BC7E833}" type="pres">
      <dgm:prSet presAssocID="{14625643-B49E-4AA2-94C3-FAEDABB205DA}" presName="text" presStyleLbl="fgAcc0" presStyleIdx="1" presStyleCnt="2">
        <dgm:presLayoutVars>
          <dgm:chPref val="3"/>
        </dgm:presLayoutVars>
      </dgm:prSet>
      <dgm:spPr/>
    </dgm:pt>
    <dgm:pt modelId="{3AAE889C-0172-6F42-922C-944052702146}" type="pres">
      <dgm:prSet presAssocID="{14625643-B49E-4AA2-94C3-FAEDABB205DA}" presName="hierChild2" presStyleCnt="0"/>
      <dgm:spPr/>
    </dgm:pt>
  </dgm:ptLst>
  <dgm:cxnLst>
    <dgm:cxn modelId="{0F5C0102-BA00-2847-BD05-DE9C822F5C57}" type="presOf" srcId="{F25B3738-58A2-4E5D-B2DD-20B4F1DFF2D0}" destId="{6F25116F-ADCB-AD46-8090-BA3D1253D612}" srcOrd="0" destOrd="0" presId="urn:microsoft.com/office/officeart/2005/8/layout/hierarchy1"/>
    <dgm:cxn modelId="{EE0D9B29-3E53-431A-B55D-30D5C6AF8702}" srcId="{B7BF3B96-2D2B-4B2B-94F9-93C7452566DE}" destId="{F25B3738-58A2-4E5D-B2DD-20B4F1DFF2D0}" srcOrd="0" destOrd="0" parTransId="{B669957D-C696-4FA5-84A4-42B6F63BB767}" sibTransId="{7EB32608-8492-4C2A-8D13-AACE35C34B14}"/>
    <dgm:cxn modelId="{36964289-4421-4736-92BD-58DDD5BB12F6}" srcId="{B7BF3B96-2D2B-4B2B-94F9-93C7452566DE}" destId="{14625643-B49E-4AA2-94C3-FAEDABB205DA}" srcOrd="1" destOrd="0" parTransId="{C87BC8F1-2F8B-4FD8-8946-C88A08ECCC14}" sibTransId="{424E75C4-8AE7-4477-8D72-FAC98D60349F}"/>
    <dgm:cxn modelId="{3BC3B2D2-2AC9-464C-9427-11E3B4CC7283}" type="presOf" srcId="{B7BF3B96-2D2B-4B2B-94F9-93C7452566DE}" destId="{CED6F27A-0AC6-E946-A10F-4B227196EBF6}" srcOrd="0" destOrd="0" presId="urn:microsoft.com/office/officeart/2005/8/layout/hierarchy1"/>
    <dgm:cxn modelId="{607233DD-AB95-0D46-B0FE-7E4E50F3E053}" type="presOf" srcId="{14625643-B49E-4AA2-94C3-FAEDABB205DA}" destId="{E02385BE-4C63-BF44-99FE-29E16BC7E833}" srcOrd="0" destOrd="0" presId="urn:microsoft.com/office/officeart/2005/8/layout/hierarchy1"/>
    <dgm:cxn modelId="{93E555BB-2D9B-014F-B8AE-F4086A0A2369}" type="presParOf" srcId="{CED6F27A-0AC6-E946-A10F-4B227196EBF6}" destId="{A09AB54F-874D-A349-B956-F509C62A10AC}" srcOrd="0" destOrd="0" presId="urn:microsoft.com/office/officeart/2005/8/layout/hierarchy1"/>
    <dgm:cxn modelId="{760287A5-656A-F941-B968-A105D88C9586}" type="presParOf" srcId="{A09AB54F-874D-A349-B956-F509C62A10AC}" destId="{F6148173-E38B-9E41-BCF3-E537DD1A4043}" srcOrd="0" destOrd="0" presId="urn:microsoft.com/office/officeart/2005/8/layout/hierarchy1"/>
    <dgm:cxn modelId="{F683D66B-8298-0844-8104-53C7804100BE}" type="presParOf" srcId="{F6148173-E38B-9E41-BCF3-E537DD1A4043}" destId="{538449BA-7685-484B-9614-5E0939289561}" srcOrd="0" destOrd="0" presId="urn:microsoft.com/office/officeart/2005/8/layout/hierarchy1"/>
    <dgm:cxn modelId="{E034A9E8-0A74-EA4F-A865-22DA9D7A1D97}" type="presParOf" srcId="{F6148173-E38B-9E41-BCF3-E537DD1A4043}" destId="{6F25116F-ADCB-AD46-8090-BA3D1253D612}" srcOrd="1" destOrd="0" presId="urn:microsoft.com/office/officeart/2005/8/layout/hierarchy1"/>
    <dgm:cxn modelId="{3A232936-6E29-404B-84E7-9DEBAA44BE3D}" type="presParOf" srcId="{A09AB54F-874D-A349-B956-F509C62A10AC}" destId="{51D2D944-9760-E443-B9F5-964F511FE31F}" srcOrd="1" destOrd="0" presId="urn:microsoft.com/office/officeart/2005/8/layout/hierarchy1"/>
    <dgm:cxn modelId="{D37AE808-F7AF-C64F-822F-D2BF63BFA907}" type="presParOf" srcId="{CED6F27A-0AC6-E946-A10F-4B227196EBF6}" destId="{8E13203D-4C1C-9E46-AE66-DB7B4E6F2BEC}" srcOrd="1" destOrd="0" presId="urn:microsoft.com/office/officeart/2005/8/layout/hierarchy1"/>
    <dgm:cxn modelId="{4637E8EB-5234-4442-8948-3CBE7F511A02}" type="presParOf" srcId="{8E13203D-4C1C-9E46-AE66-DB7B4E6F2BEC}" destId="{C6799947-D9C5-A04E-A8E1-17651742BC8C}" srcOrd="0" destOrd="0" presId="urn:microsoft.com/office/officeart/2005/8/layout/hierarchy1"/>
    <dgm:cxn modelId="{8F51B1C9-A835-F449-A88A-A530E027BDF3}" type="presParOf" srcId="{C6799947-D9C5-A04E-A8E1-17651742BC8C}" destId="{78DFC76B-D5E5-694C-89D4-99BFEBA73050}" srcOrd="0" destOrd="0" presId="urn:microsoft.com/office/officeart/2005/8/layout/hierarchy1"/>
    <dgm:cxn modelId="{18FB1CF8-D8D4-A343-9B7E-6F8F44E78724}" type="presParOf" srcId="{C6799947-D9C5-A04E-A8E1-17651742BC8C}" destId="{E02385BE-4C63-BF44-99FE-29E16BC7E833}" srcOrd="1" destOrd="0" presId="urn:microsoft.com/office/officeart/2005/8/layout/hierarchy1"/>
    <dgm:cxn modelId="{A152D099-4778-5345-AC5C-743FA6C7B7E5}" type="presParOf" srcId="{8E13203D-4C1C-9E46-AE66-DB7B4E6F2BEC}" destId="{3AAE889C-0172-6F42-922C-94405270214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049BD9-3C9E-4AB8-AB4E-49334F47F740}"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3AE56CEC-FB8E-4494-86DF-E59859806FC9}">
      <dgm:prSet/>
      <dgm:spPr/>
      <dgm:t>
        <a:bodyPr/>
        <a:lstStyle/>
        <a:p>
          <a:r>
            <a:rPr lang="en-US"/>
            <a:t>The Arduino Uno is built around the Atmega328P microcontroller, which is part of the AVR family of microcontrollers.</a:t>
          </a:r>
        </a:p>
      </dgm:t>
    </dgm:pt>
    <dgm:pt modelId="{646BDB2E-5F66-4334-AA61-0D57E26CD057}" type="parTrans" cxnId="{446DE0CD-5FC2-4750-873E-32E0BAD9ECF5}">
      <dgm:prSet/>
      <dgm:spPr/>
      <dgm:t>
        <a:bodyPr/>
        <a:lstStyle/>
        <a:p>
          <a:endParaRPr lang="en-US"/>
        </a:p>
      </dgm:t>
    </dgm:pt>
    <dgm:pt modelId="{ADC6FC65-09A1-46A9-A86B-092ECBD58DBC}" type="sibTrans" cxnId="{446DE0CD-5FC2-4750-873E-32E0BAD9ECF5}">
      <dgm:prSet/>
      <dgm:spPr/>
      <dgm:t>
        <a:bodyPr/>
        <a:lstStyle/>
        <a:p>
          <a:endParaRPr lang="en-US"/>
        </a:p>
      </dgm:t>
    </dgm:pt>
    <dgm:pt modelId="{6A08092A-54F4-4BEA-8FE8-9100E1EB15C0}">
      <dgm:prSet/>
      <dgm:spPr/>
      <dgm:t>
        <a:bodyPr/>
        <a:lstStyle/>
        <a:p>
          <a:r>
            <a:rPr lang="en-US"/>
            <a:t>The Arduino Uno is a popular microcontroller board that is widely used for prototyping and DIY electronics projects. Here are some key features and information about the Arduino Uno.</a:t>
          </a:r>
        </a:p>
      </dgm:t>
    </dgm:pt>
    <dgm:pt modelId="{DFAE0A34-29C0-44DD-A514-6F16AF8FBACF}" type="parTrans" cxnId="{BA3C3383-1FEA-4F16-A263-A416ACF0910E}">
      <dgm:prSet/>
      <dgm:spPr/>
      <dgm:t>
        <a:bodyPr/>
        <a:lstStyle/>
        <a:p>
          <a:endParaRPr lang="en-US"/>
        </a:p>
      </dgm:t>
    </dgm:pt>
    <dgm:pt modelId="{87CE3CA5-183E-4899-92C6-2A6793C274CE}" type="sibTrans" cxnId="{BA3C3383-1FEA-4F16-A263-A416ACF0910E}">
      <dgm:prSet/>
      <dgm:spPr/>
      <dgm:t>
        <a:bodyPr/>
        <a:lstStyle/>
        <a:p>
          <a:endParaRPr lang="en-US"/>
        </a:p>
      </dgm:t>
    </dgm:pt>
    <dgm:pt modelId="{DAC4F4EE-9A91-7846-9465-E2B38668E403}" type="pres">
      <dgm:prSet presAssocID="{6A049BD9-3C9E-4AB8-AB4E-49334F47F740}" presName="hierChild1" presStyleCnt="0">
        <dgm:presLayoutVars>
          <dgm:chPref val="1"/>
          <dgm:dir/>
          <dgm:animOne val="branch"/>
          <dgm:animLvl val="lvl"/>
          <dgm:resizeHandles/>
        </dgm:presLayoutVars>
      </dgm:prSet>
      <dgm:spPr/>
    </dgm:pt>
    <dgm:pt modelId="{822EBC88-6552-C240-B589-210B0203D3A3}" type="pres">
      <dgm:prSet presAssocID="{3AE56CEC-FB8E-4494-86DF-E59859806FC9}" presName="hierRoot1" presStyleCnt="0"/>
      <dgm:spPr/>
    </dgm:pt>
    <dgm:pt modelId="{DB018CF5-F3B0-D048-B83F-C784E0AB8ACF}" type="pres">
      <dgm:prSet presAssocID="{3AE56CEC-FB8E-4494-86DF-E59859806FC9}" presName="composite" presStyleCnt="0"/>
      <dgm:spPr/>
    </dgm:pt>
    <dgm:pt modelId="{81338735-5B9A-3548-8DC5-BFBC6FFF7292}" type="pres">
      <dgm:prSet presAssocID="{3AE56CEC-FB8E-4494-86DF-E59859806FC9}" presName="background" presStyleLbl="node0" presStyleIdx="0" presStyleCnt="2"/>
      <dgm:spPr/>
    </dgm:pt>
    <dgm:pt modelId="{A49FB2A5-700B-9040-B9EB-DC1069EE479B}" type="pres">
      <dgm:prSet presAssocID="{3AE56CEC-FB8E-4494-86DF-E59859806FC9}" presName="text" presStyleLbl="fgAcc0" presStyleIdx="0" presStyleCnt="2">
        <dgm:presLayoutVars>
          <dgm:chPref val="3"/>
        </dgm:presLayoutVars>
      </dgm:prSet>
      <dgm:spPr/>
    </dgm:pt>
    <dgm:pt modelId="{F15EC38B-4D5E-3546-B698-ADDFB20DD6AA}" type="pres">
      <dgm:prSet presAssocID="{3AE56CEC-FB8E-4494-86DF-E59859806FC9}" presName="hierChild2" presStyleCnt="0"/>
      <dgm:spPr/>
    </dgm:pt>
    <dgm:pt modelId="{7A0A3799-C7DE-A94A-A55E-E834F8208A38}" type="pres">
      <dgm:prSet presAssocID="{6A08092A-54F4-4BEA-8FE8-9100E1EB15C0}" presName="hierRoot1" presStyleCnt="0"/>
      <dgm:spPr/>
    </dgm:pt>
    <dgm:pt modelId="{E294F5F5-42DC-424E-811C-3D1AB1BDD9E7}" type="pres">
      <dgm:prSet presAssocID="{6A08092A-54F4-4BEA-8FE8-9100E1EB15C0}" presName="composite" presStyleCnt="0"/>
      <dgm:spPr/>
    </dgm:pt>
    <dgm:pt modelId="{99A90A0B-4771-994C-BE20-19BB60487C68}" type="pres">
      <dgm:prSet presAssocID="{6A08092A-54F4-4BEA-8FE8-9100E1EB15C0}" presName="background" presStyleLbl="node0" presStyleIdx="1" presStyleCnt="2"/>
      <dgm:spPr/>
    </dgm:pt>
    <dgm:pt modelId="{28D8BF9C-0A8F-1744-BC85-2F8E5FBDFC7D}" type="pres">
      <dgm:prSet presAssocID="{6A08092A-54F4-4BEA-8FE8-9100E1EB15C0}" presName="text" presStyleLbl="fgAcc0" presStyleIdx="1" presStyleCnt="2">
        <dgm:presLayoutVars>
          <dgm:chPref val="3"/>
        </dgm:presLayoutVars>
      </dgm:prSet>
      <dgm:spPr/>
    </dgm:pt>
    <dgm:pt modelId="{416CE6FD-755C-7C4A-880E-ABC9B60871A7}" type="pres">
      <dgm:prSet presAssocID="{6A08092A-54F4-4BEA-8FE8-9100E1EB15C0}" presName="hierChild2" presStyleCnt="0"/>
      <dgm:spPr/>
    </dgm:pt>
  </dgm:ptLst>
  <dgm:cxnLst>
    <dgm:cxn modelId="{B5CE5C3C-29E4-D34A-93D5-6606F72E420F}" type="presOf" srcId="{6A08092A-54F4-4BEA-8FE8-9100E1EB15C0}" destId="{28D8BF9C-0A8F-1744-BC85-2F8E5FBDFC7D}" srcOrd="0" destOrd="0" presId="urn:microsoft.com/office/officeart/2005/8/layout/hierarchy1"/>
    <dgm:cxn modelId="{ADB97856-A336-274F-BB62-B5022ACD50B8}" type="presOf" srcId="{3AE56CEC-FB8E-4494-86DF-E59859806FC9}" destId="{A49FB2A5-700B-9040-B9EB-DC1069EE479B}" srcOrd="0" destOrd="0" presId="urn:microsoft.com/office/officeart/2005/8/layout/hierarchy1"/>
    <dgm:cxn modelId="{BA3C3383-1FEA-4F16-A263-A416ACF0910E}" srcId="{6A049BD9-3C9E-4AB8-AB4E-49334F47F740}" destId="{6A08092A-54F4-4BEA-8FE8-9100E1EB15C0}" srcOrd="1" destOrd="0" parTransId="{DFAE0A34-29C0-44DD-A514-6F16AF8FBACF}" sibTransId="{87CE3CA5-183E-4899-92C6-2A6793C274CE}"/>
    <dgm:cxn modelId="{446DE0CD-5FC2-4750-873E-32E0BAD9ECF5}" srcId="{6A049BD9-3C9E-4AB8-AB4E-49334F47F740}" destId="{3AE56CEC-FB8E-4494-86DF-E59859806FC9}" srcOrd="0" destOrd="0" parTransId="{646BDB2E-5F66-4334-AA61-0D57E26CD057}" sibTransId="{ADC6FC65-09A1-46A9-A86B-092ECBD58DBC}"/>
    <dgm:cxn modelId="{A935B5ED-C93D-7A4C-809B-F6385CD1E426}" type="presOf" srcId="{6A049BD9-3C9E-4AB8-AB4E-49334F47F740}" destId="{DAC4F4EE-9A91-7846-9465-E2B38668E403}" srcOrd="0" destOrd="0" presId="urn:microsoft.com/office/officeart/2005/8/layout/hierarchy1"/>
    <dgm:cxn modelId="{BDE23AFD-1B15-7441-9C77-09AE345C9941}" type="presParOf" srcId="{DAC4F4EE-9A91-7846-9465-E2B38668E403}" destId="{822EBC88-6552-C240-B589-210B0203D3A3}" srcOrd="0" destOrd="0" presId="urn:microsoft.com/office/officeart/2005/8/layout/hierarchy1"/>
    <dgm:cxn modelId="{9E277348-BDF3-F944-A565-01A9470B2872}" type="presParOf" srcId="{822EBC88-6552-C240-B589-210B0203D3A3}" destId="{DB018CF5-F3B0-D048-B83F-C784E0AB8ACF}" srcOrd="0" destOrd="0" presId="urn:microsoft.com/office/officeart/2005/8/layout/hierarchy1"/>
    <dgm:cxn modelId="{A97E9DD7-8A71-B74C-A8BD-F516878A403D}" type="presParOf" srcId="{DB018CF5-F3B0-D048-B83F-C784E0AB8ACF}" destId="{81338735-5B9A-3548-8DC5-BFBC6FFF7292}" srcOrd="0" destOrd="0" presId="urn:microsoft.com/office/officeart/2005/8/layout/hierarchy1"/>
    <dgm:cxn modelId="{0105F752-CED8-6D45-8884-54F64703B22A}" type="presParOf" srcId="{DB018CF5-F3B0-D048-B83F-C784E0AB8ACF}" destId="{A49FB2A5-700B-9040-B9EB-DC1069EE479B}" srcOrd="1" destOrd="0" presId="urn:microsoft.com/office/officeart/2005/8/layout/hierarchy1"/>
    <dgm:cxn modelId="{6A07AD3B-D7A8-2546-9B39-E173A275CEC6}" type="presParOf" srcId="{822EBC88-6552-C240-B589-210B0203D3A3}" destId="{F15EC38B-4D5E-3546-B698-ADDFB20DD6AA}" srcOrd="1" destOrd="0" presId="urn:microsoft.com/office/officeart/2005/8/layout/hierarchy1"/>
    <dgm:cxn modelId="{9E787EE6-76FC-D34D-B8D0-F7D1A87C271D}" type="presParOf" srcId="{DAC4F4EE-9A91-7846-9465-E2B38668E403}" destId="{7A0A3799-C7DE-A94A-A55E-E834F8208A38}" srcOrd="1" destOrd="0" presId="urn:microsoft.com/office/officeart/2005/8/layout/hierarchy1"/>
    <dgm:cxn modelId="{39161DD1-0296-C140-A8BD-9925C0AB8D68}" type="presParOf" srcId="{7A0A3799-C7DE-A94A-A55E-E834F8208A38}" destId="{E294F5F5-42DC-424E-811C-3D1AB1BDD9E7}" srcOrd="0" destOrd="0" presId="urn:microsoft.com/office/officeart/2005/8/layout/hierarchy1"/>
    <dgm:cxn modelId="{922330A9-823E-9B41-8B85-4FE270C1956A}" type="presParOf" srcId="{E294F5F5-42DC-424E-811C-3D1AB1BDD9E7}" destId="{99A90A0B-4771-994C-BE20-19BB60487C68}" srcOrd="0" destOrd="0" presId="urn:microsoft.com/office/officeart/2005/8/layout/hierarchy1"/>
    <dgm:cxn modelId="{5F721E10-1B9F-CA48-B5E3-6008B7F64EDC}" type="presParOf" srcId="{E294F5F5-42DC-424E-811C-3D1AB1BDD9E7}" destId="{28D8BF9C-0A8F-1744-BC85-2F8E5FBDFC7D}" srcOrd="1" destOrd="0" presId="urn:microsoft.com/office/officeart/2005/8/layout/hierarchy1"/>
    <dgm:cxn modelId="{6E7C6426-DEB9-0746-9D69-01B85A594F07}" type="presParOf" srcId="{7A0A3799-C7DE-A94A-A55E-E834F8208A38}" destId="{416CE6FD-755C-7C4A-880E-ABC9B60871A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7F9CDF-F9CC-4C3A-A7DF-7A2379C4E310}"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A4910549-95CC-40C2-BF63-0EEA83864C5C}">
      <dgm:prSet/>
      <dgm:spPr/>
      <dgm:t>
        <a:bodyPr/>
        <a:lstStyle/>
        <a:p>
          <a:r>
            <a:rPr lang="en-US"/>
            <a:t>The ESP32 is a powerful and versatile microcontroller unit (MCU) that is commonly used in a wide range of electronic projects and IoT (Internet of Things) applications. Here are some key features and information about the ESP32.</a:t>
          </a:r>
        </a:p>
      </dgm:t>
    </dgm:pt>
    <dgm:pt modelId="{85802398-6BE7-4EE8-B157-95AD372B657E}" type="parTrans" cxnId="{C96BBEEC-ED82-4255-A266-20870E6B82B3}">
      <dgm:prSet/>
      <dgm:spPr/>
      <dgm:t>
        <a:bodyPr/>
        <a:lstStyle/>
        <a:p>
          <a:endParaRPr lang="en-US"/>
        </a:p>
      </dgm:t>
    </dgm:pt>
    <dgm:pt modelId="{54F53F3B-64AC-40C6-B8EC-EEEBA6B54826}" type="sibTrans" cxnId="{C96BBEEC-ED82-4255-A266-20870E6B82B3}">
      <dgm:prSet/>
      <dgm:spPr/>
      <dgm:t>
        <a:bodyPr/>
        <a:lstStyle/>
        <a:p>
          <a:endParaRPr lang="en-US"/>
        </a:p>
      </dgm:t>
    </dgm:pt>
    <dgm:pt modelId="{B17E512A-1377-49E3-B8D6-EF3959FD6A33}">
      <dgm:prSet/>
      <dgm:spPr/>
      <dgm:t>
        <a:bodyPr/>
        <a:lstStyle/>
        <a:p>
          <a:r>
            <a:rPr lang="en-US"/>
            <a:t>The ESP32 features a dual-core Tensilica Xtensa LX6 processor, which allows for more complex and parallel processing tasks.</a:t>
          </a:r>
        </a:p>
      </dgm:t>
    </dgm:pt>
    <dgm:pt modelId="{4E5AB506-3760-4544-A0E1-7835ED87ACCB}" type="parTrans" cxnId="{64FBB684-2DDF-4D52-8788-D49AF218CBF2}">
      <dgm:prSet/>
      <dgm:spPr/>
      <dgm:t>
        <a:bodyPr/>
        <a:lstStyle/>
        <a:p>
          <a:endParaRPr lang="en-US"/>
        </a:p>
      </dgm:t>
    </dgm:pt>
    <dgm:pt modelId="{0D19ECE2-B28D-4CE0-8A0F-437FD739C625}" type="sibTrans" cxnId="{64FBB684-2DDF-4D52-8788-D49AF218CBF2}">
      <dgm:prSet/>
      <dgm:spPr/>
      <dgm:t>
        <a:bodyPr/>
        <a:lstStyle/>
        <a:p>
          <a:endParaRPr lang="en-US"/>
        </a:p>
      </dgm:t>
    </dgm:pt>
    <dgm:pt modelId="{6FF17A3D-81B3-D240-8618-B51DD3DE984D}" type="pres">
      <dgm:prSet presAssocID="{CE7F9CDF-F9CC-4C3A-A7DF-7A2379C4E310}" presName="hierChild1" presStyleCnt="0">
        <dgm:presLayoutVars>
          <dgm:chPref val="1"/>
          <dgm:dir/>
          <dgm:animOne val="branch"/>
          <dgm:animLvl val="lvl"/>
          <dgm:resizeHandles/>
        </dgm:presLayoutVars>
      </dgm:prSet>
      <dgm:spPr/>
    </dgm:pt>
    <dgm:pt modelId="{62861282-F072-4642-B574-26B977397CF7}" type="pres">
      <dgm:prSet presAssocID="{A4910549-95CC-40C2-BF63-0EEA83864C5C}" presName="hierRoot1" presStyleCnt="0"/>
      <dgm:spPr/>
    </dgm:pt>
    <dgm:pt modelId="{A0CF51B0-298D-BE42-B264-F3B6C3195269}" type="pres">
      <dgm:prSet presAssocID="{A4910549-95CC-40C2-BF63-0EEA83864C5C}" presName="composite" presStyleCnt="0"/>
      <dgm:spPr/>
    </dgm:pt>
    <dgm:pt modelId="{03192881-C313-3043-A248-96F2499F810E}" type="pres">
      <dgm:prSet presAssocID="{A4910549-95CC-40C2-BF63-0EEA83864C5C}" presName="background" presStyleLbl="node0" presStyleIdx="0" presStyleCnt="2"/>
      <dgm:spPr/>
    </dgm:pt>
    <dgm:pt modelId="{7B177351-158C-C545-BA8A-12E23803B30A}" type="pres">
      <dgm:prSet presAssocID="{A4910549-95CC-40C2-BF63-0EEA83864C5C}" presName="text" presStyleLbl="fgAcc0" presStyleIdx="0" presStyleCnt="2">
        <dgm:presLayoutVars>
          <dgm:chPref val="3"/>
        </dgm:presLayoutVars>
      </dgm:prSet>
      <dgm:spPr/>
    </dgm:pt>
    <dgm:pt modelId="{A476AA55-8637-DC48-9134-30DD80A5DE4B}" type="pres">
      <dgm:prSet presAssocID="{A4910549-95CC-40C2-BF63-0EEA83864C5C}" presName="hierChild2" presStyleCnt="0"/>
      <dgm:spPr/>
    </dgm:pt>
    <dgm:pt modelId="{1F16B229-ADEF-7D44-930F-5B20AB610AD2}" type="pres">
      <dgm:prSet presAssocID="{B17E512A-1377-49E3-B8D6-EF3959FD6A33}" presName="hierRoot1" presStyleCnt="0"/>
      <dgm:spPr/>
    </dgm:pt>
    <dgm:pt modelId="{DA6B968A-4FA2-6E48-BAB6-7B0ED39F9FBE}" type="pres">
      <dgm:prSet presAssocID="{B17E512A-1377-49E3-B8D6-EF3959FD6A33}" presName="composite" presStyleCnt="0"/>
      <dgm:spPr/>
    </dgm:pt>
    <dgm:pt modelId="{45B9533F-3010-EE4E-B114-4186606E0AE7}" type="pres">
      <dgm:prSet presAssocID="{B17E512A-1377-49E3-B8D6-EF3959FD6A33}" presName="background" presStyleLbl="node0" presStyleIdx="1" presStyleCnt="2"/>
      <dgm:spPr/>
    </dgm:pt>
    <dgm:pt modelId="{CFDAEEDA-5B8C-0C46-BD76-A343B30D6215}" type="pres">
      <dgm:prSet presAssocID="{B17E512A-1377-49E3-B8D6-EF3959FD6A33}" presName="text" presStyleLbl="fgAcc0" presStyleIdx="1" presStyleCnt="2">
        <dgm:presLayoutVars>
          <dgm:chPref val="3"/>
        </dgm:presLayoutVars>
      </dgm:prSet>
      <dgm:spPr/>
    </dgm:pt>
    <dgm:pt modelId="{8AE9755F-1560-9042-AD9B-59DC6424FCEE}" type="pres">
      <dgm:prSet presAssocID="{B17E512A-1377-49E3-B8D6-EF3959FD6A33}" presName="hierChild2" presStyleCnt="0"/>
      <dgm:spPr/>
    </dgm:pt>
  </dgm:ptLst>
  <dgm:cxnLst>
    <dgm:cxn modelId="{4068E541-2E57-3C40-B816-2E11553C0F3D}" type="presOf" srcId="{A4910549-95CC-40C2-BF63-0EEA83864C5C}" destId="{7B177351-158C-C545-BA8A-12E23803B30A}" srcOrd="0" destOrd="0" presId="urn:microsoft.com/office/officeart/2005/8/layout/hierarchy1"/>
    <dgm:cxn modelId="{64FBB684-2DDF-4D52-8788-D49AF218CBF2}" srcId="{CE7F9CDF-F9CC-4C3A-A7DF-7A2379C4E310}" destId="{B17E512A-1377-49E3-B8D6-EF3959FD6A33}" srcOrd="1" destOrd="0" parTransId="{4E5AB506-3760-4544-A0E1-7835ED87ACCB}" sibTransId="{0D19ECE2-B28D-4CE0-8A0F-437FD739C625}"/>
    <dgm:cxn modelId="{CA6D9898-DDB0-7E4C-8964-DD3E0C7DC121}" type="presOf" srcId="{CE7F9CDF-F9CC-4C3A-A7DF-7A2379C4E310}" destId="{6FF17A3D-81B3-D240-8618-B51DD3DE984D}" srcOrd="0" destOrd="0" presId="urn:microsoft.com/office/officeart/2005/8/layout/hierarchy1"/>
    <dgm:cxn modelId="{7ACB60B7-24D7-5046-9AC9-A08222D995AF}" type="presOf" srcId="{B17E512A-1377-49E3-B8D6-EF3959FD6A33}" destId="{CFDAEEDA-5B8C-0C46-BD76-A343B30D6215}" srcOrd="0" destOrd="0" presId="urn:microsoft.com/office/officeart/2005/8/layout/hierarchy1"/>
    <dgm:cxn modelId="{C96BBEEC-ED82-4255-A266-20870E6B82B3}" srcId="{CE7F9CDF-F9CC-4C3A-A7DF-7A2379C4E310}" destId="{A4910549-95CC-40C2-BF63-0EEA83864C5C}" srcOrd="0" destOrd="0" parTransId="{85802398-6BE7-4EE8-B157-95AD372B657E}" sibTransId="{54F53F3B-64AC-40C6-B8EC-EEEBA6B54826}"/>
    <dgm:cxn modelId="{5422FA72-45AF-8145-A51F-07F298B25DDE}" type="presParOf" srcId="{6FF17A3D-81B3-D240-8618-B51DD3DE984D}" destId="{62861282-F072-4642-B574-26B977397CF7}" srcOrd="0" destOrd="0" presId="urn:microsoft.com/office/officeart/2005/8/layout/hierarchy1"/>
    <dgm:cxn modelId="{45B55141-54D9-3D4C-A6E5-09F8D1949784}" type="presParOf" srcId="{62861282-F072-4642-B574-26B977397CF7}" destId="{A0CF51B0-298D-BE42-B264-F3B6C3195269}" srcOrd="0" destOrd="0" presId="urn:microsoft.com/office/officeart/2005/8/layout/hierarchy1"/>
    <dgm:cxn modelId="{F5264DA8-72B6-DF43-85DF-B7846D89965C}" type="presParOf" srcId="{A0CF51B0-298D-BE42-B264-F3B6C3195269}" destId="{03192881-C313-3043-A248-96F2499F810E}" srcOrd="0" destOrd="0" presId="urn:microsoft.com/office/officeart/2005/8/layout/hierarchy1"/>
    <dgm:cxn modelId="{B2A4B7A4-D9FF-7F47-9C9C-45C49BD9F7E2}" type="presParOf" srcId="{A0CF51B0-298D-BE42-B264-F3B6C3195269}" destId="{7B177351-158C-C545-BA8A-12E23803B30A}" srcOrd="1" destOrd="0" presId="urn:microsoft.com/office/officeart/2005/8/layout/hierarchy1"/>
    <dgm:cxn modelId="{56C5BB47-64BE-B34A-8293-BA86A1975B6F}" type="presParOf" srcId="{62861282-F072-4642-B574-26B977397CF7}" destId="{A476AA55-8637-DC48-9134-30DD80A5DE4B}" srcOrd="1" destOrd="0" presId="urn:microsoft.com/office/officeart/2005/8/layout/hierarchy1"/>
    <dgm:cxn modelId="{BD6B2502-2730-514B-91B0-F6351B44C149}" type="presParOf" srcId="{6FF17A3D-81B3-D240-8618-B51DD3DE984D}" destId="{1F16B229-ADEF-7D44-930F-5B20AB610AD2}" srcOrd="1" destOrd="0" presId="urn:microsoft.com/office/officeart/2005/8/layout/hierarchy1"/>
    <dgm:cxn modelId="{C166977F-1BF4-F742-8CD0-F32959135A4C}" type="presParOf" srcId="{1F16B229-ADEF-7D44-930F-5B20AB610AD2}" destId="{DA6B968A-4FA2-6E48-BAB6-7B0ED39F9FBE}" srcOrd="0" destOrd="0" presId="urn:microsoft.com/office/officeart/2005/8/layout/hierarchy1"/>
    <dgm:cxn modelId="{4B59630A-83C6-C543-9550-C9E19DC367F9}" type="presParOf" srcId="{DA6B968A-4FA2-6E48-BAB6-7B0ED39F9FBE}" destId="{45B9533F-3010-EE4E-B114-4186606E0AE7}" srcOrd="0" destOrd="0" presId="urn:microsoft.com/office/officeart/2005/8/layout/hierarchy1"/>
    <dgm:cxn modelId="{0351457C-AB6D-4F46-9930-69E51C3B0365}" type="presParOf" srcId="{DA6B968A-4FA2-6E48-BAB6-7B0ED39F9FBE}" destId="{CFDAEEDA-5B8C-0C46-BD76-A343B30D6215}" srcOrd="1" destOrd="0" presId="urn:microsoft.com/office/officeart/2005/8/layout/hierarchy1"/>
    <dgm:cxn modelId="{EFC13B4E-03F2-B94F-B111-ED48C7D895DE}" type="presParOf" srcId="{1F16B229-ADEF-7D44-930F-5B20AB610AD2}" destId="{8AE9755F-1560-9042-AD9B-59DC6424FCE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8449BA-7685-484B-9614-5E0939289561}">
      <dsp:nvSpPr>
        <dsp:cNvPr id="0" name=""/>
        <dsp:cNvSpPr/>
      </dsp:nvSpPr>
      <dsp:spPr>
        <a:xfrm>
          <a:off x="1227" y="297257"/>
          <a:ext cx="4309690" cy="273665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25116F-ADCB-AD46-8090-BA3D1253D612}">
      <dsp:nvSpPr>
        <dsp:cNvPr id="0" name=""/>
        <dsp:cNvSpPr/>
      </dsp:nvSpPr>
      <dsp:spPr>
        <a:xfrm>
          <a:off x="480082" y="752169"/>
          <a:ext cx="4309690" cy="273665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Emission of Ultrasonic Waves: The sensor emits high-frequency ultrasonic waves (sound waves) in the ultrasonic range, typically beyond the range of human hearing</a:t>
          </a:r>
        </a:p>
      </dsp:txBody>
      <dsp:txXfrm>
        <a:off x="560236" y="832323"/>
        <a:ext cx="4149382" cy="2576345"/>
      </dsp:txXfrm>
    </dsp:sp>
    <dsp:sp modelId="{78DFC76B-D5E5-694C-89D4-99BFEBA73050}">
      <dsp:nvSpPr>
        <dsp:cNvPr id="0" name=""/>
        <dsp:cNvSpPr/>
      </dsp:nvSpPr>
      <dsp:spPr>
        <a:xfrm>
          <a:off x="5268627" y="297257"/>
          <a:ext cx="4309690" cy="273665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2385BE-4C63-BF44-99FE-29E16BC7E833}">
      <dsp:nvSpPr>
        <dsp:cNvPr id="0" name=""/>
        <dsp:cNvSpPr/>
      </dsp:nvSpPr>
      <dsp:spPr>
        <a:xfrm>
          <a:off x="5747481" y="752169"/>
          <a:ext cx="4309690" cy="273665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Distance Calculation: Using the speed of sound in the air (which is approximately 343 meters per second or 1,125 feet per second at room temperature), the sensor calculates the distance to the object based on the time it took for the sound waves to travel to the object and back</a:t>
          </a:r>
        </a:p>
      </dsp:txBody>
      <dsp:txXfrm>
        <a:off x="5827635" y="832323"/>
        <a:ext cx="4149382" cy="25763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338735-5B9A-3548-8DC5-BFBC6FFF7292}">
      <dsp:nvSpPr>
        <dsp:cNvPr id="0" name=""/>
        <dsp:cNvSpPr/>
      </dsp:nvSpPr>
      <dsp:spPr>
        <a:xfrm>
          <a:off x="1227" y="297257"/>
          <a:ext cx="4309690" cy="273665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9FB2A5-700B-9040-B9EB-DC1069EE479B}">
      <dsp:nvSpPr>
        <dsp:cNvPr id="0" name=""/>
        <dsp:cNvSpPr/>
      </dsp:nvSpPr>
      <dsp:spPr>
        <a:xfrm>
          <a:off x="480082" y="752169"/>
          <a:ext cx="4309690" cy="273665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The Arduino Uno is built around the Atmega328P microcontroller, which is part of the AVR family of microcontrollers.</a:t>
          </a:r>
        </a:p>
      </dsp:txBody>
      <dsp:txXfrm>
        <a:off x="560236" y="832323"/>
        <a:ext cx="4149382" cy="2576345"/>
      </dsp:txXfrm>
    </dsp:sp>
    <dsp:sp modelId="{99A90A0B-4771-994C-BE20-19BB60487C68}">
      <dsp:nvSpPr>
        <dsp:cNvPr id="0" name=""/>
        <dsp:cNvSpPr/>
      </dsp:nvSpPr>
      <dsp:spPr>
        <a:xfrm>
          <a:off x="5268627" y="297257"/>
          <a:ext cx="4309690" cy="273665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D8BF9C-0A8F-1744-BC85-2F8E5FBDFC7D}">
      <dsp:nvSpPr>
        <dsp:cNvPr id="0" name=""/>
        <dsp:cNvSpPr/>
      </dsp:nvSpPr>
      <dsp:spPr>
        <a:xfrm>
          <a:off x="5747481" y="752169"/>
          <a:ext cx="4309690" cy="273665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The Arduino Uno is a popular microcontroller board that is widely used for prototyping and DIY electronics projects. Here are some key features and information about the Arduino Uno.</a:t>
          </a:r>
        </a:p>
      </dsp:txBody>
      <dsp:txXfrm>
        <a:off x="5827635" y="832323"/>
        <a:ext cx="4149382" cy="25763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192881-C313-3043-A248-96F2499F810E}">
      <dsp:nvSpPr>
        <dsp:cNvPr id="0" name=""/>
        <dsp:cNvSpPr/>
      </dsp:nvSpPr>
      <dsp:spPr>
        <a:xfrm>
          <a:off x="1227" y="297257"/>
          <a:ext cx="4309690" cy="273665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177351-158C-C545-BA8A-12E23803B30A}">
      <dsp:nvSpPr>
        <dsp:cNvPr id="0" name=""/>
        <dsp:cNvSpPr/>
      </dsp:nvSpPr>
      <dsp:spPr>
        <a:xfrm>
          <a:off x="480082" y="752169"/>
          <a:ext cx="4309690" cy="273665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The ESP32 is a powerful and versatile microcontroller unit (MCU) that is commonly used in a wide range of electronic projects and IoT (Internet of Things) applications. Here are some key features and information about the ESP32.</a:t>
          </a:r>
        </a:p>
      </dsp:txBody>
      <dsp:txXfrm>
        <a:off x="560236" y="832323"/>
        <a:ext cx="4149382" cy="2576345"/>
      </dsp:txXfrm>
    </dsp:sp>
    <dsp:sp modelId="{45B9533F-3010-EE4E-B114-4186606E0AE7}">
      <dsp:nvSpPr>
        <dsp:cNvPr id="0" name=""/>
        <dsp:cNvSpPr/>
      </dsp:nvSpPr>
      <dsp:spPr>
        <a:xfrm>
          <a:off x="5268627" y="297257"/>
          <a:ext cx="4309690" cy="273665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DAEEDA-5B8C-0C46-BD76-A343B30D6215}">
      <dsp:nvSpPr>
        <dsp:cNvPr id="0" name=""/>
        <dsp:cNvSpPr/>
      </dsp:nvSpPr>
      <dsp:spPr>
        <a:xfrm>
          <a:off x="5747481" y="752169"/>
          <a:ext cx="4309690" cy="273665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The ESP32 features a dual-core Tensilica Xtensa LX6 processor, which allows for more complex and parallel processing tasks.</a:t>
          </a:r>
        </a:p>
      </dsp:txBody>
      <dsp:txXfrm>
        <a:off x="5827635" y="832323"/>
        <a:ext cx="4149382" cy="25763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10/10/2023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8419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10/10/2023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9009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10/10/2023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70527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10/10/2023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232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10/10/2023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211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10/10/2023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7881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10/10/2023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0804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10/10/2023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66136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10/10/2023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36691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10/10/2023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6748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10/10/2023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0943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10/10/2023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37627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55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 /><Relationship Id="rId7" Type="http://schemas.openxmlformats.org/officeDocument/2006/relationships/image" Target="../media/image6.jpeg" /><Relationship Id="rId2" Type="http://schemas.openxmlformats.org/officeDocument/2006/relationships/diagramData" Target="../diagrams/data3.xml" /><Relationship Id="rId1" Type="http://schemas.openxmlformats.org/officeDocument/2006/relationships/slideLayout" Target="../slideLayouts/slideLayout2.xml" /><Relationship Id="rId6" Type="http://schemas.microsoft.com/office/2007/relationships/diagramDrawing" Target="../diagrams/drawing3.xml" /><Relationship Id="rId5" Type="http://schemas.openxmlformats.org/officeDocument/2006/relationships/diagramColors" Target="../diagrams/colors3.xml" /><Relationship Id="rId4" Type="http://schemas.openxmlformats.org/officeDocument/2006/relationships/diagramQuickStyle" Target="../diagrams/quickStyle3.xml" /></Relationships>
</file>

<file path=ppt/slides/_rels/slide11.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8.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 /><Relationship Id="rId7" Type="http://schemas.openxmlformats.org/officeDocument/2006/relationships/image" Target="../media/image5.jpeg" /><Relationship Id="rId2" Type="http://schemas.openxmlformats.org/officeDocument/2006/relationships/diagramData" Target="../diagrams/data2.xml" /><Relationship Id="rId1" Type="http://schemas.openxmlformats.org/officeDocument/2006/relationships/slideLayout" Target="../slideLayouts/slideLayout2.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89754" y="639097"/>
            <a:ext cx="6253317" cy="3686015"/>
          </a:xfrm>
        </p:spPr>
        <p:txBody>
          <a:bodyPr>
            <a:normAutofit/>
          </a:bodyPr>
          <a:lstStyle/>
          <a:p>
            <a:r>
              <a:rPr lang="en-US" dirty="0"/>
              <a:t>SMART PARKING</a:t>
            </a:r>
          </a:p>
        </p:txBody>
      </p:sp>
      <p:pic>
        <p:nvPicPr>
          <p:cNvPr id="3" name="Picture 2">
            <a:extLst>
              <a:ext uri="{FF2B5EF4-FFF2-40B4-BE49-F238E27FC236}">
                <a16:creationId xmlns:a16="http://schemas.microsoft.com/office/drawing/2014/main" id="{B3FFB1E2-632F-3E3C-1904-9D0442E52051}"/>
              </a:ext>
            </a:extLst>
          </p:cNvPr>
          <p:cNvPicPr>
            <a:picLocks noChangeAspect="1"/>
          </p:cNvPicPr>
          <p:nvPr/>
        </p:nvPicPr>
        <p:blipFill rotWithShape="1">
          <a:blip r:embed="rId2"/>
          <a:srcRect l="26042" r="37750" b="4"/>
          <a:stretch/>
        </p:blipFill>
        <p:spPr>
          <a:xfrm>
            <a:off x="-1" y="2"/>
            <a:ext cx="4635315" cy="6400798"/>
          </a:xfrm>
          <a:prstGeom prst="rect">
            <a:avLst/>
          </a:prstGeom>
        </p:spPr>
      </p:pic>
      <p:cxnSp>
        <p:nvCxnSpPr>
          <p:cNvPr id="11" name="!!Straight Connector">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0A5E7FB-1FB5-4C57-9C8C-70E550767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567393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97280" y="286603"/>
            <a:ext cx="10058400" cy="1450757"/>
          </a:xfrm>
        </p:spPr>
        <p:txBody>
          <a:bodyPr>
            <a:normAutofit/>
          </a:bodyPr>
          <a:lstStyle/>
          <a:p>
            <a:r>
              <a:rPr lang="en-US" dirty="0"/>
              <a:t>ESP32 </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a:extLst>
              <a:ext uri="{FF2B5EF4-FFF2-40B4-BE49-F238E27FC236}">
                <a16:creationId xmlns:a16="http://schemas.microsoft.com/office/drawing/2014/main" id="{C5C86767-0322-E9BD-E4ED-398584732CD5}"/>
              </a:ext>
            </a:extLst>
          </p:cNvPr>
          <p:cNvGraphicFramePr>
            <a:graphicFrameLocks noGrp="1"/>
          </p:cNvGraphicFramePr>
          <p:nvPr>
            <p:ph idx="1"/>
            <p:extLst>
              <p:ext uri="{D42A27DB-BD31-4B8C-83A1-F6EECF244321}">
                <p14:modId xmlns:p14="http://schemas.microsoft.com/office/powerpoint/2010/main" val="1907207746"/>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3">
            <a:extLst>
              <a:ext uri="{FF2B5EF4-FFF2-40B4-BE49-F238E27FC236}">
                <a16:creationId xmlns:a16="http://schemas.microsoft.com/office/drawing/2014/main" id="{F6AFDFF3-AA1C-CE20-2940-954DB495A7D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77012" y="180294"/>
            <a:ext cx="2143125" cy="2143125"/>
          </a:xfrm>
          <a:prstGeom prst="rect">
            <a:avLst/>
          </a:prstGeom>
        </p:spPr>
      </p:pic>
    </p:spTree>
    <p:extLst>
      <p:ext uri="{BB962C8B-B14F-4D97-AF65-F5344CB8AC3E}">
        <p14:creationId xmlns:p14="http://schemas.microsoft.com/office/powerpoint/2010/main" val="2386429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72074" y="286603"/>
            <a:ext cx="5983605" cy="1450757"/>
          </a:xfrm>
        </p:spPr>
        <p:txBody>
          <a:bodyPr>
            <a:normAutofit/>
          </a:bodyPr>
          <a:lstStyle/>
          <a:p>
            <a:r>
              <a:rPr lang="en-US" dirty="0"/>
              <a:t>Conclusion </a:t>
            </a:r>
          </a:p>
        </p:txBody>
      </p:sp>
      <p:pic>
        <p:nvPicPr>
          <p:cNvPr id="6" name="Picture 5" descr="Aerial view of the road">
            <a:extLst>
              <a:ext uri="{FF2B5EF4-FFF2-40B4-BE49-F238E27FC236}">
                <a16:creationId xmlns:a16="http://schemas.microsoft.com/office/drawing/2014/main" id="{54265C0D-2281-D7AA-EEB0-420AC88E7F69}"/>
              </a:ext>
            </a:extLst>
          </p:cNvPr>
          <p:cNvPicPr>
            <a:picLocks noChangeAspect="1"/>
          </p:cNvPicPr>
          <p:nvPr/>
        </p:nvPicPr>
        <p:blipFill rotWithShape="1">
          <a:blip r:embed="rId2"/>
          <a:srcRect l="20895" r="25475" b="3"/>
          <a:stretch/>
        </p:blipFill>
        <p:spPr>
          <a:xfrm>
            <a:off x="20" y="10"/>
            <a:ext cx="4580077" cy="6400784"/>
          </a:xfrm>
          <a:prstGeom prst="rect">
            <a:avLst/>
          </a:prstGeom>
        </p:spPr>
      </p:pic>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172074" y="2108201"/>
            <a:ext cx="5983606" cy="3760891"/>
          </a:xfrm>
        </p:spPr>
        <p:txBody>
          <a:bodyPr>
            <a:normAutofit/>
          </a:bodyPr>
          <a:lstStyle/>
          <a:p>
            <a:pPr lvl="0"/>
            <a:r>
              <a:rPr lang="en-US" dirty="0"/>
              <a:t>IoT-based smart parking systems enhance the overall parkingexperience, improve the utilization of parking resources, and contributeto more sustainable and efficient urban environments. These systemscontinue to evolve with advancements in IoT technology, dataanalytics, and user interfaces.</a:t>
            </a:r>
          </a:p>
        </p:txBody>
      </p:sp>
      <p:sp>
        <p:nvSpPr>
          <p:cNvPr id="14"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358769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72074" y="286603"/>
            <a:ext cx="5983605" cy="1450757"/>
          </a:xfrm>
        </p:spPr>
        <p:txBody>
          <a:bodyPr>
            <a:normAutofit/>
          </a:bodyPr>
          <a:lstStyle/>
          <a:p>
            <a:r>
              <a:rPr lang="en-US" sz="4700" dirty="0"/>
              <a:t>Introduction IOT smart parking</a:t>
            </a:r>
          </a:p>
        </p:txBody>
      </p:sp>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172074" y="2108201"/>
            <a:ext cx="5983606" cy="3760891"/>
          </a:xfrm>
        </p:spPr>
        <p:txBody>
          <a:bodyPr>
            <a:normAutofit/>
          </a:bodyPr>
          <a:lstStyle/>
          <a:p>
            <a:pPr lvl="0"/>
            <a:r>
              <a:rPr lang="en-US" dirty="0"/>
              <a:t>Integrating camera-based solutions for image processing to detect parking spaceavailability is a practical and effectiveapproach. Here are some key considerationsand steps for implementing such a systemCamera selection:It is important to select right cameras forimage processing to detect space availability</a:t>
            </a:r>
          </a:p>
        </p:txBody>
      </p:sp>
      <p:sp>
        <p:nvSpPr>
          <p:cNvPr id="14"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276806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72074" y="286603"/>
            <a:ext cx="5983605" cy="1450757"/>
          </a:xfrm>
        </p:spPr>
        <p:txBody>
          <a:bodyPr>
            <a:normAutofit/>
          </a:bodyPr>
          <a:lstStyle/>
          <a:p>
            <a:endParaRPr/>
          </a:p>
        </p:txBody>
      </p:sp>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172074" y="2108201"/>
            <a:ext cx="5983606" cy="3760891"/>
          </a:xfrm>
        </p:spPr>
        <p:txBody>
          <a:bodyPr>
            <a:normAutofit/>
          </a:bodyPr>
          <a:lstStyle/>
          <a:p>
            <a:pPr lvl="0"/>
            <a:r>
              <a:rPr lang="en-US" dirty="0"/>
              <a:t>For camera selection we can use thesecameras:Fixed Cameras: These are stationary camerasthat provide a fixed view of the parking area.They are suitable for monitoring specific zonesor entrance/exit areas.Pan-Tilt-Zoom (PTZ) Cameras: PTZ camerascan be remotely controlled to pan, tilt, andzoom, allowing for flexible coverage andtracking of moving objects within the parkinglot</a:t>
            </a:r>
          </a:p>
        </p:txBody>
      </p:sp>
      <p:sp>
        <p:nvSpPr>
          <p:cNvPr id="14"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618103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72074" y="286603"/>
            <a:ext cx="5983605" cy="1450757"/>
          </a:xfrm>
        </p:spPr>
        <p:txBody>
          <a:bodyPr>
            <a:normAutofit/>
          </a:bodyPr>
          <a:lstStyle/>
          <a:p>
            <a:endParaRPr/>
          </a:p>
        </p:txBody>
      </p:sp>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172074" y="2108201"/>
            <a:ext cx="5983606" cy="3760891"/>
          </a:xfrm>
        </p:spPr>
        <p:txBody>
          <a:bodyPr>
            <a:normAutofit/>
          </a:bodyPr>
          <a:lstStyle/>
          <a:p>
            <a:pPr lvl="0"/>
            <a:r>
              <a:rPr lang="en-US" dirty="0"/>
              <a:t>360-Degree Cameras: These camerasprovide a wide field of view, capturing acomplete view of the surroundings withoutthe need for multiple fixed cameras</a:t>
            </a:r>
          </a:p>
        </p:txBody>
      </p:sp>
      <p:sp>
        <p:nvSpPr>
          <p:cNvPr id="14"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455964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72074" y="286603"/>
            <a:ext cx="5983605" cy="1450757"/>
          </a:xfrm>
        </p:spPr>
        <p:txBody>
          <a:bodyPr>
            <a:normAutofit/>
          </a:bodyPr>
          <a:lstStyle/>
          <a:p>
            <a:r>
              <a:rPr lang="en-US" dirty="0"/>
              <a:t>IOT Sensor </a:t>
            </a:r>
          </a:p>
        </p:txBody>
      </p:sp>
      <p:pic>
        <p:nvPicPr>
          <p:cNvPr id="6" name="Picture 5" descr="Cells as seen on a microscope">
            <a:extLst>
              <a:ext uri="{FF2B5EF4-FFF2-40B4-BE49-F238E27FC236}">
                <a16:creationId xmlns:a16="http://schemas.microsoft.com/office/drawing/2014/main" id="{2A1D0BCA-C5D6-3761-1E2D-611AE33CBB28}"/>
              </a:ext>
            </a:extLst>
          </p:cNvPr>
          <p:cNvPicPr>
            <a:picLocks noChangeAspect="1"/>
          </p:cNvPicPr>
          <p:nvPr/>
        </p:nvPicPr>
        <p:blipFill rotWithShape="1">
          <a:blip r:embed="rId2"/>
          <a:srcRect l="28886" r="17446" b="-4"/>
          <a:stretch/>
        </p:blipFill>
        <p:spPr>
          <a:xfrm>
            <a:off x="20" y="10"/>
            <a:ext cx="4580077" cy="6400784"/>
          </a:xfrm>
          <a:prstGeom prst="rect">
            <a:avLst/>
          </a:prstGeom>
        </p:spPr>
      </p:pic>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172074" y="2108201"/>
            <a:ext cx="5983606" cy="3760891"/>
          </a:xfrm>
        </p:spPr>
        <p:txBody>
          <a:bodyPr>
            <a:normAutofit/>
          </a:bodyPr>
          <a:lstStyle/>
          <a:p>
            <a:pPr lvl="0"/>
            <a:r>
              <a:rPr lang="en-US" dirty="0"/>
              <a:t>Sensors and important in smart parkingbecause it is used to detect space availabilityIn here we can use IOT sensors such asultrasonic sensor, infrared Sensor andmagnetic sensor</a:t>
            </a:r>
          </a:p>
        </p:txBody>
      </p:sp>
      <p:sp>
        <p:nvSpPr>
          <p:cNvPr id="14"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69488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72074" y="286603"/>
            <a:ext cx="5983605" cy="1450757"/>
          </a:xfrm>
        </p:spPr>
        <p:txBody>
          <a:bodyPr>
            <a:normAutofit/>
          </a:bodyPr>
          <a:lstStyle/>
          <a:p>
            <a:r>
              <a:rPr lang="en-US" dirty="0"/>
              <a:t>Ultrasonic Sensor</a:t>
            </a:r>
          </a:p>
        </p:txBody>
      </p:sp>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172074" y="2108201"/>
            <a:ext cx="5983606" cy="3760891"/>
          </a:xfrm>
        </p:spPr>
        <p:txBody>
          <a:bodyPr>
            <a:normAutofit/>
          </a:bodyPr>
          <a:lstStyle/>
          <a:p>
            <a:pPr lvl="0"/>
            <a:r>
              <a:rPr lang="en-US" dirty="0"/>
              <a:t>Ultrasonic IoT sensors, often referred to asultrasonic distance sensors or ultrasonicranging sensors, are a type of sensorthatuses sound waves to measure the distancebetween the sensor and an object orsurface. These sensors are commonly usedin various IoT applications, including smartparking systems. Here’s how they work andsome of their key characteristics</a:t>
            </a:r>
          </a:p>
        </p:txBody>
      </p:sp>
      <p:sp>
        <p:nvSpPr>
          <p:cNvPr id="14"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 name="Picture 4">
            <a:extLst>
              <a:ext uri="{FF2B5EF4-FFF2-40B4-BE49-F238E27FC236}">
                <a16:creationId xmlns:a16="http://schemas.microsoft.com/office/drawing/2014/main" id="{8D811D08-688B-FC59-3949-63DFE6D05C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61" y="1502239"/>
            <a:ext cx="3381228" cy="3396323"/>
          </a:xfrm>
          <a:prstGeom prst="rect">
            <a:avLst/>
          </a:prstGeom>
        </p:spPr>
      </p:pic>
    </p:spTree>
    <p:extLst>
      <p:ext uri="{BB962C8B-B14F-4D97-AF65-F5344CB8AC3E}">
        <p14:creationId xmlns:p14="http://schemas.microsoft.com/office/powerpoint/2010/main" val="787437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97280" y="286603"/>
            <a:ext cx="10058400" cy="1450757"/>
          </a:xfrm>
        </p:spPr>
        <p:txBody>
          <a:bodyPr>
            <a:normAutofit/>
          </a:bodyPr>
          <a:lstStyle/>
          <a:p>
            <a:endParaRP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a:extLst>
              <a:ext uri="{FF2B5EF4-FFF2-40B4-BE49-F238E27FC236}">
                <a16:creationId xmlns:a16="http://schemas.microsoft.com/office/drawing/2014/main" id="{38FCC8C5-DEB4-E158-359E-7B424A00680F}"/>
              </a:ext>
            </a:extLst>
          </p:cNvPr>
          <p:cNvGraphicFramePr>
            <a:graphicFrameLocks noGrp="1"/>
          </p:cNvGraphicFramePr>
          <p:nvPr>
            <p:ph idx="1"/>
            <p:extLst>
              <p:ext uri="{D42A27DB-BD31-4B8C-83A1-F6EECF244321}">
                <p14:modId xmlns:p14="http://schemas.microsoft.com/office/powerpoint/2010/main" val="298820380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2249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72074" y="286603"/>
            <a:ext cx="5983605" cy="1450757"/>
          </a:xfrm>
        </p:spPr>
        <p:txBody>
          <a:bodyPr>
            <a:normAutofit/>
          </a:bodyPr>
          <a:lstStyle/>
          <a:p>
            <a:r>
              <a:rPr lang="en-US" dirty="0"/>
              <a:t>Infrared Sensor </a:t>
            </a:r>
          </a:p>
        </p:txBody>
      </p:sp>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172074" y="2108201"/>
            <a:ext cx="5983606" cy="3760891"/>
          </a:xfrm>
        </p:spPr>
        <p:txBody>
          <a:bodyPr>
            <a:normAutofit/>
          </a:bodyPr>
          <a:lstStyle/>
          <a:p>
            <a:pPr lvl="0"/>
            <a:r>
              <a:rPr lang="en-US" dirty="0"/>
              <a:t>Infrared sensors, often referred to as IR sensors, are devices that can detect and measure the presence, proximity, motion, or temperature of objects and people by emitting and receiving infrared radiation. These sensors are used in various applications, from home automation to industrial automation and security systems. Here are some key aspects of infrared sensors.</a:t>
            </a:r>
          </a:p>
        </p:txBody>
      </p:sp>
      <p:sp>
        <p:nvSpPr>
          <p:cNvPr id="14"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 name="Picture 4">
            <a:extLst>
              <a:ext uri="{FF2B5EF4-FFF2-40B4-BE49-F238E27FC236}">
                <a16:creationId xmlns:a16="http://schemas.microsoft.com/office/drawing/2014/main" id="{A0D88FFF-5C5E-2FE7-6D99-CC66FB46D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673" y="1279940"/>
            <a:ext cx="3453770" cy="3453770"/>
          </a:xfrm>
          <a:prstGeom prst="rect">
            <a:avLst/>
          </a:prstGeom>
        </p:spPr>
      </p:pic>
    </p:spTree>
    <p:extLst>
      <p:ext uri="{BB962C8B-B14F-4D97-AF65-F5344CB8AC3E}">
        <p14:creationId xmlns:p14="http://schemas.microsoft.com/office/powerpoint/2010/main" val="2095557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97280" y="286603"/>
            <a:ext cx="10058400" cy="1450757"/>
          </a:xfrm>
        </p:spPr>
        <p:txBody>
          <a:bodyPr>
            <a:normAutofit/>
          </a:bodyPr>
          <a:lstStyle/>
          <a:p>
            <a:r>
              <a:rPr lang="en-US" dirty="0"/>
              <a:t>Arduino uno</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a:extLst>
              <a:ext uri="{FF2B5EF4-FFF2-40B4-BE49-F238E27FC236}">
                <a16:creationId xmlns:a16="http://schemas.microsoft.com/office/drawing/2014/main" id="{FB6291B0-63AC-5F27-5866-DBCAD530C1EB}"/>
              </a:ext>
            </a:extLst>
          </p:cNvPr>
          <p:cNvGraphicFramePr>
            <a:graphicFrameLocks noGrp="1"/>
          </p:cNvGraphicFramePr>
          <p:nvPr>
            <p:ph idx="1"/>
            <p:extLst>
              <p:ext uri="{D42A27DB-BD31-4B8C-83A1-F6EECF244321}">
                <p14:modId xmlns:p14="http://schemas.microsoft.com/office/powerpoint/2010/main" val="3763912841"/>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3">
            <a:extLst>
              <a:ext uri="{FF2B5EF4-FFF2-40B4-BE49-F238E27FC236}">
                <a16:creationId xmlns:a16="http://schemas.microsoft.com/office/drawing/2014/main" id="{7C0EC178-1E49-46DC-8268-AD647C64BAA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6000" y="286603"/>
            <a:ext cx="2352261" cy="2352261"/>
          </a:xfrm>
          <a:prstGeom prst="rect">
            <a:avLst/>
          </a:prstGeom>
        </p:spPr>
      </p:pic>
    </p:spTree>
    <p:extLst>
      <p:ext uri="{BB962C8B-B14F-4D97-AF65-F5344CB8AC3E}">
        <p14:creationId xmlns:p14="http://schemas.microsoft.com/office/powerpoint/2010/main" val="1261360166"/>
      </p:ext>
    </p:extLst>
  </p:cSld>
  <p:clrMapOvr>
    <a:masterClrMapping/>
  </p:clrMapOvr>
</p:sld>
</file>

<file path=ppt/theme/theme1.xml><?xml version="1.0" encoding="utf-8"?>
<a:theme xmlns:a="http://schemas.openxmlformats.org/drawingml/2006/main" name="Retrospect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Retrospect">
      <a:majorFont>
        <a:latin typeface="Bembo"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Ligh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RetrospectVTI</vt:lpstr>
      <vt:lpstr>SMART PARKING</vt:lpstr>
      <vt:lpstr>Introduction IOT smart parking</vt:lpstr>
      <vt:lpstr>PowerPoint Presentation</vt:lpstr>
      <vt:lpstr>PowerPoint Presentation</vt:lpstr>
      <vt:lpstr>IOT Sensor </vt:lpstr>
      <vt:lpstr>Ultrasonic Sensor</vt:lpstr>
      <vt:lpstr>PowerPoint Presentation</vt:lpstr>
      <vt:lpstr>Infrared Sensor </vt:lpstr>
      <vt:lpstr>Arduino uno</vt:lpstr>
      <vt:lpstr>ESP32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dc:title>
  <dc:creator>919965214892</dc:creator>
  <cp:lastModifiedBy>919965214892</cp:lastModifiedBy>
  <cp:revision>1</cp:revision>
  <dcterms:created xsi:type="dcterms:W3CDTF">2023-10-10T09:09:04Z</dcterms:created>
  <dcterms:modified xsi:type="dcterms:W3CDTF">2023-10-10T10:36:21Z</dcterms:modified>
</cp:coreProperties>
</file>