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5E3E-BAD6-E94B-3AA5-3378CBC486E7}"/>
              </a:ext>
            </a:extLst>
          </p:cNvPr>
          <p:cNvSpPr>
            <a:spLocks noGrp="1"/>
          </p:cNvSpPr>
          <p:nvPr>
            <p:ph type="ctrTitle"/>
          </p:nvPr>
        </p:nvSpPr>
        <p:spPr/>
        <p:txBody>
          <a:bodyPr>
            <a:normAutofit/>
          </a:bodyPr>
          <a:lstStyle/>
          <a:p>
            <a:r>
              <a:rPr lang="en-US" sz="4000" dirty="0"/>
              <a:t>DDoS Attack Detection Using ML</a:t>
            </a:r>
          </a:p>
        </p:txBody>
      </p:sp>
      <p:sp>
        <p:nvSpPr>
          <p:cNvPr id="3" name="Subtitle 2">
            <a:extLst>
              <a:ext uri="{FF2B5EF4-FFF2-40B4-BE49-F238E27FC236}">
                <a16:creationId xmlns:a16="http://schemas.microsoft.com/office/drawing/2014/main" id="{23F2616C-3CA5-2047-DB6D-F650D678AE3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65512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2248DB-05A9-870E-C977-2C6A3DB28C4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64144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192F-AC57-61EC-4184-6760ABA9714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5C0173A-C806-D4B0-15E0-63E46930723A}"/>
              </a:ext>
            </a:extLst>
          </p:cNvPr>
          <p:cNvSpPr>
            <a:spLocks noGrp="1"/>
          </p:cNvSpPr>
          <p:nvPr>
            <p:ph idx="1"/>
          </p:nvPr>
        </p:nvSpPr>
        <p:spPr/>
        <p:txBody>
          <a:bodyPr/>
          <a:lstStyle/>
          <a:p>
            <a:r>
              <a:rPr lang="en-US" dirty="0"/>
              <a:t>DDoS attacks involve overwhelming a target system with traffic from multiple compromised sources, leading to service disruption.</a:t>
            </a:r>
          </a:p>
          <a:p>
            <a:r>
              <a:rPr lang="en-US" dirty="0"/>
              <a:t>These attacks are increasingly complex and voluminous, outpacing traditional cybersecurity measures.</a:t>
            </a:r>
          </a:p>
          <a:p>
            <a:r>
              <a:rPr lang="en-US" dirty="0"/>
              <a:t>They cause significant service disruptions, financial losses, and reputational damage to organizations.</a:t>
            </a:r>
          </a:p>
        </p:txBody>
      </p:sp>
    </p:spTree>
    <p:extLst>
      <p:ext uri="{BB962C8B-B14F-4D97-AF65-F5344CB8AC3E}">
        <p14:creationId xmlns:p14="http://schemas.microsoft.com/office/powerpoint/2010/main" val="66621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BA04-C2B7-2C8F-CA1C-5E7ED70FD386}"/>
              </a:ext>
            </a:extLst>
          </p:cNvPr>
          <p:cNvSpPr>
            <a:spLocks noGrp="1"/>
          </p:cNvSpPr>
          <p:nvPr>
            <p:ph type="title"/>
          </p:nvPr>
        </p:nvSpPr>
        <p:spPr/>
        <p:txBody>
          <a:bodyPr/>
          <a:lstStyle/>
          <a:p>
            <a:r>
              <a:rPr lang="en-US" dirty="0"/>
              <a:t>Why ML Solution?</a:t>
            </a:r>
          </a:p>
        </p:txBody>
      </p:sp>
      <p:sp>
        <p:nvSpPr>
          <p:cNvPr id="3" name="Content Placeholder 2">
            <a:extLst>
              <a:ext uri="{FF2B5EF4-FFF2-40B4-BE49-F238E27FC236}">
                <a16:creationId xmlns:a16="http://schemas.microsoft.com/office/drawing/2014/main" id="{FEBCB387-BC52-9051-D4BB-B870BF31AA69}"/>
              </a:ext>
            </a:extLst>
          </p:cNvPr>
          <p:cNvSpPr>
            <a:spLocks noGrp="1"/>
          </p:cNvSpPr>
          <p:nvPr>
            <p:ph idx="1"/>
          </p:nvPr>
        </p:nvSpPr>
        <p:spPr/>
        <p:txBody>
          <a:bodyPr/>
          <a:lstStyle/>
          <a:p>
            <a:r>
              <a:rPr lang="en-US" dirty="0"/>
              <a:t>Machine Learning enhances DDoS attack detection by analyzing network traffic in real-time to identify unusual patterns.</a:t>
            </a:r>
          </a:p>
          <a:p>
            <a:r>
              <a:rPr lang="en-US" dirty="0"/>
              <a:t>ML-based solutions are proactive, adapting to new and evolving attack methods, unlike traditional, rule-based systems.</a:t>
            </a:r>
          </a:p>
          <a:p>
            <a:r>
              <a:rPr lang="en-US" dirty="0"/>
              <a:t>Implementing ML in cybersecurity ensures better network resilience, business continuity, and data protection against these sophisticated attacks.</a:t>
            </a:r>
          </a:p>
        </p:txBody>
      </p:sp>
    </p:spTree>
    <p:extLst>
      <p:ext uri="{BB962C8B-B14F-4D97-AF65-F5344CB8AC3E}">
        <p14:creationId xmlns:p14="http://schemas.microsoft.com/office/powerpoint/2010/main" val="349556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44EA-94AA-B38A-94F8-7A58A1B29E90}"/>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30F8B1D8-7AD7-3EA4-2CF8-EB6A0F3378AF}"/>
              </a:ext>
            </a:extLst>
          </p:cNvPr>
          <p:cNvSpPr>
            <a:spLocks noGrp="1"/>
          </p:cNvSpPr>
          <p:nvPr>
            <p:ph idx="1"/>
          </p:nvPr>
        </p:nvSpPr>
        <p:spPr/>
        <p:txBody>
          <a:bodyPr>
            <a:normAutofit fontScale="85000" lnSpcReduction="20000"/>
          </a:bodyPr>
          <a:lstStyle/>
          <a:p>
            <a:r>
              <a:rPr lang="en-US" dirty="0"/>
              <a:t>Decision Trees and Random Forests:</a:t>
            </a:r>
          </a:p>
          <a:p>
            <a:endParaRPr lang="en-US" dirty="0"/>
          </a:p>
          <a:p>
            <a:pPr lvl="1"/>
            <a:r>
              <a:rPr lang="en-US" dirty="0"/>
              <a:t>They can be trained to recognize patterns of normal network traffic and identify deviations indicative of an attack.</a:t>
            </a:r>
          </a:p>
          <a:p>
            <a:r>
              <a:rPr lang="en-US" dirty="0"/>
              <a:t>Neural Networks, Including Deep Learning:</a:t>
            </a:r>
          </a:p>
          <a:p>
            <a:endParaRPr lang="en-US" dirty="0"/>
          </a:p>
          <a:p>
            <a:pPr lvl="1"/>
            <a:r>
              <a:rPr lang="en-US" dirty="0"/>
              <a:t>Deep learning models like CNNs and RNNs, are adept at processing large and complex datasets. They can learn to detect subtle and complex patterns in network traffic, making them suitable for identifying sophisticated DDoS attacks that might not trigger traditional detection systems.</a:t>
            </a:r>
          </a:p>
          <a:p>
            <a:r>
              <a:rPr lang="en-US" dirty="0"/>
              <a:t>Support Vector Machines (SVM):</a:t>
            </a:r>
          </a:p>
          <a:p>
            <a:endParaRPr lang="en-US" dirty="0"/>
          </a:p>
          <a:p>
            <a:pPr lvl="1"/>
            <a:r>
              <a:rPr lang="en-US" dirty="0"/>
              <a:t>SVMs can effectively differentiate between normal traffic and attack traffic, even in high-dimensional spaces, making them useful for detecting intricate attack patterns.</a:t>
            </a:r>
          </a:p>
        </p:txBody>
      </p:sp>
    </p:spTree>
    <p:extLst>
      <p:ext uri="{BB962C8B-B14F-4D97-AF65-F5344CB8AC3E}">
        <p14:creationId xmlns:p14="http://schemas.microsoft.com/office/powerpoint/2010/main" val="91598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6A7A-21BA-59B9-7C58-A0C37B2E5034}"/>
              </a:ext>
            </a:extLst>
          </p:cNvPr>
          <p:cNvSpPr>
            <a:spLocks noGrp="1"/>
          </p:cNvSpPr>
          <p:nvPr>
            <p:ph type="title"/>
          </p:nvPr>
        </p:nvSpPr>
        <p:spPr/>
        <p:txBody>
          <a:bodyPr/>
          <a:lstStyle/>
          <a:p>
            <a:r>
              <a:rPr lang="en-US" dirty="0"/>
              <a:t>NSL-KDD Dataset</a:t>
            </a:r>
          </a:p>
        </p:txBody>
      </p:sp>
      <p:sp>
        <p:nvSpPr>
          <p:cNvPr id="3" name="Content Placeholder 2">
            <a:extLst>
              <a:ext uri="{FF2B5EF4-FFF2-40B4-BE49-F238E27FC236}">
                <a16:creationId xmlns:a16="http://schemas.microsoft.com/office/drawing/2014/main" id="{F3301F98-AFC0-1E67-B3BB-1AC847CFA595}"/>
              </a:ext>
            </a:extLst>
          </p:cNvPr>
          <p:cNvSpPr>
            <a:spLocks noGrp="1"/>
          </p:cNvSpPr>
          <p:nvPr>
            <p:ph idx="1"/>
          </p:nvPr>
        </p:nvSpPr>
        <p:spPr/>
        <p:txBody>
          <a:bodyPr/>
          <a:lstStyle/>
          <a:p>
            <a:r>
              <a:rPr lang="en-US" dirty="0"/>
              <a:t>NSL-KDD contains a set of network interactions that are labeled as either normal or as an attack, with one of several different types of attacks. </a:t>
            </a:r>
          </a:p>
          <a:p>
            <a:r>
              <a:rPr lang="en-US" dirty="0"/>
              <a:t>The attacks fall into four main categories: Denial of Service (DoS), Probe, User to Root (U2R), and Remote to Local (R2L).</a:t>
            </a:r>
          </a:p>
          <a:p>
            <a:r>
              <a:rPr lang="en-US" dirty="0"/>
              <a:t>Usage: It's commonly used in the cybersecurity field for researching and developing machine learning models that can identify and classify network intrusions. The dataset is particularly useful for training and testing anomaly detection systems.</a:t>
            </a:r>
          </a:p>
          <a:p>
            <a:r>
              <a:rPr lang="en-US" dirty="0"/>
              <a:t>NSL-KDD is available on platforms like Kaggle, making it easily accessible for researchers and practitioners in the field of cybersecurity.</a:t>
            </a:r>
          </a:p>
          <a:p>
            <a:endParaRPr lang="en-US" dirty="0"/>
          </a:p>
          <a:p>
            <a:pPr marL="0" indent="0">
              <a:buNone/>
            </a:pPr>
            <a:endParaRPr lang="en-US" dirty="0"/>
          </a:p>
        </p:txBody>
      </p:sp>
    </p:spTree>
    <p:extLst>
      <p:ext uri="{BB962C8B-B14F-4D97-AF65-F5344CB8AC3E}">
        <p14:creationId xmlns:p14="http://schemas.microsoft.com/office/powerpoint/2010/main" val="194927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5C30-F051-09F5-0D1B-B6B2BE9F9218}"/>
              </a:ext>
            </a:extLst>
          </p:cNvPr>
          <p:cNvSpPr>
            <a:spLocks noGrp="1"/>
          </p:cNvSpPr>
          <p:nvPr>
            <p:ph type="title"/>
          </p:nvPr>
        </p:nvSpPr>
        <p:spPr/>
        <p:txBody>
          <a:bodyPr>
            <a:normAutofit/>
          </a:bodyPr>
          <a:lstStyle/>
          <a:p>
            <a:r>
              <a:rPr lang="en-US" sz="2800" dirty="0"/>
              <a:t>Data Preprocessing and Feature Engineering</a:t>
            </a:r>
          </a:p>
        </p:txBody>
      </p:sp>
      <p:sp>
        <p:nvSpPr>
          <p:cNvPr id="3" name="Content Placeholder 2">
            <a:extLst>
              <a:ext uri="{FF2B5EF4-FFF2-40B4-BE49-F238E27FC236}">
                <a16:creationId xmlns:a16="http://schemas.microsoft.com/office/drawing/2014/main" id="{4E72F823-83E2-D03A-023E-9E202DEB5475}"/>
              </a:ext>
            </a:extLst>
          </p:cNvPr>
          <p:cNvSpPr>
            <a:spLocks noGrp="1"/>
          </p:cNvSpPr>
          <p:nvPr>
            <p:ph idx="1"/>
          </p:nvPr>
        </p:nvSpPr>
        <p:spPr/>
        <p:txBody>
          <a:bodyPr/>
          <a:lstStyle/>
          <a:p>
            <a:r>
              <a:rPr lang="en-US" dirty="0"/>
              <a:t>Mapping ordinal attack labels into numeric valued labels for better prediction model</a:t>
            </a:r>
          </a:p>
          <a:p>
            <a:r>
              <a:rPr lang="en-US" dirty="0"/>
              <a:t>Encode non numeric valued columns</a:t>
            </a:r>
          </a:p>
          <a:p>
            <a:r>
              <a:rPr lang="en-US" dirty="0"/>
              <a:t>Append missing features in test set </a:t>
            </a:r>
            <a:r>
              <a:rPr lang="en-US" dirty="0" err="1"/>
              <a:t>w.r.t</a:t>
            </a:r>
            <a:r>
              <a:rPr lang="en-US" dirty="0"/>
              <a:t> training set with 0 ‘s</a:t>
            </a:r>
          </a:p>
          <a:p>
            <a:r>
              <a:rPr lang="en-US" dirty="0"/>
              <a:t>Reorder test set and training set </a:t>
            </a:r>
            <a:r>
              <a:rPr lang="en-US" dirty="0" err="1"/>
              <a:t>w.r.t</a:t>
            </a:r>
            <a:r>
              <a:rPr lang="en-US" dirty="0"/>
              <a:t> columns</a:t>
            </a:r>
          </a:p>
          <a:p>
            <a:r>
              <a:rPr lang="en-US" dirty="0"/>
              <a:t>Train data: 60%</a:t>
            </a:r>
          </a:p>
          <a:p>
            <a:r>
              <a:rPr lang="en-US" dirty="0"/>
              <a:t>Test data: 40%</a:t>
            </a:r>
          </a:p>
        </p:txBody>
      </p:sp>
    </p:spTree>
    <p:extLst>
      <p:ext uri="{BB962C8B-B14F-4D97-AF65-F5344CB8AC3E}">
        <p14:creationId xmlns:p14="http://schemas.microsoft.com/office/powerpoint/2010/main" val="174021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C1F6-0565-399F-3008-212A5526A52D}"/>
              </a:ext>
            </a:extLst>
          </p:cNvPr>
          <p:cNvSpPr>
            <a:spLocks noGrp="1"/>
          </p:cNvSpPr>
          <p:nvPr>
            <p:ph type="title"/>
          </p:nvPr>
        </p:nvSpPr>
        <p:spPr/>
        <p:txBody>
          <a:bodyPr/>
          <a:lstStyle/>
          <a:p>
            <a:r>
              <a:rPr lang="en-US" dirty="0"/>
              <a:t>Data </a:t>
            </a:r>
            <a:r>
              <a:rPr lang="en-US" dirty="0" err="1"/>
              <a:t>Visualisation</a:t>
            </a:r>
            <a:endParaRPr lang="en-US" dirty="0"/>
          </a:p>
        </p:txBody>
      </p:sp>
      <p:pic>
        <p:nvPicPr>
          <p:cNvPr id="5" name="Content Placeholder 4">
            <a:extLst>
              <a:ext uri="{FF2B5EF4-FFF2-40B4-BE49-F238E27FC236}">
                <a16:creationId xmlns:a16="http://schemas.microsoft.com/office/drawing/2014/main" id="{2C27E71B-7EFF-B74B-4793-A74660D423D3}"/>
              </a:ext>
            </a:extLst>
          </p:cNvPr>
          <p:cNvPicPr>
            <a:picLocks noGrp="1" noChangeAspect="1"/>
          </p:cNvPicPr>
          <p:nvPr>
            <p:ph idx="1"/>
          </p:nvPr>
        </p:nvPicPr>
        <p:blipFill>
          <a:blip r:embed="rId2"/>
          <a:stretch>
            <a:fillRect/>
          </a:stretch>
        </p:blipFill>
        <p:spPr>
          <a:xfrm>
            <a:off x="2434852" y="1725038"/>
            <a:ext cx="8290265" cy="3778250"/>
          </a:xfrm>
        </p:spPr>
      </p:pic>
    </p:spTree>
    <p:extLst>
      <p:ext uri="{BB962C8B-B14F-4D97-AF65-F5344CB8AC3E}">
        <p14:creationId xmlns:p14="http://schemas.microsoft.com/office/powerpoint/2010/main" val="365942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492D-3B43-489C-2590-D1064DBCABAC}"/>
              </a:ext>
            </a:extLst>
          </p:cNvPr>
          <p:cNvSpPr>
            <a:spLocks noGrp="1"/>
          </p:cNvSpPr>
          <p:nvPr>
            <p:ph type="title"/>
          </p:nvPr>
        </p:nvSpPr>
        <p:spPr/>
        <p:txBody>
          <a:bodyPr/>
          <a:lstStyle/>
          <a:p>
            <a:r>
              <a:rPr lang="en-US" dirty="0"/>
              <a:t>Training, Evaluation and Prediction</a:t>
            </a:r>
          </a:p>
        </p:txBody>
      </p:sp>
      <p:sp>
        <p:nvSpPr>
          <p:cNvPr id="3" name="Content Placeholder 2">
            <a:extLst>
              <a:ext uri="{FF2B5EF4-FFF2-40B4-BE49-F238E27FC236}">
                <a16:creationId xmlns:a16="http://schemas.microsoft.com/office/drawing/2014/main" id="{0673E6AA-FE95-8C4D-F831-2784C18328C1}"/>
              </a:ext>
            </a:extLst>
          </p:cNvPr>
          <p:cNvSpPr>
            <a:spLocks noGrp="1"/>
          </p:cNvSpPr>
          <p:nvPr>
            <p:ph idx="1"/>
          </p:nvPr>
        </p:nvSpPr>
        <p:spPr/>
        <p:txBody>
          <a:bodyPr/>
          <a:lstStyle/>
          <a:p>
            <a:r>
              <a:rPr lang="en-US" dirty="0"/>
              <a:t>Model for training: Random Forest Classifier</a:t>
            </a:r>
          </a:p>
          <a:p>
            <a:r>
              <a:rPr lang="en-US" dirty="0"/>
              <a:t>Models for comparison(metric cross-validation score):</a:t>
            </a:r>
          </a:p>
          <a:p>
            <a:pPr lvl="1"/>
            <a:r>
              <a:rPr lang="en-US" dirty="0"/>
              <a:t>Logistic Regression</a:t>
            </a:r>
          </a:p>
          <a:p>
            <a:pPr lvl="1"/>
            <a:r>
              <a:rPr lang="en-US" dirty="0" err="1"/>
              <a:t>KNeighbors</a:t>
            </a:r>
            <a:r>
              <a:rPr lang="en-US" dirty="0"/>
              <a:t> Classifier</a:t>
            </a:r>
          </a:p>
          <a:p>
            <a:r>
              <a:rPr lang="en-US" dirty="0"/>
              <a:t>Prediction:</a:t>
            </a:r>
          </a:p>
          <a:p>
            <a:pPr lvl="1"/>
            <a:r>
              <a:rPr lang="en-US" dirty="0"/>
              <a:t>Summarizing performance of Random Forest Classifier with prediction on test data with confusion matrix</a:t>
            </a:r>
          </a:p>
          <a:p>
            <a:pPr marL="457200" lvl="1" indent="0">
              <a:buNone/>
            </a:pPr>
            <a:endParaRPr lang="en-US" dirty="0"/>
          </a:p>
          <a:p>
            <a:pPr lvl="1"/>
            <a:endParaRPr lang="en-US" dirty="0"/>
          </a:p>
        </p:txBody>
      </p:sp>
    </p:spTree>
    <p:extLst>
      <p:ext uri="{BB962C8B-B14F-4D97-AF65-F5344CB8AC3E}">
        <p14:creationId xmlns:p14="http://schemas.microsoft.com/office/powerpoint/2010/main" val="250437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004D-85CB-AD01-C805-3E731156C292}"/>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C271B320-B3A3-AAE6-114C-BC2DD43570B5}"/>
              </a:ext>
            </a:extLst>
          </p:cNvPr>
          <p:cNvPicPr>
            <a:picLocks noGrp="1" noChangeAspect="1"/>
          </p:cNvPicPr>
          <p:nvPr>
            <p:ph idx="1"/>
          </p:nvPr>
        </p:nvPicPr>
        <p:blipFill>
          <a:blip r:embed="rId2"/>
          <a:stretch>
            <a:fillRect/>
          </a:stretch>
        </p:blipFill>
        <p:spPr>
          <a:xfrm>
            <a:off x="6852630" y="1905000"/>
            <a:ext cx="4902200" cy="3771900"/>
          </a:xfrm>
        </p:spPr>
      </p:pic>
      <p:pic>
        <p:nvPicPr>
          <p:cNvPr id="7" name="Picture 6">
            <a:extLst>
              <a:ext uri="{FF2B5EF4-FFF2-40B4-BE49-F238E27FC236}">
                <a16:creationId xmlns:a16="http://schemas.microsoft.com/office/drawing/2014/main" id="{4937CB12-3FA2-0D26-8F28-C74DC694F4DA}"/>
              </a:ext>
            </a:extLst>
          </p:cNvPr>
          <p:cNvPicPr>
            <a:picLocks noChangeAspect="1"/>
          </p:cNvPicPr>
          <p:nvPr/>
        </p:nvPicPr>
        <p:blipFill>
          <a:blip r:embed="rId3"/>
          <a:stretch>
            <a:fillRect/>
          </a:stretch>
        </p:blipFill>
        <p:spPr>
          <a:xfrm>
            <a:off x="687388" y="1905000"/>
            <a:ext cx="5156200" cy="4768174"/>
          </a:xfrm>
          <a:prstGeom prst="rect">
            <a:avLst/>
          </a:prstGeom>
        </p:spPr>
      </p:pic>
      <p:sp>
        <p:nvSpPr>
          <p:cNvPr id="8" name="TextBox 7">
            <a:extLst>
              <a:ext uri="{FF2B5EF4-FFF2-40B4-BE49-F238E27FC236}">
                <a16:creationId xmlns:a16="http://schemas.microsoft.com/office/drawing/2014/main" id="{4358BD14-444A-A23B-62D3-B81958B6F80E}"/>
              </a:ext>
            </a:extLst>
          </p:cNvPr>
          <p:cNvSpPr txBox="1"/>
          <p:nvPr/>
        </p:nvSpPr>
        <p:spPr>
          <a:xfrm>
            <a:off x="2237362" y="1342417"/>
            <a:ext cx="2315183" cy="369332"/>
          </a:xfrm>
          <a:prstGeom prst="rect">
            <a:avLst/>
          </a:prstGeom>
          <a:noFill/>
        </p:spPr>
        <p:txBody>
          <a:bodyPr wrap="square" rtlCol="0">
            <a:spAutoFit/>
          </a:bodyPr>
          <a:lstStyle/>
          <a:p>
            <a:r>
              <a:rPr lang="en-US" dirty="0" err="1"/>
              <a:t>cross_val_score</a:t>
            </a:r>
            <a:endParaRPr lang="en-US" dirty="0"/>
          </a:p>
        </p:txBody>
      </p:sp>
      <p:sp>
        <p:nvSpPr>
          <p:cNvPr id="9" name="TextBox 8">
            <a:extLst>
              <a:ext uri="{FF2B5EF4-FFF2-40B4-BE49-F238E27FC236}">
                <a16:creationId xmlns:a16="http://schemas.microsoft.com/office/drawing/2014/main" id="{06DFA105-8537-0E44-3056-DAE3809A51C6}"/>
              </a:ext>
            </a:extLst>
          </p:cNvPr>
          <p:cNvSpPr txBox="1"/>
          <p:nvPr/>
        </p:nvSpPr>
        <p:spPr>
          <a:xfrm>
            <a:off x="8441483" y="1342417"/>
            <a:ext cx="2315183" cy="369332"/>
          </a:xfrm>
          <a:prstGeom prst="rect">
            <a:avLst/>
          </a:prstGeom>
          <a:noFill/>
        </p:spPr>
        <p:txBody>
          <a:bodyPr wrap="square" rtlCol="0">
            <a:spAutoFit/>
          </a:bodyPr>
          <a:lstStyle/>
          <a:p>
            <a:r>
              <a:rPr lang="en-US" dirty="0"/>
              <a:t>Confusion matrix</a:t>
            </a:r>
          </a:p>
        </p:txBody>
      </p:sp>
    </p:spTree>
    <p:extLst>
      <p:ext uri="{BB962C8B-B14F-4D97-AF65-F5344CB8AC3E}">
        <p14:creationId xmlns:p14="http://schemas.microsoft.com/office/powerpoint/2010/main" val="39585992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TotalTime>
  <Words>453</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DDoS Attack Detection Using ML</vt:lpstr>
      <vt:lpstr>Problem</vt:lpstr>
      <vt:lpstr>Why ML Solution?</vt:lpstr>
      <vt:lpstr>Models</vt:lpstr>
      <vt:lpstr>NSL-KDD Dataset</vt:lpstr>
      <vt:lpstr>Data Preprocessing and Feature Engineering</vt:lpstr>
      <vt:lpstr>Data Visualisation</vt:lpstr>
      <vt:lpstr>Training, Evaluation and Prediction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Detection Using ML</dc:title>
  <dc:creator>Grandhe Kumar</dc:creator>
  <cp:lastModifiedBy>Grandhe Kumar</cp:lastModifiedBy>
  <cp:revision>3</cp:revision>
  <dcterms:created xsi:type="dcterms:W3CDTF">2023-12-08T18:49:47Z</dcterms:created>
  <dcterms:modified xsi:type="dcterms:W3CDTF">2023-12-08T19:42:53Z</dcterms:modified>
</cp:coreProperties>
</file>