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png"/>
  <Override PartName="/ppt/media/image7.jpg" ContentType="image/png"/>
  <Override PartName="/ppt/media/image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sldIdLst>
    <p:sldId id="257" r:id="rId2"/>
    <p:sldId id="260" r:id="rId3"/>
    <p:sldId id="263" r:id="rId4"/>
    <p:sldId id="268" r:id="rId5"/>
    <p:sldId id="269" r:id="rId6"/>
    <p:sldId id="262" r:id="rId7"/>
    <p:sldId id="265" r:id="rId8"/>
    <p:sldId id="267" r:id="rId9"/>
    <p:sldId id="264"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68B7"/>
    <a:srgbClr val="7156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AEAEA41-60C4-4BC2-943D-B3CD0448E7FA}" type="datetimeFigureOut">
              <a:rPr lang="en-IN" smtClean="0"/>
              <a:t>27-12-2024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246C8-8B37-49F2-AAE2-CB5C9231CAF8}" type="slidenum">
              <a:rPr lang="en-IN" smtClean="0"/>
              <a:t>‹#›</a:t>
            </a:fld>
            <a:endParaRPr lang="en-IN"/>
          </a:p>
        </p:txBody>
      </p:sp>
    </p:spTree>
    <p:extLst>
      <p:ext uri="{BB962C8B-B14F-4D97-AF65-F5344CB8AC3E}">
        <p14:creationId xmlns:p14="http://schemas.microsoft.com/office/powerpoint/2010/main" val="3164093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EAEA41-60C4-4BC2-943D-B3CD0448E7FA}" type="datetimeFigureOut">
              <a:rPr lang="en-IN" smtClean="0"/>
              <a:t>27-12-2024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246C8-8B37-49F2-AAE2-CB5C9231CAF8}" type="slidenum">
              <a:rPr lang="en-IN" smtClean="0"/>
              <a:t>‹#›</a:t>
            </a:fld>
            <a:endParaRPr lang="en-IN"/>
          </a:p>
        </p:txBody>
      </p:sp>
    </p:spTree>
    <p:extLst>
      <p:ext uri="{BB962C8B-B14F-4D97-AF65-F5344CB8AC3E}">
        <p14:creationId xmlns:p14="http://schemas.microsoft.com/office/powerpoint/2010/main" val="57153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EAEA41-60C4-4BC2-943D-B3CD0448E7FA}" type="datetimeFigureOut">
              <a:rPr lang="en-IN" smtClean="0"/>
              <a:t>27-12-2024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246C8-8B37-49F2-AAE2-CB5C9231CAF8}" type="slidenum">
              <a:rPr lang="en-IN" smtClean="0"/>
              <a:t>‹#›</a:t>
            </a:fld>
            <a:endParaRPr lang="en-IN"/>
          </a:p>
        </p:txBody>
      </p:sp>
    </p:spTree>
    <p:extLst>
      <p:ext uri="{BB962C8B-B14F-4D97-AF65-F5344CB8AC3E}">
        <p14:creationId xmlns:p14="http://schemas.microsoft.com/office/powerpoint/2010/main" val="3592264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EAEA41-60C4-4BC2-943D-B3CD0448E7FA}" type="datetimeFigureOut">
              <a:rPr lang="en-IN" smtClean="0"/>
              <a:t>27-12-2024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246C8-8B37-49F2-AAE2-CB5C9231CAF8}" type="slidenum">
              <a:rPr lang="en-IN" smtClean="0"/>
              <a:t>‹#›</a:t>
            </a:fld>
            <a:endParaRPr lang="en-IN"/>
          </a:p>
        </p:txBody>
      </p:sp>
    </p:spTree>
    <p:extLst>
      <p:ext uri="{BB962C8B-B14F-4D97-AF65-F5344CB8AC3E}">
        <p14:creationId xmlns:p14="http://schemas.microsoft.com/office/powerpoint/2010/main" val="13602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EAEA41-60C4-4BC2-943D-B3CD0448E7FA}" type="datetimeFigureOut">
              <a:rPr lang="en-IN" smtClean="0"/>
              <a:t>27-12-2024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246C8-8B37-49F2-AAE2-CB5C9231CAF8}" type="slidenum">
              <a:rPr lang="en-IN" smtClean="0"/>
              <a:t>‹#›</a:t>
            </a:fld>
            <a:endParaRPr lang="en-IN"/>
          </a:p>
        </p:txBody>
      </p:sp>
    </p:spTree>
    <p:extLst>
      <p:ext uri="{BB962C8B-B14F-4D97-AF65-F5344CB8AC3E}">
        <p14:creationId xmlns:p14="http://schemas.microsoft.com/office/powerpoint/2010/main" val="404562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AEAEA41-60C4-4BC2-943D-B3CD0448E7FA}" type="datetimeFigureOut">
              <a:rPr lang="en-IN" smtClean="0"/>
              <a:t>27-12-2024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246C8-8B37-49F2-AAE2-CB5C9231CAF8}" type="slidenum">
              <a:rPr lang="en-IN" smtClean="0"/>
              <a:t>‹#›</a:t>
            </a:fld>
            <a:endParaRPr lang="en-IN"/>
          </a:p>
        </p:txBody>
      </p:sp>
    </p:spTree>
    <p:extLst>
      <p:ext uri="{BB962C8B-B14F-4D97-AF65-F5344CB8AC3E}">
        <p14:creationId xmlns:p14="http://schemas.microsoft.com/office/powerpoint/2010/main" val="2871398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AEAEA41-60C4-4BC2-943D-B3CD0448E7FA}" type="datetimeFigureOut">
              <a:rPr lang="en-IN" smtClean="0"/>
              <a:t>27-12-2024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D246C8-8B37-49F2-AAE2-CB5C9231CAF8}" type="slidenum">
              <a:rPr lang="en-IN" smtClean="0"/>
              <a:t>‹#›</a:t>
            </a:fld>
            <a:endParaRPr lang="en-IN"/>
          </a:p>
        </p:txBody>
      </p:sp>
    </p:spTree>
    <p:extLst>
      <p:ext uri="{BB962C8B-B14F-4D97-AF65-F5344CB8AC3E}">
        <p14:creationId xmlns:p14="http://schemas.microsoft.com/office/powerpoint/2010/main" val="576466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AEAEA41-60C4-4BC2-943D-B3CD0448E7FA}" type="datetimeFigureOut">
              <a:rPr lang="en-IN" smtClean="0"/>
              <a:t>27-12-2024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D246C8-8B37-49F2-AAE2-CB5C9231CAF8}" type="slidenum">
              <a:rPr lang="en-IN" smtClean="0"/>
              <a:t>‹#›</a:t>
            </a:fld>
            <a:endParaRPr lang="en-IN"/>
          </a:p>
        </p:txBody>
      </p:sp>
    </p:spTree>
    <p:extLst>
      <p:ext uri="{BB962C8B-B14F-4D97-AF65-F5344CB8AC3E}">
        <p14:creationId xmlns:p14="http://schemas.microsoft.com/office/powerpoint/2010/main" val="1389346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EAEA41-60C4-4BC2-943D-B3CD0448E7FA}" type="datetimeFigureOut">
              <a:rPr lang="en-IN" smtClean="0"/>
              <a:t>27-12-2024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D246C8-8B37-49F2-AAE2-CB5C9231CAF8}" type="slidenum">
              <a:rPr lang="en-IN" smtClean="0"/>
              <a:t>‹#›</a:t>
            </a:fld>
            <a:endParaRPr lang="en-IN"/>
          </a:p>
        </p:txBody>
      </p:sp>
    </p:spTree>
    <p:extLst>
      <p:ext uri="{BB962C8B-B14F-4D97-AF65-F5344CB8AC3E}">
        <p14:creationId xmlns:p14="http://schemas.microsoft.com/office/powerpoint/2010/main" val="3526387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AEA41-60C4-4BC2-943D-B3CD0448E7FA}" type="datetimeFigureOut">
              <a:rPr lang="en-IN" smtClean="0"/>
              <a:t>27-12-2024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246C8-8B37-49F2-AAE2-CB5C9231CAF8}" type="slidenum">
              <a:rPr lang="en-IN" smtClean="0"/>
              <a:t>‹#›</a:t>
            </a:fld>
            <a:endParaRPr lang="en-IN"/>
          </a:p>
        </p:txBody>
      </p:sp>
    </p:spTree>
    <p:extLst>
      <p:ext uri="{BB962C8B-B14F-4D97-AF65-F5344CB8AC3E}">
        <p14:creationId xmlns:p14="http://schemas.microsoft.com/office/powerpoint/2010/main" val="127306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AEA41-60C4-4BC2-943D-B3CD0448E7FA}" type="datetimeFigureOut">
              <a:rPr lang="en-IN" smtClean="0"/>
              <a:t>27-12-2024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246C8-8B37-49F2-AAE2-CB5C9231CAF8}" type="slidenum">
              <a:rPr lang="en-IN" smtClean="0"/>
              <a:t>‹#›</a:t>
            </a:fld>
            <a:endParaRPr lang="en-IN"/>
          </a:p>
        </p:txBody>
      </p:sp>
    </p:spTree>
    <p:extLst>
      <p:ext uri="{BB962C8B-B14F-4D97-AF65-F5344CB8AC3E}">
        <p14:creationId xmlns:p14="http://schemas.microsoft.com/office/powerpoint/2010/main" val="1019305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EAEA41-60C4-4BC2-943D-B3CD0448E7FA}" type="datetimeFigureOut">
              <a:rPr lang="en-IN" smtClean="0"/>
              <a:t>27-12-2024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D246C8-8B37-49F2-AAE2-CB5C9231CAF8}" type="slidenum">
              <a:rPr lang="en-IN" smtClean="0"/>
              <a:t>‹#›</a:t>
            </a:fld>
            <a:endParaRPr lang="en-IN"/>
          </a:p>
        </p:txBody>
      </p:sp>
    </p:spTree>
    <p:extLst>
      <p:ext uri="{BB962C8B-B14F-4D97-AF65-F5344CB8AC3E}">
        <p14:creationId xmlns:p14="http://schemas.microsoft.com/office/powerpoint/2010/main" val="3062586799"/>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IN"/>
          </a:p>
        </p:txBody>
      </p:sp>
      <p:sp>
        <p:nvSpPr>
          <p:cNvPr id="3" name="Subtitle 2"/>
          <p:cNvSpPr>
            <a:spLocks noGrp="1"/>
          </p:cNvSpPr>
          <p:nvPr>
            <p:ph type="subTitle" idx="1"/>
          </p:nvPr>
        </p:nvSpPr>
        <p:spPr>
          <a:xfrm>
            <a:off x="756249" y="5672378"/>
            <a:ext cx="9144000" cy="1655762"/>
          </a:xfrm>
        </p:spPr>
        <p:txBody>
          <a:bodyPr/>
          <a:lstStyle/>
          <a:p>
            <a:endParaRPr lang="en-IN"/>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11" name="TextBox 10"/>
          <p:cNvSpPr txBox="1"/>
          <p:nvPr/>
        </p:nvSpPr>
        <p:spPr>
          <a:xfrm>
            <a:off x="6866627" y="4538655"/>
            <a:ext cx="5868838" cy="584775"/>
          </a:xfrm>
          <a:prstGeom prst="rect">
            <a:avLst/>
          </a:prstGeom>
          <a:noFill/>
        </p:spPr>
        <p:txBody>
          <a:bodyPr wrap="square" rtlCol="0">
            <a:spAutoFit/>
          </a:bodyPr>
          <a:lstStyle/>
          <a:p>
            <a:r>
              <a:rPr lang="en-US" sz="3200" b="1" dirty="0" smtClean="0">
                <a:solidFill>
                  <a:srgbClr val="FF0000"/>
                </a:solidFill>
              </a:rPr>
              <a:t>One stop for </a:t>
            </a:r>
            <a:r>
              <a:rPr lang="en-US" sz="3200" b="1" dirty="0" smtClean="0">
                <a:solidFill>
                  <a:srgbClr val="FF0000"/>
                </a:solidFill>
              </a:rPr>
              <a:t>All </a:t>
            </a:r>
            <a:r>
              <a:rPr lang="en-US" sz="3200" b="1" dirty="0" smtClean="0">
                <a:solidFill>
                  <a:srgbClr val="FF0000"/>
                </a:solidFill>
              </a:rPr>
              <a:t>your needs !</a:t>
            </a:r>
            <a:endParaRPr lang="en-IN" sz="3200" b="1" dirty="0">
              <a:solidFill>
                <a:srgbClr val="FF0000"/>
              </a:solidFill>
            </a:endParaRPr>
          </a:p>
        </p:txBody>
      </p:sp>
      <p:sp>
        <p:nvSpPr>
          <p:cNvPr id="2" name="TextBox 1"/>
          <p:cNvSpPr txBox="1"/>
          <p:nvPr/>
        </p:nvSpPr>
        <p:spPr>
          <a:xfrm>
            <a:off x="3321169" y="779136"/>
            <a:ext cx="4433977" cy="923330"/>
          </a:xfrm>
          <a:prstGeom prst="rect">
            <a:avLst/>
          </a:prstGeom>
          <a:noFill/>
        </p:spPr>
        <p:txBody>
          <a:bodyPr wrap="square" rtlCol="0">
            <a:spAutoFit/>
          </a:bodyPr>
          <a:lstStyle/>
          <a:p>
            <a:r>
              <a:rPr lang="en-US" sz="5400" dirty="0" smtClean="0">
                <a:solidFill>
                  <a:srgbClr val="FF0000"/>
                </a:solidFill>
                <a:latin typeface="Algerian" panose="04020705040A02060702" pitchFamily="82" charset="0"/>
              </a:rPr>
              <a:t>SHOP </a:t>
            </a:r>
            <a:r>
              <a:rPr lang="en-US" sz="5400" dirty="0" smtClean="0">
                <a:latin typeface="Algerian" panose="04020705040A02060702" pitchFamily="82" charset="0"/>
              </a:rPr>
              <a:t>Smart</a:t>
            </a:r>
            <a:endParaRPr lang="en-IN" sz="5400" dirty="0">
              <a:latin typeface="Algerian" panose="04020705040A02060702" pitchFamily="82" charset="0"/>
            </a:endParaRPr>
          </a:p>
        </p:txBody>
      </p:sp>
    </p:spTree>
    <p:extLst>
      <p:ext uri="{BB962C8B-B14F-4D97-AF65-F5344CB8AC3E}">
        <p14:creationId xmlns:p14="http://schemas.microsoft.com/office/powerpoint/2010/main" val="112225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216354" y="156077"/>
            <a:ext cx="1545616" cy="369332"/>
          </a:xfrm>
          <a:prstGeom prst="rect">
            <a:avLst/>
          </a:prstGeom>
        </p:spPr>
        <p:txBody>
          <a:bodyPr wrap="none">
            <a:spAutoFit/>
          </a:bodyPr>
          <a:lstStyle/>
          <a:p>
            <a:r>
              <a:rPr lang="en-US" dirty="0">
                <a:solidFill>
                  <a:srgbClr val="FF0000"/>
                </a:solidFill>
                <a:latin typeface="Algerian" panose="04020705040A02060702" pitchFamily="82" charset="0"/>
              </a:rPr>
              <a:t>SHOP </a:t>
            </a:r>
            <a:r>
              <a:rPr lang="en-US" dirty="0">
                <a:solidFill>
                  <a:schemeClr val="bg1"/>
                </a:solidFill>
                <a:latin typeface="Algerian" panose="04020705040A02060702" pitchFamily="82" charset="0"/>
              </a:rPr>
              <a:t>Smart</a:t>
            </a:r>
            <a:endParaRPr lang="en-IN" dirty="0">
              <a:solidFill>
                <a:schemeClr val="bg1"/>
              </a:solidFill>
              <a:latin typeface="Algerian" panose="04020705040A02060702" pitchFamily="82" charset="0"/>
            </a:endParaRPr>
          </a:p>
        </p:txBody>
      </p:sp>
    </p:spTree>
    <p:extLst>
      <p:ext uri="{BB962C8B-B14F-4D97-AF65-F5344CB8AC3E}">
        <p14:creationId xmlns:p14="http://schemas.microsoft.com/office/powerpoint/2010/main" val="3142440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07"/>
            <a:ext cx="12192000" cy="6428509"/>
          </a:xfrm>
          <a:prstGeom prst="rect">
            <a:avLst/>
          </a:prstGeom>
        </p:spPr>
      </p:pic>
      <p:sp>
        <p:nvSpPr>
          <p:cNvPr id="4" name="Rectangle 3"/>
          <p:cNvSpPr/>
          <p:nvPr/>
        </p:nvSpPr>
        <p:spPr>
          <a:xfrm>
            <a:off x="233607" y="196403"/>
            <a:ext cx="1545616" cy="369332"/>
          </a:xfrm>
          <a:prstGeom prst="rect">
            <a:avLst/>
          </a:prstGeom>
        </p:spPr>
        <p:txBody>
          <a:bodyPr wrap="none">
            <a:spAutoFit/>
          </a:bodyPr>
          <a:lstStyle/>
          <a:p>
            <a:r>
              <a:rPr lang="en-US" dirty="0">
                <a:solidFill>
                  <a:srgbClr val="FF0000"/>
                </a:solidFill>
                <a:latin typeface="Algerian" panose="04020705040A02060702" pitchFamily="82" charset="0"/>
              </a:rPr>
              <a:t>SHOP </a:t>
            </a:r>
            <a:r>
              <a:rPr lang="en-US" dirty="0">
                <a:latin typeface="Algerian" panose="04020705040A02060702" pitchFamily="82" charset="0"/>
              </a:rPr>
              <a:t>Smart</a:t>
            </a:r>
            <a:endParaRPr lang="en-IN" dirty="0">
              <a:latin typeface="Algerian" panose="04020705040A02060702" pitchFamily="82" charset="0"/>
            </a:endParaRPr>
          </a:p>
        </p:txBody>
      </p:sp>
    </p:spTree>
    <p:extLst>
      <p:ext uri="{BB962C8B-B14F-4D97-AF65-F5344CB8AC3E}">
        <p14:creationId xmlns:p14="http://schemas.microsoft.com/office/powerpoint/2010/main" val="3898749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866" y="1895524"/>
            <a:ext cx="5308121" cy="3976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5" name="TextBox 4"/>
          <p:cNvSpPr txBox="1"/>
          <p:nvPr/>
        </p:nvSpPr>
        <p:spPr>
          <a:xfrm>
            <a:off x="504647" y="1526572"/>
            <a:ext cx="7444597" cy="923330"/>
          </a:xfrm>
          <a:prstGeom prst="rect">
            <a:avLst/>
          </a:prstGeom>
          <a:noFill/>
        </p:spPr>
        <p:txBody>
          <a:bodyPr wrap="square" rtlCol="0">
            <a:spAutoFit/>
          </a:bodyPr>
          <a:lstStyle/>
          <a:p>
            <a:r>
              <a:rPr lang="en-US" sz="5400" b="1" u="sng" dirty="0" smtClean="0">
                <a:solidFill>
                  <a:srgbClr val="00B050"/>
                </a:solidFill>
              </a:rPr>
              <a:t>E-Commerce :</a:t>
            </a:r>
            <a:endParaRPr lang="en-IN" sz="5400" b="1" u="sng" dirty="0">
              <a:solidFill>
                <a:srgbClr val="00B050"/>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 y="0"/>
            <a:ext cx="12191985" cy="6400792"/>
          </a:xfrm>
          <a:prstGeom prst="rect">
            <a:avLst/>
          </a:prstGeom>
          <a:ln>
            <a:noFill/>
          </a:ln>
          <a:effectLst/>
          <a:scene3d>
            <a:camera prst="orthographicFront">
              <a:rot lat="0" lon="0" rev="0"/>
            </a:camera>
            <a:lightRig rig="chilly" dir="t">
              <a:rot lat="0" lon="0" rev="18480000"/>
            </a:lightRig>
          </a:scene3d>
          <a:sp3d prstMaterial="clear">
            <a:bevelT h="63500"/>
          </a:sp3d>
        </p:spPr>
      </p:pic>
      <p:sp>
        <p:nvSpPr>
          <p:cNvPr id="7" name="TextBox 6"/>
          <p:cNvSpPr txBox="1"/>
          <p:nvPr/>
        </p:nvSpPr>
        <p:spPr>
          <a:xfrm>
            <a:off x="847545" y="2449902"/>
            <a:ext cx="5382883" cy="3416320"/>
          </a:xfrm>
          <a:prstGeom prst="rect">
            <a:avLst/>
          </a:prstGeom>
          <a:noFill/>
        </p:spPr>
        <p:txBody>
          <a:bodyPr wrap="square" rtlCol="0">
            <a:spAutoFit/>
          </a:bodyPr>
          <a:lstStyle/>
          <a:p>
            <a:pPr algn="just"/>
            <a:r>
              <a:rPr lang="en-US" sz="2400" b="1" i="1" dirty="0" smtClean="0"/>
              <a:t>                                              </a:t>
            </a:r>
            <a:r>
              <a:rPr lang="en-US" sz="2400" b="1" dirty="0" smtClean="0"/>
              <a:t>An </a:t>
            </a:r>
            <a:r>
              <a:rPr lang="en-US" sz="2400" b="1" dirty="0" smtClean="0"/>
              <a:t>e-commerce website is a place where people can buy and sell things online. It has features like product lists, shopping carts, and payment options, making it easy to shop anytime and from anywhere. Businesses use these websites to reach more customers and sell their products or services.</a:t>
            </a:r>
            <a:endParaRPr lang="en-IN" sz="2400" b="1" i="1" dirty="0"/>
          </a:p>
        </p:txBody>
      </p:sp>
      <p:sp>
        <p:nvSpPr>
          <p:cNvPr id="2" name="Rectangle 1"/>
          <p:cNvSpPr/>
          <p:nvPr/>
        </p:nvSpPr>
        <p:spPr>
          <a:xfrm>
            <a:off x="207728" y="157526"/>
            <a:ext cx="1545616" cy="369332"/>
          </a:xfrm>
          <a:prstGeom prst="rect">
            <a:avLst/>
          </a:prstGeom>
        </p:spPr>
        <p:txBody>
          <a:bodyPr wrap="none">
            <a:spAutoFit/>
          </a:bodyPr>
          <a:lstStyle/>
          <a:p>
            <a:r>
              <a:rPr lang="en-US" dirty="0">
                <a:solidFill>
                  <a:srgbClr val="FF0000"/>
                </a:solidFill>
                <a:latin typeface="Algerian" panose="04020705040A02060702" pitchFamily="82" charset="0"/>
              </a:rPr>
              <a:t>SHOP </a:t>
            </a:r>
            <a:r>
              <a:rPr lang="en-US" dirty="0">
                <a:latin typeface="Algerian" panose="04020705040A02060702" pitchFamily="82" charset="0"/>
              </a:rPr>
              <a:t>Smart</a:t>
            </a:r>
            <a:endParaRPr lang="en-IN" dirty="0">
              <a:latin typeface="Algerian" panose="04020705040A02060702" pitchFamily="82" charset="0"/>
            </a:endParaRPr>
          </a:p>
        </p:txBody>
      </p:sp>
    </p:spTree>
    <p:extLst>
      <p:ext uri="{BB962C8B-B14F-4D97-AF65-F5344CB8AC3E}">
        <p14:creationId xmlns:p14="http://schemas.microsoft.com/office/powerpoint/2010/main" val="190051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380480"/>
          </a:xfrm>
          <a:prstGeom prst="rect">
            <a:avLst/>
          </a:prstGeom>
        </p:spPr>
      </p:pic>
      <p:sp>
        <p:nvSpPr>
          <p:cNvPr id="5" name="Rectangle 4"/>
          <p:cNvSpPr/>
          <p:nvPr/>
        </p:nvSpPr>
        <p:spPr>
          <a:xfrm>
            <a:off x="216354" y="164704"/>
            <a:ext cx="1545616" cy="369332"/>
          </a:xfrm>
          <a:prstGeom prst="rect">
            <a:avLst/>
          </a:prstGeom>
        </p:spPr>
        <p:txBody>
          <a:bodyPr wrap="none">
            <a:spAutoFit/>
          </a:bodyPr>
          <a:lstStyle/>
          <a:p>
            <a:r>
              <a:rPr lang="en-US" dirty="0">
                <a:solidFill>
                  <a:srgbClr val="FF0000"/>
                </a:solidFill>
                <a:latin typeface="Algerian" panose="04020705040A02060702" pitchFamily="82" charset="0"/>
              </a:rPr>
              <a:t>SHOP </a:t>
            </a:r>
            <a:r>
              <a:rPr lang="en-US" dirty="0">
                <a:latin typeface="Algerian" panose="04020705040A02060702" pitchFamily="82" charset="0"/>
              </a:rPr>
              <a:t>Smart</a:t>
            </a:r>
            <a:endParaRPr lang="en-IN" dirty="0">
              <a:latin typeface="Algerian" panose="04020705040A02060702" pitchFamily="82" charset="0"/>
            </a:endParaRPr>
          </a:p>
        </p:txBody>
      </p:sp>
    </p:spTree>
    <p:extLst>
      <p:ext uri="{BB962C8B-B14F-4D97-AF65-F5344CB8AC3E}">
        <p14:creationId xmlns:p14="http://schemas.microsoft.com/office/powerpoint/2010/main" val="4209013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3" y="582604"/>
            <a:ext cx="12190983" cy="5368214"/>
          </a:xfrm>
          <a:prstGeom prst="rect">
            <a:avLst/>
          </a:prstGeom>
          <a:ln>
            <a:noFill/>
          </a:ln>
          <a:effectLst/>
          <a:scene3d>
            <a:camera prst="orthographicFront">
              <a:rot lat="0" lon="0" rev="0"/>
            </a:camera>
            <a:lightRig rig="chilly" dir="t">
              <a:rot lat="0" lon="0" rev="18480000"/>
            </a:lightRig>
          </a:scene3d>
          <a:sp3d prstMaterial="clear">
            <a:bevelT h="63500"/>
          </a:sp3d>
        </p:spPr>
      </p:pic>
      <p:sp>
        <p:nvSpPr>
          <p:cNvPr id="4" name="Rectangle 3"/>
          <p:cNvSpPr/>
          <p:nvPr/>
        </p:nvSpPr>
        <p:spPr>
          <a:xfrm>
            <a:off x="707366" y="1708020"/>
            <a:ext cx="1966823" cy="655607"/>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691859" y="649215"/>
            <a:ext cx="5441830" cy="902958"/>
          </a:xfrm>
        </p:spPr>
        <p:txBody>
          <a:bodyPr>
            <a:normAutofit fontScale="90000"/>
          </a:bodyPr>
          <a:lstStyle/>
          <a:p>
            <a:r>
              <a:rPr lang="en-US" sz="4800" b="1" i="1" dirty="0" smtClean="0">
                <a:solidFill>
                  <a:schemeClr val="accent5">
                    <a:lumMod val="75000"/>
                  </a:schemeClr>
                </a:solidFill>
                <a:latin typeface="Arial Narrow" panose="020B0606020202030204" pitchFamily="34" charset="0"/>
              </a:rPr>
              <a:t>WITHOUT E-Commerce </a:t>
            </a:r>
            <a:r>
              <a:rPr lang="en-US" sz="4800" b="1" i="1" dirty="0" smtClean="0">
                <a:latin typeface="Arial Narrow" panose="020B0606020202030204" pitchFamily="34" charset="0"/>
              </a:rPr>
              <a:t>-</a:t>
            </a:r>
            <a:endParaRPr lang="en-IN" sz="4800" b="1" i="1" dirty="0">
              <a:latin typeface="Arial Narrow" panose="020B0606020202030204" pitchFamily="34" charset="0"/>
            </a:endParaRPr>
          </a:p>
        </p:txBody>
      </p:sp>
      <p:sp>
        <p:nvSpPr>
          <p:cNvPr id="5" name="Rectangle 4"/>
          <p:cNvSpPr/>
          <p:nvPr/>
        </p:nvSpPr>
        <p:spPr>
          <a:xfrm>
            <a:off x="2792083" y="1708020"/>
            <a:ext cx="1966823" cy="655607"/>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MANF. UNIT</a:t>
            </a:r>
          </a:p>
          <a:p>
            <a:pPr algn="ctr"/>
            <a:r>
              <a:rPr lang="en-US" b="1"/>
              <a:t>  10%</a:t>
            </a:r>
            <a:endParaRPr lang="en-IN" b="1" dirty="0"/>
          </a:p>
        </p:txBody>
      </p:sp>
      <p:sp>
        <p:nvSpPr>
          <p:cNvPr id="6" name="Rectangle 5"/>
          <p:cNvSpPr/>
          <p:nvPr/>
        </p:nvSpPr>
        <p:spPr>
          <a:xfrm>
            <a:off x="4876800" y="1708019"/>
            <a:ext cx="1966823" cy="655607"/>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6961517" y="1708018"/>
            <a:ext cx="1966823" cy="655607"/>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9046234" y="1708017"/>
            <a:ext cx="1966823" cy="655607"/>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838200" y="1708017"/>
            <a:ext cx="1749725" cy="707886"/>
          </a:xfrm>
          <a:prstGeom prst="rect">
            <a:avLst/>
          </a:prstGeom>
          <a:noFill/>
        </p:spPr>
        <p:txBody>
          <a:bodyPr wrap="square" rtlCol="0">
            <a:spAutoFit/>
          </a:bodyPr>
          <a:lstStyle/>
          <a:p>
            <a:pPr algn="ctr"/>
            <a:r>
              <a:rPr lang="en-US" sz="2000" b="1" dirty="0" smtClean="0"/>
              <a:t>MANF. UNIT</a:t>
            </a:r>
          </a:p>
          <a:p>
            <a:pPr algn="ctr"/>
            <a:r>
              <a:rPr lang="en-US" sz="2000" b="1" dirty="0" smtClean="0"/>
              <a:t>  10%</a:t>
            </a:r>
            <a:endParaRPr lang="en-IN" sz="2000" b="1" dirty="0"/>
          </a:p>
        </p:txBody>
      </p:sp>
      <p:sp>
        <p:nvSpPr>
          <p:cNvPr id="11" name="Rectangle 10"/>
          <p:cNvSpPr/>
          <p:nvPr/>
        </p:nvSpPr>
        <p:spPr>
          <a:xfrm>
            <a:off x="2912853" y="1708017"/>
            <a:ext cx="1725283" cy="707886"/>
          </a:xfrm>
          <a:prstGeom prst="rect">
            <a:avLst/>
          </a:prstGeom>
        </p:spPr>
        <p:txBody>
          <a:bodyPr wrap="square">
            <a:spAutoFit/>
          </a:bodyPr>
          <a:lstStyle/>
          <a:p>
            <a:pPr algn="ctr"/>
            <a:r>
              <a:rPr lang="en-US" sz="2000" b="1" dirty="0"/>
              <a:t>DISTRIBUTOR</a:t>
            </a:r>
            <a:endParaRPr lang="en-US" sz="2000" b="1" dirty="0"/>
          </a:p>
          <a:p>
            <a:pPr algn="ctr"/>
            <a:r>
              <a:rPr lang="en-US" sz="2000" b="1" dirty="0"/>
              <a:t>  10%</a:t>
            </a:r>
            <a:endParaRPr lang="en-IN" sz="2000" b="1" dirty="0"/>
          </a:p>
        </p:txBody>
      </p:sp>
      <p:sp>
        <p:nvSpPr>
          <p:cNvPr id="12" name="Rectangle 11"/>
          <p:cNvSpPr/>
          <p:nvPr/>
        </p:nvSpPr>
        <p:spPr>
          <a:xfrm>
            <a:off x="4971691" y="1704290"/>
            <a:ext cx="1791415" cy="707886"/>
          </a:xfrm>
          <a:prstGeom prst="rect">
            <a:avLst/>
          </a:prstGeom>
        </p:spPr>
        <p:txBody>
          <a:bodyPr wrap="square">
            <a:spAutoFit/>
          </a:bodyPr>
          <a:lstStyle/>
          <a:p>
            <a:pPr algn="ctr"/>
            <a:r>
              <a:rPr lang="en-US" sz="2000" b="1" dirty="0"/>
              <a:t>WHOLE SALER</a:t>
            </a:r>
            <a:endParaRPr lang="en-US" sz="2000" b="1" dirty="0"/>
          </a:p>
          <a:p>
            <a:pPr algn="ctr"/>
            <a:r>
              <a:rPr lang="en-US" sz="2000" b="1" dirty="0"/>
              <a:t>  10%</a:t>
            </a:r>
            <a:endParaRPr lang="en-IN" sz="2000" b="1" dirty="0"/>
          </a:p>
        </p:txBody>
      </p:sp>
      <p:sp>
        <p:nvSpPr>
          <p:cNvPr id="13" name="Rectangle 12"/>
          <p:cNvSpPr/>
          <p:nvPr/>
        </p:nvSpPr>
        <p:spPr>
          <a:xfrm>
            <a:off x="7099534" y="1687037"/>
            <a:ext cx="1699404" cy="707886"/>
          </a:xfrm>
          <a:prstGeom prst="rect">
            <a:avLst/>
          </a:prstGeom>
        </p:spPr>
        <p:txBody>
          <a:bodyPr wrap="square">
            <a:spAutoFit/>
          </a:bodyPr>
          <a:lstStyle/>
          <a:p>
            <a:pPr algn="ctr"/>
            <a:r>
              <a:rPr lang="en-US" sz="2000" b="1" dirty="0"/>
              <a:t>RETAILER</a:t>
            </a:r>
            <a:endParaRPr lang="en-US" sz="2000" b="1" dirty="0"/>
          </a:p>
          <a:p>
            <a:pPr algn="ctr"/>
            <a:r>
              <a:rPr lang="en-US" sz="2000" b="1" dirty="0"/>
              <a:t>  10%</a:t>
            </a:r>
            <a:endParaRPr lang="en-IN" sz="2000" b="1" dirty="0"/>
          </a:p>
        </p:txBody>
      </p:sp>
      <p:sp>
        <p:nvSpPr>
          <p:cNvPr id="14" name="Rectangle 13"/>
          <p:cNvSpPr/>
          <p:nvPr/>
        </p:nvSpPr>
        <p:spPr>
          <a:xfrm>
            <a:off x="9126739" y="1691938"/>
            <a:ext cx="1820174" cy="707886"/>
          </a:xfrm>
          <a:prstGeom prst="rect">
            <a:avLst/>
          </a:prstGeom>
        </p:spPr>
        <p:txBody>
          <a:bodyPr wrap="square">
            <a:spAutoFit/>
          </a:bodyPr>
          <a:lstStyle/>
          <a:p>
            <a:pPr algn="ctr"/>
            <a:r>
              <a:rPr lang="en-US" sz="2000" b="1" dirty="0"/>
              <a:t>CUSTOMER</a:t>
            </a:r>
            <a:endParaRPr lang="en-US" sz="2000" b="1" dirty="0"/>
          </a:p>
          <a:p>
            <a:pPr algn="ctr"/>
            <a:r>
              <a:rPr lang="en-US" sz="2000" b="1" dirty="0"/>
              <a:t>  </a:t>
            </a:r>
            <a:r>
              <a:rPr lang="en-US" sz="2000" b="1" dirty="0"/>
              <a:t>100%</a:t>
            </a:r>
            <a:endParaRPr lang="en-IN" sz="2000" b="1" dirty="0"/>
          </a:p>
        </p:txBody>
      </p:sp>
      <p:sp>
        <p:nvSpPr>
          <p:cNvPr id="15" name="Rectangle 14"/>
          <p:cNvSpPr/>
          <p:nvPr/>
        </p:nvSpPr>
        <p:spPr>
          <a:xfrm>
            <a:off x="4201064" y="2708684"/>
            <a:ext cx="3329796" cy="785004"/>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4416724" y="2757233"/>
            <a:ext cx="3045124" cy="707886"/>
          </a:xfrm>
          <a:prstGeom prst="rect">
            <a:avLst/>
          </a:prstGeom>
        </p:spPr>
        <p:txBody>
          <a:bodyPr wrap="square">
            <a:spAutoFit/>
          </a:bodyPr>
          <a:lstStyle/>
          <a:p>
            <a:pPr algn="ctr"/>
            <a:r>
              <a:rPr lang="en-US" sz="2000" b="1" dirty="0" smtClean="0"/>
              <a:t>ADVERTISEMENT</a:t>
            </a:r>
            <a:endParaRPr lang="en-US" sz="2000" b="1" dirty="0"/>
          </a:p>
          <a:p>
            <a:pPr algn="ctr"/>
            <a:r>
              <a:rPr lang="en-US" sz="2000" b="1" dirty="0"/>
              <a:t>  </a:t>
            </a:r>
            <a:r>
              <a:rPr lang="en-US" sz="2000" b="1" dirty="0" smtClean="0"/>
              <a:t>50</a:t>
            </a:r>
            <a:r>
              <a:rPr lang="en-US" sz="2000" b="1" dirty="0"/>
              <a:t>%</a:t>
            </a:r>
            <a:endParaRPr lang="en-IN" sz="2000" b="1" dirty="0"/>
          </a:p>
        </p:txBody>
      </p:sp>
      <p:cxnSp>
        <p:nvCxnSpPr>
          <p:cNvPr id="18" name="Elbow Connector 17"/>
          <p:cNvCxnSpPr/>
          <p:nvPr/>
        </p:nvCxnSpPr>
        <p:spPr>
          <a:xfrm rot="16200000" flipH="1">
            <a:off x="2614422" y="1480039"/>
            <a:ext cx="685283" cy="2488001"/>
          </a:xfrm>
          <a:prstGeom prst="bentConnector2">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5" idx="3"/>
            <a:endCxn id="8" idx="2"/>
          </p:cNvCxnSpPr>
          <p:nvPr/>
        </p:nvCxnSpPr>
        <p:spPr>
          <a:xfrm flipV="1">
            <a:off x="7530860" y="2363624"/>
            <a:ext cx="2498786" cy="737562"/>
          </a:xfrm>
          <a:prstGeom prst="bentConnector2">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91859" y="3623095"/>
            <a:ext cx="4530407" cy="754053"/>
          </a:xfrm>
          <a:prstGeom prst="rect">
            <a:avLst/>
          </a:prstGeom>
        </p:spPr>
        <p:txBody>
          <a:bodyPr wrap="none">
            <a:spAutoFit/>
          </a:bodyPr>
          <a:lstStyle/>
          <a:p>
            <a:r>
              <a:rPr lang="en-US" sz="4300" b="1" i="1" dirty="0">
                <a:solidFill>
                  <a:schemeClr val="accent5">
                    <a:lumMod val="75000"/>
                  </a:schemeClr>
                </a:solidFill>
                <a:latin typeface="Arial Narrow" panose="020B0606020202030204" pitchFamily="34" charset="0"/>
                <a:ea typeface="+mj-ea"/>
                <a:cs typeface="+mj-cs"/>
              </a:rPr>
              <a:t>WITH E-Commerce </a:t>
            </a:r>
            <a:r>
              <a:rPr lang="en-US" sz="4300" b="1" i="1" dirty="0">
                <a:latin typeface="Arial Narrow" panose="020B0606020202030204" pitchFamily="34" charset="0"/>
                <a:ea typeface="+mj-ea"/>
                <a:cs typeface="+mj-cs"/>
              </a:rPr>
              <a:t>-</a:t>
            </a:r>
            <a:endParaRPr lang="en-IN" sz="4300" b="1" i="1" dirty="0">
              <a:latin typeface="Arial Narrow" panose="020B0606020202030204" pitchFamily="34" charset="0"/>
              <a:ea typeface="+mj-ea"/>
              <a:cs typeface="+mj-cs"/>
            </a:endParaRPr>
          </a:p>
        </p:txBody>
      </p:sp>
      <p:sp>
        <p:nvSpPr>
          <p:cNvPr id="23" name="Rectangle 22"/>
          <p:cNvSpPr/>
          <p:nvPr/>
        </p:nvSpPr>
        <p:spPr>
          <a:xfrm>
            <a:off x="7700514" y="4821407"/>
            <a:ext cx="1966823" cy="655607"/>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5571220" y="4917134"/>
            <a:ext cx="6096000" cy="461665"/>
          </a:xfrm>
          <a:prstGeom prst="rect">
            <a:avLst/>
          </a:prstGeom>
        </p:spPr>
        <p:txBody>
          <a:bodyPr>
            <a:spAutoFit/>
          </a:bodyPr>
          <a:lstStyle/>
          <a:p>
            <a:pPr algn="ctr"/>
            <a:r>
              <a:rPr lang="en-US" sz="2400" b="1" dirty="0"/>
              <a:t>CUSTOMER</a:t>
            </a:r>
            <a:endParaRPr lang="en-IN" sz="2400" b="1" dirty="0"/>
          </a:p>
        </p:txBody>
      </p:sp>
      <p:sp>
        <p:nvSpPr>
          <p:cNvPr id="25" name="Rectangle 24"/>
          <p:cNvSpPr/>
          <p:nvPr/>
        </p:nvSpPr>
        <p:spPr>
          <a:xfrm>
            <a:off x="3559848" y="4820165"/>
            <a:ext cx="1966823" cy="655607"/>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1492370" y="4917135"/>
            <a:ext cx="6096000" cy="461665"/>
          </a:xfrm>
          <a:prstGeom prst="rect">
            <a:avLst/>
          </a:prstGeom>
        </p:spPr>
        <p:txBody>
          <a:bodyPr>
            <a:spAutoFit/>
          </a:bodyPr>
          <a:lstStyle/>
          <a:p>
            <a:pPr algn="ctr"/>
            <a:r>
              <a:rPr lang="en-US" sz="2400" b="1" dirty="0" smtClean="0"/>
              <a:t>COMPANY</a:t>
            </a:r>
            <a:endParaRPr lang="en-US" sz="2400" b="1" dirty="0"/>
          </a:p>
        </p:txBody>
      </p:sp>
      <p:cxnSp>
        <p:nvCxnSpPr>
          <p:cNvPr id="29" name="Straight Arrow Connector 28"/>
          <p:cNvCxnSpPr>
            <a:stCxn id="25" idx="3"/>
            <a:endCxn id="23" idx="1"/>
          </p:cNvCxnSpPr>
          <p:nvPr/>
        </p:nvCxnSpPr>
        <p:spPr>
          <a:xfrm>
            <a:off x="5526671" y="5147969"/>
            <a:ext cx="2173843" cy="1242"/>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93992" y="118821"/>
            <a:ext cx="1545616" cy="369332"/>
          </a:xfrm>
          <a:prstGeom prst="rect">
            <a:avLst/>
          </a:prstGeom>
        </p:spPr>
        <p:txBody>
          <a:bodyPr wrap="none">
            <a:spAutoFit/>
          </a:bodyPr>
          <a:lstStyle/>
          <a:p>
            <a:r>
              <a:rPr lang="en-US" dirty="0">
                <a:solidFill>
                  <a:srgbClr val="FF0000"/>
                </a:solidFill>
                <a:latin typeface="Algerian" panose="04020705040A02060702" pitchFamily="82" charset="0"/>
              </a:rPr>
              <a:t>SHOP </a:t>
            </a:r>
            <a:r>
              <a:rPr lang="en-US" dirty="0">
                <a:latin typeface="Algerian" panose="04020705040A02060702" pitchFamily="82" charset="0"/>
              </a:rPr>
              <a:t>Smart</a:t>
            </a:r>
            <a:endParaRPr lang="en-IN" dirty="0">
              <a:latin typeface="Algerian" panose="04020705040A02060702" pitchFamily="82" charset="0"/>
            </a:endParaRPr>
          </a:p>
        </p:txBody>
      </p:sp>
    </p:spTree>
    <p:extLst>
      <p:ext uri="{BB962C8B-B14F-4D97-AF65-F5344CB8AC3E}">
        <p14:creationId xmlns:p14="http://schemas.microsoft.com/office/powerpoint/2010/main" val="2349192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372" y="1578899"/>
            <a:ext cx="9372780" cy="4906245"/>
          </a:xfrm>
          <a:prstGeom prst="rect">
            <a:avLst/>
          </a:prstGeom>
          <a:ln w="34925">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6" name="TextBox 5"/>
          <p:cNvSpPr txBox="1"/>
          <p:nvPr/>
        </p:nvSpPr>
        <p:spPr>
          <a:xfrm>
            <a:off x="474452" y="707365"/>
            <a:ext cx="9782355" cy="707886"/>
          </a:xfrm>
          <a:prstGeom prst="rect">
            <a:avLst/>
          </a:prstGeom>
          <a:noFill/>
        </p:spPr>
        <p:txBody>
          <a:bodyPr wrap="square" rtlCol="0">
            <a:spAutoFit/>
          </a:bodyPr>
          <a:lstStyle/>
          <a:p>
            <a:r>
              <a:rPr lang="en-US" sz="4000" b="1" i="1" u="sng" dirty="0" smtClean="0"/>
              <a:t>Some Famous E-Commerce Websites are</a:t>
            </a:r>
            <a:r>
              <a:rPr lang="en-US" sz="4000" b="1" i="1" dirty="0" smtClean="0"/>
              <a:t> -</a:t>
            </a:r>
            <a:r>
              <a:rPr lang="en-US" sz="4000" b="1" dirty="0" smtClean="0"/>
              <a:t> </a:t>
            </a:r>
            <a:endParaRPr lang="en-IN" sz="4000" b="1" dirty="0"/>
          </a:p>
        </p:txBody>
      </p:sp>
      <p:sp>
        <p:nvSpPr>
          <p:cNvPr id="2" name="Rectangle 1"/>
          <p:cNvSpPr/>
          <p:nvPr/>
        </p:nvSpPr>
        <p:spPr>
          <a:xfrm>
            <a:off x="233607" y="229661"/>
            <a:ext cx="1545616" cy="369332"/>
          </a:xfrm>
          <a:prstGeom prst="rect">
            <a:avLst/>
          </a:prstGeom>
        </p:spPr>
        <p:txBody>
          <a:bodyPr wrap="none">
            <a:spAutoFit/>
          </a:bodyPr>
          <a:lstStyle/>
          <a:p>
            <a:r>
              <a:rPr lang="en-US" dirty="0">
                <a:solidFill>
                  <a:srgbClr val="FF0000"/>
                </a:solidFill>
                <a:latin typeface="Algerian" panose="04020705040A02060702" pitchFamily="82" charset="0"/>
              </a:rPr>
              <a:t>SHOP </a:t>
            </a:r>
            <a:r>
              <a:rPr lang="en-US" dirty="0">
                <a:latin typeface="Algerian" panose="04020705040A02060702" pitchFamily="82" charset="0"/>
              </a:rPr>
              <a:t>Smart</a:t>
            </a:r>
            <a:endParaRPr lang="en-IN" dirty="0">
              <a:latin typeface="Algerian" panose="04020705040A02060702" pitchFamily="82" charset="0"/>
            </a:endParaRPr>
          </a:p>
        </p:txBody>
      </p:sp>
    </p:spTree>
    <p:extLst>
      <p:ext uri="{BB962C8B-B14F-4D97-AF65-F5344CB8AC3E}">
        <p14:creationId xmlns:p14="http://schemas.microsoft.com/office/powerpoint/2010/main" val="850465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21936" cy="6858000"/>
          </a:xfrm>
        </p:spPr>
      </p:pic>
      <p:sp>
        <p:nvSpPr>
          <p:cNvPr id="9" name="Rectangle 8"/>
          <p:cNvSpPr/>
          <p:nvPr/>
        </p:nvSpPr>
        <p:spPr>
          <a:xfrm>
            <a:off x="400604" y="673963"/>
            <a:ext cx="3177473" cy="707886"/>
          </a:xfrm>
          <a:prstGeom prst="rect">
            <a:avLst/>
          </a:prstGeom>
        </p:spPr>
        <p:txBody>
          <a:bodyPr wrap="none">
            <a:spAutoFit/>
          </a:bodyPr>
          <a:lstStyle/>
          <a:p>
            <a:r>
              <a:rPr lang="en-US" sz="4000" b="1" i="1" dirty="0" smtClean="0">
                <a:solidFill>
                  <a:schemeClr val="accent5">
                    <a:lumMod val="50000"/>
                  </a:schemeClr>
                </a:solidFill>
                <a:latin typeface="Baskerville Old Face" panose="02020602080505020303" pitchFamily="18" charset="0"/>
              </a:rPr>
              <a:t>Technologies </a:t>
            </a:r>
            <a:r>
              <a:rPr lang="en-US" sz="4000" b="1" i="1" dirty="0">
                <a:solidFill>
                  <a:schemeClr val="accent5">
                    <a:lumMod val="50000"/>
                  </a:schemeClr>
                </a:solidFill>
                <a:latin typeface="Baskerville Old Face" panose="02020602080505020303" pitchFamily="18" charset="0"/>
              </a:rPr>
              <a:t>:</a:t>
            </a:r>
            <a:endParaRPr lang="en-IN" sz="4000" b="1" i="1" dirty="0">
              <a:solidFill>
                <a:schemeClr val="accent5">
                  <a:lumMod val="50000"/>
                </a:schemeClr>
              </a:solidFill>
              <a:latin typeface="Baskerville Old Face" panose="02020602080505020303" pitchFamily="18" charset="0"/>
            </a:endParaRPr>
          </a:p>
        </p:txBody>
      </p:sp>
      <p:sp>
        <p:nvSpPr>
          <p:cNvPr id="10" name="TextBox 9"/>
          <p:cNvSpPr txBox="1"/>
          <p:nvPr/>
        </p:nvSpPr>
        <p:spPr>
          <a:xfrm>
            <a:off x="870006" y="1345701"/>
            <a:ext cx="1863306" cy="461665"/>
          </a:xfrm>
          <a:prstGeom prst="rect">
            <a:avLst/>
          </a:prstGeom>
          <a:noFill/>
        </p:spPr>
        <p:txBody>
          <a:bodyPr wrap="square" rtlCol="0">
            <a:spAutoFit/>
          </a:bodyPr>
          <a:lstStyle/>
          <a:p>
            <a:r>
              <a:rPr lang="en-US" sz="2400" b="1" i="1" u="sng" dirty="0" smtClean="0"/>
              <a:t>Frontend -</a:t>
            </a:r>
            <a:endParaRPr lang="en-IN" sz="2400" b="1" i="1" u="sng" dirty="0"/>
          </a:p>
        </p:txBody>
      </p:sp>
      <p:sp>
        <p:nvSpPr>
          <p:cNvPr id="11" name="TextBox 10"/>
          <p:cNvSpPr txBox="1"/>
          <p:nvPr/>
        </p:nvSpPr>
        <p:spPr>
          <a:xfrm>
            <a:off x="2079806" y="1725584"/>
            <a:ext cx="3812035" cy="707886"/>
          </a:xfrm>
          <a:prstGeom prst="rect">
            <a:avLst/>
          </a:prstGeom>
          <a:noFill/>
        </p:spPr>
        <p:txBody>
          <a:bodyPr wrap="square" rtlCol="0">
            <a:spAutoFit/>
          </a:bodyPr>
          <a:lstStyle/>
          <a:p>
            <a:r>
              <a:rPr lang="en-US" sz="2000" dirty="0" smtClean="0"/>
              <a:t>It is a combination of HTML , CSS , JavaScript.</a:t>
            </a:r>
            <a:endParaRPr lang="en-IN" sz="2000" dirty="0"/>
          </a:p>
        </p:txBody>
      </p:sp>
      <p:sp>
        <p:nvSpPr>
          <p:cNvPr id="12" name="Rectangle 11"/>
          <p:cNvSpPr/>
          <p:nvPr/>
        </p:nvSpPr>
        <p:spPr>
          <a:xfrm>
            <a:off x="881396" y="2412882"/>
            <a:ext cx="1423082" cy="461665"/>
          </a:xfrm>
          <a:prstGeom prst="rect">
            <a:avLst/>
          </a:prstGeom>
        </p:spPr>
        <p:txBody>
          <a:bodyPr wrap="none">
            <a:spAutoFit/>
          </a:bodyPr>
          <a:lstStyle/>
          <a:p>
            <a:r>
              <a:rPr lang="en-US" sz="2400" b="1" i="1" u="sng" dirty="0" smtClean="0"/>
              <a:t>Backend </a:t>
            </a:r>
            <a:r>
              <a:rPr lang="en-US" sz="2400" b="1" i="1" u="sng" dirty="0"/>
              <a:t>-</a:t>
            </a:r>
            <a:endParaRPr lang="en-IN" sz="2400" b="1" i="1" u="sng" dirty="0"/>
          </a:p>
        </p:txBody>
      </p:sp>
      <p:sp>
        <p:nvSpPr>
          <p:cNvPr id="13" name="Rectangle 12"/>
          <p:cNvSpPr/>
          <p:nvPr/>
        </p:nvSpPr>
        <p:spPr>
          <a:xfrm>
            <a:off x="1635558" y="4032013"/>
            <a:ext cx="1293752" cy="400110"/>
          </a:xfrm>
          <a:prstGeom prst="rect">
            <a:avLst/>
          </a:prstGeom>
        </p:spPr>
        <p:txBody>
          <a:bodyPr wrap="none">
            <a:spAutoFit/>
          </a:bodyPr>
          <a:lstStyle/>
          <a:p>
            <a:r>
              <a:rPr lang="en-US" sz="2000" dirty="0"/>
              <a:t>Express JS.</a:t>
            </a:r>
            <a:endParaRPr lang="en-IN" sz="2000" dirty="0"/>
          </a:p>
        </p:txBody>
      </p:sp>
      <p:sp>
        <p:nvSpPr>
          <p:cNvPr id="14" name="Rectangle 13"/>
          <p:cNvSpPr/>
          <p:nvPr/>
        </p:nvSpPr>
        <p:spPr>
          <a:xfrm>
            <a:off x="911045" y="3407092"/>
            <a:ext cx="1909369" cy="461665"/>
          </a:xfrm>
          <a:prstGeom prst="rect">
            <a:avLst/>
          </a:prstGeom>
        </p:spPr>
        <p:txBody>
          <a:bodyPr wrap="none">
            <a:spAutoFit/>
          </a:bodyPr>
          <a:lstStyle/>
          <a:p>
            <a:r>
              <a:rPr lang="en-US" sz="2400" b="1" i="1" u="sng" dirty="0" smtClean="0"/>
              <a:t>Frame Work </a:t>
            </a:r>
            <a:r>
              <a:rPr lang="en-US" sz="2400" b="1" i="1" u="sng" dirty="0"/>
              <a:t>-</a:t>
            </a:r>
            <a:endParaRPr lang="en-IN" sz="2400" b="1" i="1" u="sng" dirty="0"/>
          </a:p>
        </p:txBody>
      </p:sp>
      <p:sp>
        <p:nvSpPr>
          <p:cNvPr id="15" name="Rectangle 14"/>
          <p:cNvSpPr/>
          <p:nvPr/>
        </p:nvSpPr>
        <p:spPr>
          <a:xfrm>
            <a:off x="1636067" y="2874547"/>
            <a:ext cx="1069524" cy="400110"/>
          </a:xfrm>
          <a:prstGeom prst="rect">
            <a:avLst/>
          </a:prstGeom>
        </p:spPr>
        <p:txBody>
          <a:bodyPr wrap="none">
            <a:spAutoFit/>
          </a:bodyPr>
          <a:lstStyle/>
          <a:p>
            <a:r>
              <a:rPr lang="en-US" sz="2000" dirty="0"/>
              <a:t>Node JS.</a:t>
            </a:r>
            <a:endParaRPr lang="en-IN" sz="2000" dirty="0"/>
          </a:p>
        </p:txBody>
      </p:sp>
      <p:sp>
        <p:nvSpPr>
          <p:cNvPr id="16" name="Rectangle 15"/>
          <p:cNvSpPr/>
          <p:nvPr/>
        </p:nvSpPr>
        <p:spPr>
          <a:xfrm>
            <a:off x="897320" y="4483776"/>
            <a:ext cx="1646220" cy="461665"/>
          </a:xfrm>
          <a:prstGeom prst="rect">
            <a:avLst/>
          </a:prstGeom>
        </p:spPr>
        <p:txBody>
          <a:bodyPr wrap="none">
            <a:spAutoFit/>
          </a:bodyPr>
          <a:lstStyle/>
          <a:p>
            <a:r>
              <a:rPr lang="en-US" sz="2400" b="1" i="1" u="sng" dirty="0" smtClean="0"/>
              <a:t>Data Base </a:t>
            </a:r>
            <a:r>
              <a:rPr lang="en-US" sz="2400" b="1" i="1" u="sng" dirty="0"/>
              <a:t>-</a:t>
            </a:r>
            <a:endParaRPr lang="en-IN" sz="2400" b="1" i="1" u="sng" dirty="0"/>
          </a:p>
        </p:txBody>
      </p:sp>
      <p:sp>
        <p:nvSpPr>
          <p:cNvPr id="17" name="Rectangle 16"/>
          <p:cNvSpPr/>
          <p:nvPr/>
        </p:nvSpPr>
        <p:spPr>
          <a:xfrm>
            <a:off x="1687524" y="5001355"/>
            <a:ext cx="1345112" cy="400110"/>
          </a:xfrm>
          <a:prstGeom prst="rect">
            <a:avLst/>
          </a:prstGeom>
        </p:spPr>
        <p:txBody>
          <a:bodyPr wrap="none">
            <a:spAutoFit/>
          </a:bodyPr>
          <a:lstStyle/>
          <a:p>
            <a:r>
              <a:rPr lang="en-US" sz="2000" dirty="0"/>
              <a:t>Mongo DB.</a:t>
            </a:r>
            <a:endParaRPr lang="en-IN" sz="2000" dirty="0"/>
          </a:p>
        </p:txBody>
      </p:sp>
      <p:sp>
        <p:nvSpPr>
          <p:cNvPr id="5" name="TextBox 4"/>
          <p:cNvSpPr txBox="1"/>
          <p:nvPr/>
        </p:nvSpPr>
        <p:spPr>
          <a:xfrm>
            <a:off x="1085685" y="1717297"/>
            <a:ext cx="1431947" cy="400110"/>
          </a:xfrm>
          <a:prstGeom prst="rect">
            <a:avLst/>
          </a:prstGeom>
          <a:noFill/>
        </p:spPr>
        <p:txBody>
          <a:bodyPr wrap="square" rtlCol="0">
            <a:spAutoFit/>
          </a:bodyPr>
          <a:lstStyle/>
          <a:p>
            <a:r>
              <a:rPr lang="en-US" sz="2000" b="1" dirty="0" smtClean="0"/>
              <a:t>React.js </a:t>
            </a:r>
            <a:r>
              <a:rPr lang="en-US" dirty="0" smtClean="0"/>
              <a:t>-</a:t>
            </a:r>
            <a:endParaRPr lang="en-IN" dirty="0"/>
          </a:p>
        </p:txBody>
      </p:sp>
      <p:sp>
        <p:nvSpPr>
          <p:cNvPr id="8" name="Rectangle 7"/>
          <p:cNvSpPr/>
          <p:nvPr/>
        </p:nvSpPr>
        <p:spPr>
          <a:xfrm>
            <a:off x="4088921" y="6452558"/>
            <a:ext cx="4175185" cy="3450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256042" y="165072"/>
            <a:ext cx="1545616" cy="369332"/>
          </a:xfrm>
          <a:prstGeom prst="rect">
            <a:avLst/>
          </a:prstGeom>
        </p:spPr>
        <p:txBody>
          <a:bodyPr wrap="none">
            <a:spAutoFit/>
          </a:bodyPr>
          <a:lstStyle/>
          <a:p>
            <a:r>
              <a:rPr lang="en-US" dirty="0">
                <a:solidFill>
                  <a:srgbClr val="FF0000"/>
                </a:solidFill>
                <a:latin typeface="Algerian" panose="04020705040A02060702" pitchFamily="82" charset="0"/>
              </a:rPr>
              <a:t>SHOP </a:t>
            </a:r>
            <a:r>
              <a:rPr lang="en-US" dirty="0">
                <a:latin typeface="Algerian" panose="04020705040A02060702" pitchFamily="82" charset="0"/>
              </a:rPr>
              <a:t>Smart</a:t>
            </a:r>
            <a:endParaRPr lang="en-IN" dirty="0">
              <a:latin typeface="Algerian" panose="04020705040A02060702" pitchFamily="82" charset="0"/>
            </a:endParaRPr>
          </a:p>
        </p:txBody>
      </p:sp>
    </p:spTree>
    <p:extLst>
      <p:ext uri="{BB962C8B-B14F-4D97-AF65-F5344CB8AC3E}">
        <p14:creationId xmlns:p14="http://schemas.microsoft.com/office/powerpoint/2010/main" val="17523801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4" y="974773"/>
            <a:ext cx="12198733" cy="4408097"/>
          </a:xfrm>
          <a:prstGeom prst="rect">
            <a:avLst/>
          </a:prstGeom>
          <a:solidFill>
            <a:schemeClr val="bg1"/>
          </a:solidFill>
          <a:ln>
            <a:solidFill>
              <a:schemeClr val="bg1"/>
            </a:solidFill>
          </a:ln>
          <a:effectLst/>
          <a:scene3d>
            <a:camera prst="orthographicFront">
              <a:rot lat="0" lon="0" rev="0"/>
            </a:camera>
            <a:lightRig rig="chilly" dir="t">
              <a:rot lat="0" lon="0" rev="18480000"/>
            </a:lightRig>
          </a:scene3d>
          <a:sp3d prstMaterial="clear">
            <a:bevelT h="63500"/>
          </a:sp3d>
        </p:spPr>
      </p:pic>
      <p:sp>
        <p:nvSpPr>
          <p:cNvPr id="5" name="Rectangle 4"/>
          <p:cNvSpPr/>
          <p:nvPr/>
        </p:nvSpPr>
        <p:spPr>
          <a:xfrm>
            <a:off x="360790" y="379608"/>
            <a:ext cx="4506362" cy="707886"/>
          </a:xfrm>
          <a:prstGeom prst="rect">
            <a:avLst/>
          </a:prstGeom>
        </p:spPr>
        <p:txBody>
          <a:bodyPr wrap="none">
            <a:spAutoFit/>
          </a:bodyPr>
          <a:lstStyle/>
          <a:p>
            <a:r>
              <a:rPr lang="en-US" sz="4000" b="1" i="1" u="sng" dirty="0" smtClean="0">
                <a:solidFill>
                  <a:schemeClr val="accent5">
                    <a:lumMod val="50000"/>
                  </a:schemeClr>
                </a:solidFill>
                <a:latin typeface="Baskerville Old Face" panose="02020602080505020303" pitchFamily="18" charset="0"/>
              </a:rPr>
              <a:t>Technical Overview</a:t>
            </a:r>
            <a:r>
              <a:rPr lang="en-US" sz="4000" b="1" i="1" dirty="0" smtClean="0">
                <a:solidFill>
                  <a:schemeClr val="accent5">
                    <a:lumMod val="50000"/>
                  </a:schemeClr>
                </a:solidFill>
                <a:latin typeface="Baskerville Old Face" panose="02020602080505020303" pitchFamily="18" charset="0"/>
              </a:rPr>
              <a:t> </a:t>
            </a:r>
            <a:r>
              <a:rPr lang="en-US" sz="4000" b="1" i="1" dirty="0">
                <a:solidFill>
                  <a:schemeClr val="accent5">
                    <a:lumMod val="50000"/>
                  </a:schemeClr>
                </a:solidFill>
                <a:latin typeface="Baskerville Old Face" panose="02020602080505020303" pitchFamily="18" charset="0"/>
              </a:rPr>
              <a:t>:</a:t>
            </a:r>
            <a:endParaRPr lang="en-IN" sz="4000" b="1" i="1" dirty="0">
              <a:solidFill>
                <a:schemeClr val="accent5">
                  <a:lumMod val="50000"/>
                </a:schemeClr>
              </a:solidFill>
              <a:latin typeface="Baskerville Old Face" panose="02020602080505020303" pitchFamily="18" charset="0"/>
            </a:endParaRPr>
          </a:p>
        </p:txBody>
      </p:sp>
      <p:sp>
        <p:nvSpPr>
          <p:cNvPr id="8" name="Rectangle 7"/>
          <p:cNvSpPr/>
          <p:nvPr/>
        </p:nvSpPr>
        <p:spPr>
          <a:xfrm>
            <a:off x="9463177" y="3062377"/>
            <a:ext cx="448574" cy="1164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865983" y="1070477"/>
            <a:ext cx="11030095" cy="1323439"/>
          </a:xfrm>
          <a:prstGeom prst="rect">
            <a:avLst/>
          </a:prstGeom>
        </p:spPr>
        <p:txBody>
          <a:bodyPr wrap="square">
            <a:spAutoFit/>
          </a:bodyPr>
          <a:lstStyle/>
          <a:p>
            <a:pPr marL="457200" indent="-457200" algn="just">
              <a:buFont typeface="Wingdings" panose="05000000000000000000" pitchFamily="2" charset="2"/>
              <a:buChar char="Ø"/>
            </a:pPr>
            <a:r>
              <a:rPr lang="en-US" sz="3200" b="1" u="sng" dirty="0" smtClean="0">
                <a:solidFill>
                  <a:schemeClr val="accent6"/>
                </a:solidFill>
              </a:rPr>
              <a:t>React.js</a:t>
            </a:r>
            <a:r>
              <a:rPr lang="en-US" sz="3200" b="1" dirty="0" smtClean="0"/>
              <a:t> - </a:t>
            </a:r>
            <a:r>
              <a:rPr lang="en-US" sz="2400" dirty="0" smtClean="0"/>
              <a:t>Frontend </a:t>
            </a:r>
            <a:r>
              <a:rPr lang="en-US" sz="2400" dirty="0"/>
              <a:t>in MERN stack uses React.js for dynamic UIs</a:t>
            </a:r>
            <a:r>
              <a:rPr lang="en-US" sz="2400" dirty="0" smtClean="0"/>
              <a:t>, </a:t>
            </a:r>
            <a:r>
              <a:rPr lang="en-US" sz="2400" dirty="0"/>
              <a:t>state </a:t>
            </a:r>
            <a:r>
              <a:rPr lang="en-US" sz="2400" dirty="0" smtClean="0"/>
              <a:t>			    management</a:t>
            </a:r>
            <a:r>
              <a:rPr lang="en-US" sz="2400" dirty="0"/>
              <a:t>, </a:t>
            </a:r>
            <a:r>
              <a:rPr lang="en-US" sz="2400" dirty="0" smtClean="0"/>
              <a:t>routing</a:t>
            </a:r>
            <a:r>
              <a:rPr lang="en-US" sz="2400" dirty="0"/>
              <a:t>, API integration, and responsive design, </a:t>
            </a:r>
            <a:r>
              <a:rPr lang="en-US" sz="2400" dirty="0" smtClean="0"/>
              <a:t>			    ensuring </a:t>
            </a:r>
            <a:r>
              <a:rPr lang="en-US" sz="2400" dirty="0"/>
              <a:t>an interactive </a:t>
            </a:r>
            <a:r>
              <a:rPr lang="en-US" sz="2400" dirty="0" smtClean="0"/>
              <a:t>and </a:t>
            </a:r>
            <a:r>
              <a:rPr lang="en-US" sz="2400" dirty="0" smtClean="0"/>
              <a:t>smooth </a:t>
            </a:r>
            <a:r>
              <a:rPr lang="en-US" sz="2400" dirty="0"/>
              <a:t>user experience.</a:t>
            </a:r>
            <a:endParaRPr lang="en-IN" sz="2400" dirty="0"/>
          </a:p>
        </p:txBody>
      </p:sp>
      <p:sp>
        <p:nvSpPr>
          <p:cNvPr id="10" name="Rectangle 9"/>
          <p:cNvSpPr/>
          <p:nvPr/>
        </p:nvSpPr>
        <p:spPr>
          <a:xfrm>
            <a:off x="865983" y="2400657"/>
            <a:ext cx="11342624" cy="1323439"/>
          </a:xfrm>
          <a:prstGeom prst="rect">
            <a:avLst/>
          </a:prstGeom>
        </p:spPr>
        <p:txBody>
          <a:bodyPr wrap="square">
            <a:spAutoFit/>
          </a:bodyPr>
          <a:lstStyle/>
          <a:p>
            <a:pPr marL="457200" indent="-457200">
              <a:buFont typeface="Wingdings" panose="05000000000000000000" pitchFamily="2" charset="2"/>
              <a:buChar char="Ø"/>
            </a:pPr>
            <a:r>
              <a:rPr lang="en-US" sz="3200" b="1" u="sng" dirty="0">
                <a:solidFill>
                  <a:schemeClr val="accent6"/>
                </a:solidFill>
              </a:rPr>
              <a:t>Node.js</a:t>
            </a:r>
            <a:r>
              <a:rPr lang="en-US" sz="3200" b="1" dirty="0"/>
              <a:t> -</a:t>
            </a:r>
            <a:r>
              <a:rPr lang="en-US" sz="2400" b="1" dirty="0"/>
              <a:t> </a:t>
            </a:r>
            <a:r>
              <a:rPr lang="en-IN" sz="2400" dirty="0"/>
              <a:t>Node.js is a JavaScript runtime environment that enables server-side </a:t>
            </a:r>
            <a:r>
              <a:rPr lang="en-IN" sz="2400" dirty="0" smtClean="0"/>
              <a:t>	                		   development</a:t>
            </a:r>
            <a:r>
              <a:rPr lang="en-IN" sz="2400" dirty="0"/>
              <a:t>, handling asynchronous events, APIs, and database </a:t>
            </a:r>
            <a:r>
              <a:rPr lang="en-IN" sz="2400" dirty="0" smtClean="0"/>
              <a:t>		  	   interactions</a:t>
            </a:r>
            <a:r>
              <a:rPr lang="en-IN" sz="2400" dirty="0"/>
              <a:t>, providing scalability and performance for </a:t>
            </a:r>
            <a:r>
              <a:rPr lang="en-IN" sz="2400" dirty="0" smtClean="0"/>
              <a:t>web applications</a:t>
            </a:r>
            <a:r>
              <a:rPr lang="en-IN" sz="2400" dirty="0"/>
              <a:t>.</a:t>
            </a:r>
          </a:p>
        </p:txBody>
      </p:sp>
      <p:sp>
        <p:nvSpPr>
          <p:cNvPr id="11" name="Rectangle 10"/>
          <p:cNvSpPr/>
          <p:nvPr/>
        </p:nvSpPr>
        <p:spPr>
          <a:xfrm>
            <a:off x="865983" y="3857767"/>
            <a:ext cx="11210998" cy="1323439"/>
          </a:xfrm>
          <a:prstGeom prst="rect">
            <a:avLst/>
          </a:prstGeom>
        </p:spPr>
        <p:txBody>
          <a:bodyPr wrap="square">
            <a:spAutoFit/>
          </a:bodyPr>
          <a:lstStyle/>
          <a:p>
            <a:pPr marL="457200" indent="-457200">
              <a:buFont typeface="Wingdings" panose="05000000000000000000" pitchFamily="2" charset="2"/>
              <a:buChar char="Ø"/>
            </a:pPr>
            <a:r>
              <a:rPr lang="en-US" sz="3200" b="1" u="sng" dirty="0" smtClean="0">
                <a:solidFill>
                  <a:schemeClr val="accent6"/>
                </a:solidFill>
              </a:rPr>
              <a:t>Express.js</a:t>
            </a:r>
            <a:r>
              <a:rPr lang="en-US" sz="3200" b="1" dirty="0" smtClean="0"/>
              <a:t> </a:t>
            </a:r>
            <a:r>
              <a:rPr lang="en-US" sz="3200" b="1" dirty="0"/>
              <a:t>-</a:t>
            </a:r>
            <a:r>
              <a:rPr lang="en-US" b="1" dirty="0"/>
              <a:t> </a:t>
            </a:r>
            <a:r>
              <a:rPr lang="en-IN" sz="2400" dirty="0"/>
              <a:t>Express.js is a minimal web framework for Node.js, simplifying API </a:t>
            </a:r>
            <a:r>
              <a:rPr lang="en-IN" sz="2400" dirty="0" smtClean="0"/>
              <a:t>			        development</a:t>
            </a:r>
            <a:r>
              <a:rPr lang="en-IN" sz="2400" dirty="0"/>
              <a:t>, routing, middleware integration, and handling HTTP </a:t>
            </a:r>
            <a:r>
              <a:rPr lang="en-IN" sz="2400" dirty="0" smtClean="0"/>
              <a:t>			       </a:t>
            </a:r>
            <a:r>
              <a:rPr lang="en-IN" sz="2400" dirty="0"/>
              <a:t> </a:t>
            </a:r>
            <a:r>
              <a:rPr lang="en-IN" sz="2400" dirty="0" smtClean="0"/>
              <a:t>requests</a:t>
            </a:r>
            <a:r>
              <a:rPr lang="en-IN" sz="2400" dirty="0"/>
              <a:t>, enabling efficient and scalable server-side applications.</a:t>
            </a:r>
          </a:p>
        </p:txBody>
      </p:sp>
      <p:sp>
        <p:nvSpPr>
          <p:cNvPr id="12" name="Rectangle 11"/>
          <p:cNvSpPr/>
          <p:nvPr/>
        </p:nvSpPr>
        <p:spPr>
          <a:xfrm>
            <a:off x="865983" y="5196573"/>
            <a:ext cx="11210998" cy="1323439"/>
          </a:xfrm>
          <a:prstGeom prst="rect">
            <a:avLst/>
          </a:prstGeom>
        </p:spPr>
        <p:txBody>
          <a:bodyPr wrap="square">
            <a:spAutoFit/>
          </a:bodyPr>
          <a:lstStyle/>
          <a:p>
            <a:pPr marL="457200" indent="-457200">
              <a:buFont typeface="Wingdings" panose="05000000000000000000" pitchFamily="2" charset="2"/>
              <a:buChar char="Ø"/>
            </a:pPr>
            <a:r>
              <a:rPr lang="en-US" sz="3200" b="1" u="sng" dirty="0" smtClean="0">
                <a:solidFill>
                  <a:schemeClr val="accent6"/>
                </a:solidFill>
              </a:rPr>
              <a:t>Mongo DB </a:t>
            </a:r>
            <a:r>
              <a:rPr lang="en-US" sz="3200" b="1" dirty="0" smtClean="0"/>
              <a:t>-</a:t>
            </a:r>
            <a:r>
              <a:rPr lang="en-US" b="1" dirty="0" smtClean="0"/>
              <a:t> </a:t>
            </a:r>
            <a:r>
              <a:rPr lang="en-US" sz="2400" dirty="0"/>
              <a:t>A database stores and manages data for applications, with </a:t>
            </a:r>
            <a:r>
              <a:rPr lang="en-US" sz="2400" dirty="0" smtClean="0"/>
              <a:t>Mongo 			          DB (No SQL</a:t>
            </a:r>
            <a:r>
              <a:rPr lang="en-US" sz="2400" dirty="0"/>
              <a:t>) in the MERN stack, offering flexibility, scalability, and </a:t>
            </a:r>
            <a:r>
              <a:rPr lang="en-US" sz="2400" dirty="0" smtClean="0"/>
              <a:t>			          efficient data </a:t>
            </a:r>
            <a:r>
              <a:rPr lang="en-US" sz="2400" dirty="0"/>
              <a:t>retrieval in JSON-like format.</a:t>
            </a:r>
            <a:endParaRPr lang="en-IN" sz="2400" dirty="0"/>
          </a:p>
        </p:txBody>
      </p:sp>
      <p:sp>
        <p:nvSpPr>
          <p:cNvPr id="2" name="Rectangle 1"/>
          <p:cNvSpPr/>
          <p:nvPr/>
        </p:nvSpPr>
        <p:spPr>
          <a:xfrm>
            <a:off x="165150" y="77165"/>
            <a:ext cx="1545616" cy="369332"/>
          </a:xfrm>
          <a:prstGeom prst="rect">
            <a:avLst/>
          </a:prstGeom>
        </p:spPr>
        <p:txBody>
          <a:bodyPr wrap="none">
            <a:spAutoFit/>
          </a:bodyPr>
          <a:lstStyle/>
          <a:p>
            <a:r>
              <a:rPr lang="en-US" dirty="0">
                <a:solidFill>
                  <a:srgbClr val="FF0000"/>
                </a:solidFill>
                <a:latin typeface="Algerian" panose="04020705040A02060702" pitchFamily="82" charset="0"/>
              </a:rPr>
              <a:t>SHOP </a:t>
            </a:r>
            <a:r>
              <a:rPr lang="en-US" dirty="0">
                <a:latin typeface="Algerian" panose="04020705040A02060702" pitchFamily="82" charset="0"/>
              </a:rPr>
              <a:t>Smart</a:t>
            </a:r>
            <a:endParaRPr lang="en-IN" dirty="0">
              <a:latin typeface="Algerian" panose="04020705040A02060702" pitchFamily="82" charset="0"/>
            </a:endParaRPr>
          </a:p>
        </p:txBody>
      </p:sp>
    </p:spTree>
    <p:extLst>
      <p:ext uri="{BB962C8B-B14F-4D97-AF65-F5344CB8AC3E}">
        <p14:creationId xmlns:p14="http://schemas.microsoft.com/office/powerpoint/2010/main" val="2222360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989" y="293028"/>
            <a:ext cx="10515600" cy="1325563"/>
          </a:xfrm>
        </p:spPr>
        <p:txBody>
          <a:bodyPr/>
          <a:lstStyle/>
          <a:p>
            <a:r>
              <a:rPr lang="en-US" dirty="0" smtClean="0">
                <a:solidFill>
                  <a:srgbClr val="002060"/>
                </a:solidFill>
              </a:rPr>
              <a:t> </a:t>
            </a:r>
            <a:endParaRPr lang="en-IN" dirty="0">
              <a:solidFill>
                <a:srgbClr val="002060"/>
              </a:solidFill>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0"/>
            <a:ext cx="12226507" cy="6858000"/>
          </a:xfrm>
          <a:ln>
            <a:noFill/>
          </a:ln>
          <a:effectLst/>
          <a:scene3d>
            <a:camera prst="orthographicFront">
              <a:rot lat="0" lon="0" rev="0"/>
            </a:camera>
            <a:lightRig rig="chilly" dir="t">
              <a:rot lat="0" lon="0" rev="18480000"/>
            </a:lightRig>
          </a:scene3d>
          <a:sp3d prstMaterial="clear">
            <a:bevelT h="63500"/>
          </a:sp3d>
        </p:spPr>
      </p:pic>
      <p:sp>
        <p:nvSpPr>
          <p:cNvPr id="7" name="TextBox 6"/>
          <p:cNvSpPr txBox="1"/>
          <p:nvPr/>
        </p:nvSpPr>
        <p:spPr>
          <a:xfrm>
            <a:off x="372374" y="807011"/>
            <a:ext cx="7694762" cy="1046440"/>
          </a:xfrm>
          <a:prstGeom prst="rect">
            <a:avLst/>
          </a:prstGeom>
          <a:noFill/>
        </p:spPr>
        <p:txBody>
          <a:bodyPr wrap="square" rtlCol="0">
            <a:spAutoFit/>
          </a:bodyPr>
          <a:lstStyle/>
          <a:p>
            <a:r>
              <a:rPr lang="en-US" sz="4400" b="1" i="1" u="sng" dirty="0" smtClean="0">
                <a:solidFill>
                  <a:schemeClr val="tx1">
                    <a:lumMod val="95000"/>
                    <a:lumOff val="5000"/>
                  </a:schemeClr>
                </a:solidFill>
                <a:latin typeface="Baskerville Old Face" panose="02020602080505020303" pitchFamily="18" charset="0"/>
              </a:rPr>
              <a:t>Advantages of E-Commerce </a:t>
            </a:r>
            <a:r>
              <a:rPr lang="en-US" sz="4400" u="sng" dirty="0" smtClean="0">
                <a:solidFill>
                  <a:schemeClr val="tx1">
                    <a:lumMod val="95000"/>
                    <a:lumOff val="5000"/>
                  </a:schemeClr>
                </a:solidFill>
                <a:latin typeface="Baskerville Old Face" panose="02020602080505020303" pitchFamily="18" charset="0"/>
              </a:rPr>
              <a:t>:</a:t>
            </a:r>
            <a:endParaRPr lang="en-IN" sz="4400" u="sng" dirty="0" smtClean="0">
              <a:solidFill>
                <a:schemeClr val="tx1">
                  <a:lumMod val="95000"/>
                  <a:lumOff val="5000"/>
                </a:schemeClr>
              </a:solidFill>
              <a:latin typeface="Baskerville Old Face" panose="02020602080505020303" pitchFamily="18" charset="0"/>
            </a:endParaRPr>
          </a:p>
          <a:p>
            <a:endParaRPr lang="en-IN" dirty="0"/>
          </a:p>
        </p:txBody>
      </p:sp>
      <p:sp>
        <p:nvSpPr>
          <p:cNvPr id="12" name="TextBox 11"/>
          <p:cNvSpPr txBox="1"/>
          <p:nvPr/>
        </p:nvSpPr>
        <p:spPr>
          <a:xfrm>
            <a:off x="1619416" y="1825084"/>
            <a:ext cx="9704717" cy="954107"/>
          </a:xfrm>
          <a:prstGeom prst="rect">
            <a:avLst/>
          </a:prstGeom>
          <a:noFill/>
        </p:spPr>
        <p:txBody>
          <a:bodyPr wrap="square" rtlCol="0">
            <a:spAutoFit/>
          </a:bodyPr>
          <a:lstStyle/>
          <a:p>
            <a:r>
              <a:rPr lang="en-US" sz="2000" b="1" u="sng" dirty="0" smtClean="0">
                <a:solidFill>
                  <a:schemeClr val="accent6">
                    <a:lumMod val="75000"/>
                  </a:schemeClr>
                </a:solidFill>
              </a:rPr>
              <a:t>Faster buying process</a:t>
            </a:r>
          </a:p>
          <a:p>
            <a:r>
              <a:rPr lang="en-US" dirty="0" smtClean="0"/>
              <a:t>    	Because of E-Commerce website the buying process will become very fast. Because 	everyone will  shop in online</a:t>
            </a:r>
            <a:endParaRPr lang="en-IN" dirty="0"/>
          </a:p>
        </p:txBody>
      </p:sp>
      <p:sp>
        <p:nvSpPr>
          <p:cNvPr id="14" name="Rectangle 13"/>
          <p:cNvSpPr/>
          <p:nvPr/>
        </p:nvSpPr>
        <p:spPr>
          <a:xfrm>
            <a:off x="1652759" y="2775517"/>
            <a:ext cx="6783876" cy="954107"/>
          </a:xfrm>
          <a:prstGeom prst="rect">
            <a:avLst/>
          </a:prstGeom>
        </p:spPr>
        <p:txBody>
          <a:bodyPr wrap="square">
            <a:spAutoFit/>
          </a:bodyPr>
          <a:lstStyle/>
          <a:p>
            <a:r>
              <a:rPr lang="en-US" sz="2000" b="1" u="sng" dirty="0" smtClean="0">
                <a:solidFill>
                  <a:schemeClr val="accent6">
                    <a:lumMod val="75000"/>
                  </a:schemeClr>
                </a:solidFill>
              </a:rPr>
              <a:t>Cost Reduction</a:t>
            </a:r>
          </a:p>
          <a:p>
            <a:r>
              <a:rPr lang="en-US" dirty="0" smtClean="0"/>
              <a:t>    	Reduced expenses compared to physical stores, such </a:t>
            </a:r>
          </a:p>
          <a:p>
            <a:r>
              <a:rPr lang="en-US" dirty="0"/>
              <a:t>	</a:t>
            </a:r>
            <a:r>
              <a:rPr lang="en-US" dirty="0" smtClean="0"/>
              <a:t>as rent and utilities.</a:t>
            </a:r>
            <a:endParaRPr lang="en-IN" dirty="0"/>
          </a:p>
        </p:txBody>
      </p:sp>
      <p:sp>
        <p:nvSpPr>
          <p:cNvPr id="17" name="Rectangle 16"/>
          <p:cNvSpPr/>
          <p:nvPr/>
        </p:nvSpPr>
        <p:spPr>
          <a:xfrm>
            <a:off x="1652759" y="3761242"/>
            <a:ext cx="6096000" cy="954107"/>
          </a:xfrm>
          <a:prstGeom prst="rect">
            <a:avLst/>
          </a:prstGeom>
        </p:spPr>
        <p:txBody>
          <a:bodyPr>
            <a:spAutoFit/>
          </a:bodyPr>
          <a:lstStyle/>
          <a:p>
            <a:r>
              <a:rPr lang="en-US" sz="2000" b="1" u="sng" dirty="0" smtClean="0">
                <a:solidFill>
                  <a:schemeClr val="accent6">
                    <a:lumMod val="75000"/>
                  </a:schemeClr>
                </a:solidFill>
              </a:rPr>
              <a:t>24/7 Availability</a:t>
            </a:r>
          </a:p>
          <a:p>
            <a:r>
              <a:rPr lang="en-US" dirty="0" smtClean="0"/>
              <a:t>    	Customers can shop anytime, increasing convenience 	and sales opportunities.</a:t>
            </a:r>
            <a:endParaRPr lang="en-IN" dirty="0"/>
          </a:p>
        </p:txBody>
      </p:sp>
      <p:sp>
        <p:nvSpPr>
          <p:cNvPr id="18" name="Rectangle 17"/>
          <p:cNvSpPr/>
          <p:nvPr/>
        </p:nvSpPr>
        <p:spPr>
          <a:xfrm>
            <a:off x="1652759" y="4680057"/>
            <a:ext cx="6096000" cy="954107"/>
          </a:xfrm>
          <a:prstGeom prst="rect">
            <a:avLst/>
          </a:prstGeom>
        </p:spPr>
        <p:txBody>
          <a:bodyPr>
            <a:spAutoFit/>
          </a:bodyPr>
          <a:lstStyle/>
          <a:p>
            <a:r>
              <a:rPr lang="en-US" sz="2000" b="1" u="sng" dirty="0" smtClean="0">
                <a:solidFill>
                  <a:schemeClr val="accent6">
                    <a:lumMod val="75000"/>
                  </a:schemeClr>
                </a:solidFill>
              </a:rPr>
              <a:t>Faster Transactions</a:t>
            </a:r>
          </a:p>
          <a:p>
            <a:r>
              <a:rPr lang="en-US" dirty="0" smtClean="0"/>
              <a:t>    	Streamlined processes for browsing, purchasing, and 	checkout.</a:t>
            </a:r>
            <a:endParaRPr lang="en-IN" dirty="0"/>
          </a:p>
        </p:txBody>
      </p:sp>
      <p:cxnSp>
        <p:nvCxnSpPr>
          <p:cNvPr id="25" name="Straight Arrow Connector 24"/>
          <p:cNvCxnSpPr/>
          <p:nvPr/>
        </p:nvCxnSpPr>
        <p:spPr>
          <a:xfrm>
            <a:off x="894796" y="2061713"/>
            <a:ext cx="72461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928140" y="3007743"/>
            <a:ext cx="72461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928140" y="3973901"/>
            <a:ext cx="72461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a:off x="928139" y="4905556"/>
            <a:ext cx="72461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Rectangle 28"/>
          <p:cNvSpPr/>
          <p:nvPr/>
        </p:nvSpPr>
        <p:spPr>
          <a:xfrm>
            <a:off x="1652759" y="5433037"/>
            <a:ext cx="6096000" cy="954107"/>
          </a:xfrm>
          <a:prstGeom prst="rect">
            <a:avLst/>
          </a:prstGeom>
        </p:spPr>
        <p:txBody>
          <a:bodyPr>
            <a:spAutoFit/>
          </a:bodyPr>
          <a:lstStyle/>
          <a:p>
            <a:r>
              <a:rPr lang="en-US" sz="2000" b="1" u="sng" dirty="0" smtClean="0">
                <a:solidFill>
                  <a:schemeClr val="accent6">
                    <a:lumMod val="75000"/>
                  </a:schemeClr>
                </a:solidFill>
              </a:rPr>
              <a:t>Global reach</a:t>
            </a:r>
          </a:p>
          <a:p>
            <a:r>
              <a:rPr lang="en-US" dirty="0" smtClean="0"/>
              <a:t>    	Businesses can reach customers worldwide, breaking 	geographical barriers.</a:t>
            </a:r>
            <a:endParaRPr lang="en-IN" dirty="0"/>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7253" y="2738135"/>
            <a:ext cx="4589254" cy="3588050"/>
          </a:xfrm>
          <a:prstGeom prst="rect">
            <a:avLst/>
          </a:prstGeom>
        </p:spPr>
      </p:pic>
      <p:cxnSp>
        <p:nvCxnSpPr>
          <p:cNvPr id="30" name="Straight Arrow Connector 29"/>
          <p:cNvCxnSpPr/>
          <p:nvPr/>
        </p:nvCxnSpPr>
        <p:spPr>
          <a:xfrm>
            <a:off x="964881" y="5637039"/>
            <a:ext cx="72461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 name="Rectangle 2"/>
          <p:cNvSpPr/>
          <p:nvPr/>
        </p:nvSpPr>
        <p:spPr>
          <a:xfrm>
            <a:off x="311988" y="173634"/>
            <a:ext cx="1545616" cy="369332"/>
          </a:xfrm>
          <a:prstGeom prst="rect">
            <a:avLst/>
          </a:prstGeom>
        </p:spPr>
        <p:txBody>
          <a:bodyPr wrap="none">
            <a:spAutoFit/>
          </a:bodyPr>
          <a:lstStyle/>
          <a:p>
            <a:r>
              <a:rPr lang="en-US" dirty="0">
                <a:solidFill>
                  <a:srgbClr val="FF0000"/>
                </a:solidFill>
                <a:latin typeface="Algerian" panose="04020705040A02060702" pitchFamily="82" charset="0"/>
              </a:rPr>
              <a:t>SHOP </a:t>
            </a:r>
            <a:r>
              <a:rPr lang="en-US" dirty="0">
                <a:latin typeface="Algerian" panose="04020705040A02060702" pitchFamily="82" charset="0"/>
              </a:rPr>
              <a:t>Smart</a:t>
            </a:r>
            <a:endParaRPr lang="en-IN" dirty="0">
              <a:latin typeface="Algerian" panose="04020705040A02060702" pitchFamily="82" charset="0"/>
            </a:endParaRPr>
          </a:p>
        </p:txBody>
      </p:sp>
    </p:spTree>
    <p:extLst>
      <p:ext uri="{BB962C8B-B14F-4D97-AF65-F5344CB8AC3E}">
        <p14:creationId xmlns:p14="http://schemas.microsoft.com/office/powerpoint/2010/main" val="2856798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544</TotalTime>
  <Words>240</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Arial Narrow</vt:lpstr>
      <vt:lpstr>Baskerville Old Face</vt:lpstr>
      <vt:lpstr>Calibri</vt:lpstr>
      <vt:lpstr>Calibri Light</vt:lpstr>
      <vt:lpstr>Wingdings</vt:lpstr>
      <vt:lpstr>Office Theme</vt:lpstr>
      <vt:lpstr>PowerPoint Presentation</vt:lpstr>
      <vt:lpstr>PowerPoint Presentation</vt:lpstr>
      <vt:lpstr>PowerPoint Presentation</vt:lpstr>
      <vt:lpstr>PowerPoint Presentation</vt:lpstr>
      <vt:lpstr>WITHOUT E-Commerce -</vt:lpstr>
      <vt:lpstr>PowerPoint Presentation</vt:lpstr>
      <vt:lpstr>PowerPoint Presentation</vt:lpstr>
      <vt:lpstr>PowerPoint Presentation</vt:lpstr>
      <vt:lpstr> </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kumar</dc:creator>
  <cp:lastModifiedBy>raj kumar</cp:lastModifiedBy>
  <cp:revision>41</cp:revision>
  <dcterms:created xsi:type="dcterms:W3CDTF">2024-12-26T13:57:34Z</dcterms:created>
  <dcterms:modified xsi:type="dcterms:W3CDTF">2024-12-27T16:41:53Z</dcterms:modified>
</cp:coreProperties>
</file>