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Martel Sans" panose="020B0604020202020204" charset="0"/>
      <p:regular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Kanit Light" panose="020B0604020202020204" charset="-3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1" d="100"/>
          <a:sy n="6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049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506419" y="3032277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450" dirty="0">
                <a:solidFill>
                  <a:schemeClr val="accent1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AI in Education</a:t>
            </a:r>
            <a:r>
              <a:rPr lang="en-US" sz="4450" dirty="0" smtClean="0">
                <a:solidFill>
                  <a:schemeClr val="accent1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:</a:t>
            </a:r>
          </a:p>
          <a:p>
            <a:pPr algn="ctr">
              <a:lnSpc>
                <a:spcPts val="5550"/>
              </a:lnSpc>
            </a:pPr>
            <a:r>
              <a:rPr lang="en-US" sz="4450" dirty="0" smtClean="0">
                <a:solidFill>
                  <a:schemeClr val="accent1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</a:t>
            </a:r>
            <a:r>
              <a:rPr lang="it-IT" sz="4800" dirty="0" smtClean="0"/>
              <a:t>AI Mentor for NDA Aspirants</a:t>
            </a:r>
            <a:endParaRPr lang="en-US" sz="4450" dirty="0"/>
          </a:p>
        </p:txBody>
      </p:sp>
      <p:sp>
        <p:nvSpPr>
          <p:cNvPr id="6" name="Text 2"/>
          <p:cNvSpPr/>
          <p:nvPr/>
        </p:nvSpPr>
        <p:spPr>
          <a:xfrm>
            <a:off x="6506420" y="5158614"/>
            <a:ext cx="7556421" cy="6897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800" dirty="0">
                <a:solidFill>
                  <a:schemeClr val="accent4">
                    <a:lumMod val="50000"/>
                  </a:schemeClr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Presented by Team </a:t>
            </a:r>
            <a:r>
              <a:rPr lang="en-US" sz="2800" dirty="0" smtClean="0">
                <a:solidFill>
                  <a:schemeClr val="accent4">
                    <a:lumMod val="50000"/>
                  </a:schemeClr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Legacy</a:t>
            </a:r>
          </a:p>
          <a:p>
            <a:pPr marL="0" indent="0" algn="ctr">
              <a:lnSpc>
                <a:spcPts val="3300"/>
              </a:lnSpc>
              <a:buNone/>
            </a:pPr>
            <a:endParaRPr lang="en-US" sz="2800" dirty="0" smtClean="0">
              <a:solidFill>
                <a:srgbClr val="272D45"/>
              </a:solidFill>
              <a:latin typeface="Kanit Light" pitchFamily="34" charset="0"/>
              <a:ea typeface="Kanit Light" pitchFamily="34" charset="-122"/>
              <a:cs typeface="Kanit Light" pitchFamily="34" charset="-120"/>
            </a:endParaRPr>
          </a:p>
          <a:p>
            <a:pPr marL="0" indent="0" algn="ctr">
              <a:lnSpc>
                <a:spcPts val="3300"/>
              </a:lnSpc>
              <a:buNone/>
            </a:pPr>
            <a:r>
              <a:rPr lang="en-US" sz="2400" dirty="0" smtClean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Team Leader – Raju Meena</a:t>
            </a:r>
          </a:p>
          <a:p>
            <a:pPr marL="0" indent="0" algn="ctr">
              <a:lnSpc>
                <a:spcPts val="3300"/>
              </a:lnSpc>
              <a:buNone/>
            </a:pPr>
            <a:r>
              <a:rPr lang="en-US" sz="2400" dirty="0" smtClean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Date of submission – 05/09/2025</a:t>
            </a:r>
          </a:p>
          <a:p>
            <a:pPr marL="0" indent="0" algn="ctr">
              <a:lnSpc>
                <a:spcPts val="3300"/>
              </a:lnSpc>
              <a:buNone/>
            </a:pPr>
            <a:r>
              <a:rPr lang="en-US" sz="2400" dirty="0" smtClean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College – Sagar </a:t>
            </a:r>
            <a:r>
              <a:rPr lang="en-US" sz="2400" dirty="0" smtClean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Institute Of Science and Technology </a:t>
            </a:r>
            <a:r>
              <a:rPr lang="en-US" sz="2400" dirty="0" smtClean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7803931"/>
            <a:ext cx="14630400" cy="42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280191" cy="8229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634912" y="1103665"/>
            <a:ext cx="7299434" cy="6463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ts val="3300"/>
              </a:lnSpc>
            </a:pPr>
            <a:r>
              <a:rPr lang="en-US" sz="4000" dirty="0">
                <a:solidFill>
                  <a:schemeClr val="accent2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National Level </a:t>
            </a:r>
            <a:r>
              <a:rPr lang="en-US" sz="4000" dirty="0" smtClean="0">
                <a:solidFill>
                  <a:schemeClr val="accent2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Hackathon</a:t>
            </a:r>
          </a:p>
          <a:p>
            <a:pPr lvl="0" algn="ctr">
              <a:lnSpc>
                <a:spcPts val="3300"/>
              </a:lnSpc>
            </a:pPr>
            <a:r>
              <a:rPr lang="en-US" sz="4000" dirty="0" smtClean="0">
                <a:solidFill>
                  <a:schemeClr val="accent2"/>
                </a:solidFill>
                <a:latin typeface="Kanit Light" pitchFamily="34" charset="0"/>
                <a:cs typeface="Kanit Light" pitchFamily="34" charset="-120"/>
              </a:rPr>
              <a:t>Samadhan 2.0</a:t>
            </a:r>
            <a:endParaRPr lang="en-US" sz="4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76013"/>
            <a:ext cx="775112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Impact &amp; Metrics: </a:t>
            </a:r>
            <a:r>
              <a:rPr lang="en-US" sz="40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Measuring Success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93790" y="22055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goal is to significantly improve student learning outcomes and satisfaction, measured </a:t>
            </a:r>
            <a:endParaRPr lang="en-US" sz="2400" dirty="0" smtClean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</a:t>
            </a: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clear, quantifiable metrics.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35534" y="3591580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3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90%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1455420" y="44080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Accuracy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93790" y="4898469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Precision in identifying student weaknesses and areas for improvement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235893" y="3591580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3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75%</a:t>
            </a:r>
            <a:endParaRPr lang="en-US" sz="3600" dirty="0"/>
          </a:p>
        </p:txBody>
      </p:sp>
      <p:sp>
        <p:nvSpPr>
          <p:cNvPr id="8" name="Text 6"/>
          <p:cNvSpPr/>
          <p:nvPr/>
        </p:nvSpPr>
        <p:spPr>
          <a:xfrm>
            <a:off x="5897523" y="44080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User Engagement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5235893" y="4898469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Percentage of active users consistently utilising the chatbot's features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536252" y="3577231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3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20%</a:t>
            </a:r>
            <a:endParaRPr lang="en-US" sz="3600" dirty="0"/>
          </a:p>
        </p:txBody>
      </p:sp>
      <p:sp>
        <p:nvSpPr>
          <p:cNvPr id="11" name="Text 9"/>
          <p:cNvSpPr/>
          <p:nvPr/>
        </p:nvSpPr>
        <p:spPr>
          <a:xfrm>
            <a:off x="10339626" y="44080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Score Improvement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9677995" y="4898469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Average increase in student scores on mock tests over a defined period.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7803931"/>
            <a:ext cx="14630400" cy="42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62785"/>
            <a:ext cx="8123277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The Challenge: </a:t>
            </a:r>
            <a:r>
              <a:rPr lang="en-US" sz="40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Unpersonalised NDA Prep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93670" y="2187605"/>
            <a:ext cx="13042821" cy="965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NDA aspirants often face significant hurdles in their preparation journey. </a:t>
            </a:r>
            <a:r>
              <a:rPr lang="en-US" sz="2200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Traditional methods frequently fall short in providing the support needed for effective learning.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740450" y="3610947"/>
            <a:ext cx="4196358" cy="2093714"/>
          </a:xfrm>
          <a:prstGeom prst="roundRect">
            <a:avLst>
              <a:gd name="adj" fmla="val 4550"/>
            </a:avLst>
          </a:prstGeom>
          <a:solidFill>
            <a:srgbClr val="FFFFFF"/>
          </a:solidFill>
          <a:ln w="3048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169454" y="3796685"/>
            <a:ext cx="29204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Identifying Weaknesses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169454" y="4407158"/>
            <a:ext cx="355985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Students struggle to pinpoint their specific knowledge gaps</a:t>
            </a: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5266492" y="4967357"/>
            <a:ext cx="4196358" cy="2093714"/>
          </a:xfrm>
          <a:prstGeom prst="roundRect">
            <a:avLst>
              <a:gd name="adj" fmla="val 4550"/>
            </a:avLst>
          </a:prstGeom>
          <a:solidFill>
            <a:srgbClr val="FFFFFF"/>
          </a:solidFill>
          <a:ln w="30480">
            <a:solidFill>
              <a:srgbClr val="C5D2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6081832" y="51574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Lack of Feedback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6067842" y="5718991"/>
            <a:ext cx="355985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Absence of personalised feedback on their performance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792534" y="3610947"/>
            <a:ext cx="4196358" cy="2093714"/>
          </a:xfrm>
          <a:prstGeom prst="roundRect">
            <a:avLst>
              <a:gd name="adj" fmla="val 4550"/>
            </a:avLst>
          </a:prstGeom>
          <a:solidFill>
            <a:srgbClr val="FFFFFF"/>
          </a:solidFill>
          <a:ln w="30480">
            <a:solidFill>
              <a:srgbClr val="C5D2C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10618437" y="37966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Tracking Progress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10276641" y="4389809"/>
            <a:ext cx="355985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Difficulty in monitoring their improvement over time effectively.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0" y="7803931"/>
            <a:ext cx="14630400" cy="42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9169"/>
            <a:ext cx="9227106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Our Vision: </a:t>
            </a:r>
            <a:r>
              <a:rPr lang="en-US" sz="40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AI-Powered NDA Exam Preparation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93790" y="1989773"/>
            <a:ext cx="13042821" cy="805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 envision an AI-powered chatbot designed to transform how students prepare for the NDA exam</a:t>
            </a:r>
            <a:r>
              <a:rPr lang="en-US" sz="2200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200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By artificial </a:t>
            </a:r>
            <a:r>
              <a:rPr lang="en-US" sz="22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intelligence, we aim to deliver a highly personalised and efficient study experience.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1613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Personalised Learning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793790" y="49365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AI provides feedback that traditional methods cannot, adapting to each student's unique needs.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7489162" y="41231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 smtClean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Enhanced </a:t>
            </a:r>
            <a:r>
              <a:rPr lang="en-US" sz="28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Efficiency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7591902" y="482437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Automated analysis and tailored support streamline the preparation process, saving time and effort.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0" y="7803931"/>
            <a:ext cx="14630400" cy="42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2711" y="909518"/>
            <a:ext cx="9684782" cy="52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Solution Concept: </a:t>
            </a:r>
            <a:r>
              <a:rPr lang="en-US" sz="40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The Intelligent Study Companion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32711" y="1851660"/>
            <a:ext cx="13164979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00"/>
              </a:lnSpc>
            </a:pPr>
            <a:r>
              <a:rPr lang="en-US" sz="2500" dirty="0" smtClean="0"/>
              <a:t>Our idea is an AI chatbot with special features to help and guide students in their studies</a:t>
            </a:r>
            <a:r>
              <a:rPr lang="en-US" sz="2500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2500" dirty="0"/>
          </a:p>
        </p:txBody>
      </p:sp>
      <p:sp>
        <p:nvSpPr>
          <p:cNvPr id="4" name="Shape 2"/>
          <p:cNvSpPr/>
          <p:nvPr/>
        </p:nvSpPr>
        <p:spPr>
          <a:xfrm>
            <a:off x="715070" y="2541130"/>
            <a:ext cx="5275754" cy="2214562"/>
          </a:xfrm>
          <a:prstGeom prst="roundRect">
            <a:avLst>
              <a:gd name="adj" fmla="val 4271"/>
            </a:avLst>
          </a:prstGeom>
          <a:solidFill>
            <a:schemeClr val="bg1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49643" y="2639139"/>
            <a:ext cx="628055" cy="628055"/>
          </a:xfrm>
          <a:prstGeom prst="roundRect">
            <a:avLst>
              <a:gd name="adj" fmla="val 14557779"/>
            </a:avLst>
          </a:prstGeom>
          <a:solidFill>
            <a:schemeClr val="accent1">
              <a:lumMod val="75000"/>
            </a:schemeClr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283" y="2776538"/>
            <a:ext cx="282654" cy="35325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949643" y="3476506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AI Notepad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37668" y="3978216"/>
            <a:ext cx="6043970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Analyzes student notes for comprehensive </a:t>
            </a:r>
            <a:endParaRPr lang="en-US" dirty="0" smtClean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 algn="l">
              <a:lnSpc>
                <a:spcPts val="2600"/>
              </a:lnSpc>
              <a:buNone/>
            </a:pPr>
            <a:r>
              <a:rPr lang="en-US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understanding</a:t>
            </a: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dirty="0"/>
          </a:p>
        </p:txBody>
      </p:sp>
      <p:sp>
        <p:nvSpPr>
          <p:cNvPr id="9" name="Shape 6"/>
          <p:cNvSpPr/>
          <p:nvPr/>
        </p:nvSpPr>
        <p:spPr>
          <a:xfrm>
            <a:off x="7419857" y="2540912"/>
            <a:ext cx="5239853" cy="2240877"/>
          </a:xfrm>
          <a:prstGeom prst="roundRect">
            <a:avLst>
              <a:gd name="adj" fmla="val 4271"/>
            </a:avLst>
          </a:prstGeom>
          <a:solidFill>
            <a:schemeClr val="bg1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7636788" y="2639139"/>
            <a:ext cx="628055" cy="628055"/>
          </a:xfrm>
          <a:prstGeom prst="roundRect">
            <a:avLst>
              <a:gd name="adj" fmla="val 14557779"/>
            </a:avLst>
          </a:prstGeom>
          <a:solidFill>
            <a:schemeClr val="accent1">
              <a:lumMod val="75000"/>
            </a:schemeClr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9428" y="2776538"/>
            <a:ext cx="282654" cy="35325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12" name="Text 8"/>
          <p:cNvSpPr/>
          <p:nvPr/>
        </p:nvSpPr>
        <p:spPr>
          <a:xfrm>
            <a:off x="7636788" y="3476506"/>
            <a:ext cx="2780705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Personalised Mock Tests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7636788" y="3929182"/>
            <a:ext cx="6043970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Generates custom tests based on individual </a:t>
            </a:r>
            <a:endParaRPr lang="en-US" dirty="0" smtClean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 algn="l">
              <a:lnSpc>
                <a:spcPts val="2600"/>
              </a:lnSpc>
              <a:buNone/>
            </a:pPr>
            <a:r>
              <a:rPr lang="en-US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study </a:t>
            </a: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patterns</a:t>
            </a: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669576" y="4972624"/>
            <a:ext cx="5321248" cy="2250544"/>
          </a:xfrm>
          <a:prstGeom prst="roundRect">
            <a:avLst>
              <a:gd name="adj" fmla="val 4271"/>
            </a:avLst>
          </a:prstGeom>
          <a:solidFill>
            <a:schemeClr val="bg1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5" name="Shape 11"/>
          <p:cNvSpPr/>
          <p:nvPr/>
        </p:nvSpPr>
        <p:spPr>
          <a:xfrm>
            <a:off x="949643" y="5191623"/>
            <a:ext cx="628055" cy="628055"/>
          </a:xfrm>
          <a:prstGeom prst="roundRect">
            <a:avLst>
              <a:gd name="adj" fmla="val 14557779"/>
            </a:avLst>
          </a:prstGeom>
          <a:solidFill>
            <a:schemeClr val="accent1">
              <a:lumMod val="75000"/>
            </a:schemeClr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283" y="5312986"/>
            <a:ext cx="282654" cy="353258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49643" y="5952684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Descriptive Reports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937668" y="6422448"/>
            <a:ext cx="6043970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Provides detailed insights into </a:t>
            </a:r>
            <a:r>
              <a:rPr lang="en-US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weak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subjects </a:t>
            </a: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and topics.</a:t>
            </a:r>
            <a:endParaRPr lang="en-US" dirty="0"/>
          </a:p>
        </p:txBody>
      </p:sp>
      <p:sp>
        <p:nvSpPr>
          <p:cNvPr id="19" name="Shape 14"/>
          <p:cNvSpPr/>
          <p:nvPr/>
        </p:nvSpPr>
        <p:spPr>
          <a:xfrm>
            <a:off x="7419857" y="4966850"/>
            <a:ext cx="5239853" cy="2256318"/>
          </a:xfrm>
          <a:prstGeom prst="roundRect">
            <a:avLst>
              <a:gd name="adj" fmla="val 4271"/>
            </a:avLst>
          </a:prstGeom>
          <a:solidFill>
            <a:schemeClr val="bg1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0" name="Shape 15"/>
          <p:cNvSpPr/>
          <p:nvPr/>
        </p:nvSpPr>
        <p:spPr>
          <a:xfrm>
            <a:off x="7636727" y="5128562"/>
            <a:ext cx="628055" cy="628055"/>
          </a:xfrm>
          <a:prstGeom prst="roundRect">
            <a:avLst>
              <a:gd name="adj" fmla="val 14557779"/>
            </a:avLst>
          </a:prstGeom>
          <a:solidFill>
            <a:schemeClr val="accent1">
              <a:lumMod val="75000"/>
            </a:schemeClr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4105" y="5218536"/>
            <a:ext cx="282654" cy="353258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636788" y="5918329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Progress Chart</a:t>
            </a:r>
            <a:endParaRPr lang="en-US" sz="2200" dirty="0"/>
          </a:p>
        </p:txBody>
      </p:sp>
      <p:sp>
        <p:nvSpPr>
          <p:cNvPr id="23" name="Text 17"/>
          <p:cNvSpPr/>
          <p:nvPr/>
        </p:nvSpPr>
        <p:spPr>
          <a:xfrm>
            <a:off x="7636788" y="6364962"/>
            <a:ext cx="6043970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Visualises daily progress, highlighting areas </a:t>
            </a:r>
            <a:endParaRPr lang="en-US" dirty="0" smtClean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 algn="l">
              <a:lnSpc>
                <a:spcPts val="2600"/>
              </a:lnSpc>
              <a:buNone/>
            </a:pPr>
            <a:r>
              <a:rPr lang="en-US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of </a:t>
            </a: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improvement</a:t>
            </a: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600" dirty="0"/>
          </a:p>
        </p:txBody>
      </p:sp>
      <p:sp>
        <p:nvSpPr>
          <p:cNvPr id="25" name="Rectangle 24"/>
          <p:cNvSpPr/>
          <p:nvPr/>
        </p:nvSpPr>
        <p:spPr>
          <a:xfrm>
            <a:off x="0" y="7803931"/>
            <a:ext cx="14630400" cy="42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1108" y="885954"/>
            <a:ext cx="798760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Key Features: </a:t>
            </a:r>
            <a:r>
              <a:rPr lang="en-US" sz="40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24/7 Intelligent Support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71108" y="185929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Beyond core functionalities, our AI chatbot offers seamless assistance and automated task handling to ensure an uninterrupted learning experience.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611456" y="3115840"/>
            <a:ext cx="1951404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3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24/7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2208151" y="36592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Assistance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1653889" y="4168288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Round-the-clock availability for student queries and support.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5993453" y="5494935"/>
            <a:ext cx="278987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3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Automated</a:t>
            </a:r>
            <a:endParaRPr lang="en-US" sz="3600" dirty="0"/>
          </a:p>
        </p:txBody>
      </p:sp>
      <p:sp>
        <p:nvSpPr>
          <p:cNvPr id="10" name="Text 6"/>
          <p:cNvSpPr/>
          <p:nvPr/>
        </p:nvSpPr>
        <p:spPr>
          <a:xfrm>
            <a:off x="5993453" y="60975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Task Handling</a:t>
            </a:r>
            <a:endParaRPr lang="en-US" sz="2400" dirty="0"/>
          </a:p>
        </p:txBody>
      </p:sp>
      <p:sp>
        <p:nvSpPr>
          <p:cNvPr id="11" name="Text 7"/>
          <p:cNvSpPr/>
          <p:nvPr/>
        </p:nvSpPr>
        <p:spPr>
          <a:xfrm>
            <a:off x="5331762" y="6610948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Efficient management of repetitive study tasks, such as test creation.</a:t>
            </a:r>
            <a:endParaRPr lang="en-US" sz="2000" dirty="0"/>
          </a:p>
        </p:txBody>
      </p:sp>
      <p:sp>
        <p:nvSpPr>
          <p:cNvPr id="12" name="Text 8"/>
          <p:cNvSpPr/>
          <p:nvPr/>
        </p:nvSpPr>
        <p:spPr>
          <a:xfrm>
            <a:off x="10125823" y="3098125"/>
            <a:ext cx="278987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3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Personalised</a:t>
            </a:r>
            <a:endParaRPr lang="en-US" sz="3600" dirty="0"/>
          </a:p>
        </p:txBody>
      </p:sp>
      <p:sp>
        <p:nvSpPr>
          <p:cNvPr id="14" name="Text 9"/>
          <p:cNvSpPr/>
          <p:nvPr/>
        </p:nvSpPr>
        <p:spPr>
          <a:xfrm>
            <a:off x="10103141" y="36631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Learning Paths</a:t>
            </a:r>
            <a:endParaRPr lang="en-US" sz="2400" dirty="0"/>
          </a:p>
        </p:txBody>
      </p:sp>
      <p:sp>
        <p:nvSpPr>
          <p:cNvPr id="15" name="Text 10"/>
          <p:cNvSpPr/>
          <p:nvPr/>
        </p:nvSpPr>
        <p:spPr>
          <a:xfrm>
            <a:off x="9441450" y="4166859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Dynamic adjustment of content based on performance and learning style.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0" y="7803931"/>
            <a:ext cx="14630400" cy="42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899755"/>
            <a:ext cx="784571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User Journey: </a:t>
            </a:r>
            <a:r>
              <a:rPr lang="en-US" sz="40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From Notes to Mastery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93790" y="192035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AI chatbot seamlessly integrates into a student's daily study routine, making the path to NDA success clearer and more efficient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099791"/>
            <a:ext cx="4645314" cy="7258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Text 2"/>
          <p:cNvSpPr/>
          <p:nvPr/>
        </p:nvSpPr>
        <p:spPr>
          <a:xfrm>
            <a:off x="1020604" y="40353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Note Analysis</a:t>
            </a:r>
            <a:endParaRPr lang="en-US" sz="2600" dirty="0"/>
          </a:p>
        </p:txBody>
      </p:sp>
      <p:sp>
        <p:nvSpPr>
          <p:cNvPr id="6" name="Text 3"/>
          <p:cNvSpPr/>
          <p:nvPr/>
        </p:nvSpPr>
        <p:spPr>
          <a:xfrm>
            <a:off x="1020604" y="4525804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Student inputs notes; AI processes content.</a:t>
            </a:r>
            <a:endParaRPr lang="en-US" sz="20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1" y="3099791"/>
            <a:ext cx="4556234" cy="7087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Text 4"/>
          <p:cNvSpPr/>
          <p:nvPr/>
        </p:nvSpPr>
        <p:spPr>
          <a:xfrm>
            <a:off x="7542014" y="40353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Test Generation</a:t>
            </a:r>
            <a:endParaRPr lang="en-US" sz="2600" dirty="0"/>
          </a:p>
        </p:txBody>
      </p:sp>
      <p:sp>
        <p:nvSpPr>
          <p:cNvPr id="9" name="Text 5"/>
          <p:cNvSpPr/>
          <p:nvPr/>
        </p:nvSpPr>
        <p:spPr>
          <a:xfrm>
            <a:off x="7542014" y="4525804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AI creates tailored practice tests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1" y="5297214"/>
            <a:ext cx="4645314" cy="72556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20604" y="62495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6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Detailed Feedback</a:t>
            </a:r>
            <a:endParaRPr lang="en-US" sz="2600" dirty="0"/>
          </a:p>
        </p:txBody>
      </p:sp>
      <p:sp>
        <p:nvSpPr>
          <p:cNvPr id="12" name="Text 7"/>
          <p:cNvSpPr/>
          <p:nvPr/>
        </p:nvSpPr>
        <p:spPr>
          <a:xfrm>
            <a:off x="1020604" y="6740009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AI explains errors, identifies weaknesses.</a:t>
            </a:r>
            <a:endParaRPr lang="en-US" sz="20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5297214"/>
            <a:ext cx="4556235" cy="72556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542014" y="62495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600" dirty="0" smtClean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Progress Tracking</a:t>
            </a:r>
            <a:endParaRPr lang="en-US" sz="2600" dirty="0"/>
          </a:p>
        </p:txBody>
      </p:sp>
      <p:sp>
        <p:nvSpPr>
          <p:cNvPr id="15" name="Text 9"/>
          <p:cNvSpPr/>
          <p:nvPr/>
        </p:nvSpPr>
        <p:spPr>
          <a:xfrm>
            <a:off x="7542014" y="6740009"/>
            <a:ext cx="60677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Student monitors improvement via charts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16" name="Rectangle 15"/>
          <p:cNvSpPr/>
          <p:nvPr/>
        </p:nvSpPr>
        <p:spPr>
          <a:xfrm>
            <a:off x="0" y="7803931"/>
            <a:ext cx="14630400" cy="42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49844"/>
            <a:ext cx="1104611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&amp; Privacy: </a:t>
            </a:r>
            <a:r>
              <a:rPr lang="en-US" sz="40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Safeguarding Student Information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93789" y="1965553"/>
            <a:ext cx="13042821" cy="844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The system relies on user data to deliver personalised insights, </a:t>
            </a:r>
            <a:r>
              <a:rPr lang="en-US" sz="2400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ensuring </a:t>
            </a: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security </a:t>
            </a:r>
            <a:endParaRPr lang="en-US" sz="2400" dirty="0" smtClean="0">
              <a:solidFill>
                <a:srgbClr val="2C3249"/>
              </a:solidFill>
              <a:latin typeface="Martel Sans" pitchFamily="34" charset="0"/>
              <a:ea typeface="Martel Sans" pitchFamily="34" charset="-122"/>
              <a:cs typeface="Martel Sans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and </a:t>
            </a: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privacy in its handling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6770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8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Requirements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793790" y="42198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Text data from student notes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620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Quantitative data from mock test performance.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793790" y="51042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Gathered directly through chatbot interactions.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599521" y="356770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8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Privacy Measures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7599521" y="42198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All user data will be secured with robust encryption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6201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 transparent privacy policy will protect personal information.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0" y="7803931"/>
            <a:ext cx="14630400" cy="42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38593"/>
            <a:ext cx="1059906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000" dirty="0" smtClean="0">
                <a:solidFill>
                  <a:schemeClr val="accent1">
                    <a:lumMod val="75000"/>
                  </a:schemeClr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How Its Works : </a:t>
            </a:r>
            <a:r>
              <a:rPr lang="en-US" sz="4000" dirty="0" smtClean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AI </a:t>
            </a:r>
            <a:r>
              <a:rPr lang="en-US" sz="40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Technologies Driving Our Solution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93729" y="203156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AI chatbot is powered by advanced technologies that work in synergy to provide intelligent and adaptive learning support.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058703" y="3535393"/>
            <a:ext cx="354865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Natural Language Processing (NLP)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932199" y="4571166"/>
            <a:ext cx="354865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 understand and process the content of student notes and queries.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5105604" y="3538622"/>
            <a:ext cx="68733" cy="2774787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10" name="Text 8"/>
          <p:cNvSpPr/>
          <p:nvPr/>
        </p:nvSpPr>
        <p:spPr>
          <a:xfrm>
            <a:off x="5710833" y="35386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Machine Learning (ML)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5806857" y="4453533"/>
            <a:ext cx="320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 analyse test results, identify patterns in weaknesses, and adapt personalised learning paths.</a:t>
            </a:r>
            <a:endParaRPr lang="en-US" sz="2000" dirty="0"/>
          </a:p>
        </p:txBody>
      </p:sp>
      <p:sp>
        <p:nvSpPr>
          <p:cNvPr id="12" name="Shape 10"/>
          <p:cNvSpPr/>
          <p:nvPr/>
        </p:nvSpPr>
        <p:spPr>
          <a:xfrm>
            <a:off x="4822116" y="4642527"/>
            <a:ext cx="566976" cy="566976"/>
          </a:xfrm>
          <a:prstGeom prst="roundRect">
            <a:avLst>
              <a:gd name="adj" fmla="val 16803"/>
            </a:avLst>
          </a:prstGeom>
          <a:solidFill>
            <a:srgbClr val="FFFFFF"/>
          </a:solidFill>
          <a:ln w="30480">
            <a:solidFill>
              <a:srgbClr val="C5D2CF"/>
            </a:solidFill>
            <a:prstDash val="solid"/>
          </a:ln>
        </p:spPr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226" y="4761190"/>
            <a:ext cx="283488" cy="354330"/>
          </a:xfrm>
          <a:prstGeom prst="rect">
            <a:avLst/>
          </a:prstGeom>
        </p:spPr>
      </p:pic>
      <p:sp>
        <p:nvSpPr>
          <p:cNvPr id="15" name="Shape 12"/>
          <p:cNvSpPr/>
          <p:nvPr/>
        </p:nvSpPr>
        <p:spPr>
          <a:xfrm flipH="1">
            <a:off x="9408260" y="3538622"/>
            <a:ext cx="62926" cy="2774787"/>
          </a:xfrm>
          <a:prstGeom prst="roundRect">
            <a:avLst>
              <a:gd name="adj" fmla="val 312558"/>
            </a:avLst>
          </a:prstGeom>
          <a:solidFill>
            <a:srgbClr val="C5D2CF"/>
          </a:solidFill>
          <a:ln/>
        </p:spPr>
      </p:sp>
      <p:sp>
        <p:nvSpPr>
          <p:cNvPr id="16" name="Text 13"/>
          <p:cNvSpPr/>
          <p:nvPr/>
        </p:nvSpPr>
        <p:spPr>
          <a:xfrm>
            <a:off x="9975235" y="35634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Data Analysis</a:t>
            </a:r>
            <a:endParaRPr lang="en-US" sz="2400" dirty="0"/>
          </a:p>
        </p:txBody>
      </p:sp>
      <p:sp>
        <p:nvSpPr>
          <p:cNvPr id="17" name="Text 14"/>
          <p:cNvSpPr/>
          <p:nvPr/>
        </p:nvSpPr>
        <p:spPr>
          <a:xfrm>
            <a:off x="10015147" y="4458867"/>
            <a:ext cx="354877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To generate insightful progress charts and detailed performance reports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18" name="Shape 15"/>
          <p:cNvSpPr/>
          <p:nvPr/>
        </p:nvSpPr>
        <p:spPr>
          <a:xfrm>
            <a:off x="9210556" y="4617943"/>
            <a:ext cx="566976" cy="566976"/>
          </a:xfrm>
          <a:prstGeom prst="roundRect">
            <a:avLst>
              <a:gd name="adj" fmla="val 16803"/>
            </a:avLst>
          </a:prstGeom>
          <a:solidFill>
            <a:srgbClr val="FFFFFF"/>
          </a:solidFill>
          <a:ln w="30480">
            <a:solidFill>
              <a:srgbClr val="C5D2CF"/>
            </a:solidFill>
            <a:prstDash val="solid"/>
          </a:ln>
        </p:spPr>
      </p:sp>
      <p:pic>
        <p:nvPicPr>
          <p:cNvPr id="1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9883" y="4761190"/>
            <a:ext cx="283488" cy="35433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0" y="7803931"/>
            <a:ext cx="14630400" cy="42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1471" y="1102707"/>
            <a:ext cx="9264610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Implementation Plan</a:t>
            </a:r>
            <a:r>
              <a:rPr lang="en-US" sz="4000" dirty="0">
                <a:solidFill>
                  <a:srgbClr val="F65F62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:</a:t>
            </a:r>
            <a:r>
              <a:rPr lang="en-US" sz="40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 Phased Development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93670" y="20278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Our development roadmap follows a structured, phased approach to ensure a robust </a:t>
            </a:r>
            <a:r>
              <a:rPr lang="en-US" sz="2400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and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dirty="0" smtClean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scalable </a:t>
            </a:r>
            <a:r>
              <a:rPr lang="en-US" sz="24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solution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0862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01</a:t>
            </a:r>
            <a:endParaRPr lang="en-US" sz="2000" dirty="0"/>
          </a:p>
        </p:txBody>
      </p:sp>
      <p:sp>
        <p:nvSpPr>
          <p:cNvPr id="5" name="Shape 3"/>
          <p:cNvSpPr/>
          <p:nvPr/>
        </p:nvSpPr>
        <p:spPr>
          <a:xfrm>
            <a:off x="793790" y="3663672"/>
            <a:ext cx="4196358" cy="30480"/>
          </a:xfrm>
          <a:prstGeom prst="rect">
            <a:avLst/>
          </a:prstGeom>
          <a:solidFill>
            <a:srgbClr val="437066"/>
          </a:solidFill>
          <a:ln/>
        </p:spPr>
      </p:sp>
      <p:sp>
        <p:nvSpPr>
          <p:cNvPr id="6" name="Text 4"/>
          <p:cNvSpPr/>
          <p:nvPr/>
        </p:nvSpPr>
        <p:spPr>
          <a:xfrm>
            <a:off x="793790" y="3837980"/>
            <a:ext cx="419635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Phase 1: Core Chatbot Development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793790" y="4682728"/>
            <a:ext cx="419635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Building the foundational chatbot infrastructure and basic interaction capabilities.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216962" y="330862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02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5216962" y="3663672"/>
            <a:ext cx="4196358" cy="30480"/>
          </a:xfrm>
          <a:prstGeom prst="rect">
            <a:avLst/>
          </a:prstGeom>
          <a:solidFill>
            <a:srgbClr val="437066"/>
          </a:solidFill>
          <a:ln/>
        </p:spPr>
      </p:sp>
      <p:sp>
        <p:nvSpPr>
          <p:cNvPr id="10" name="Text 8"/>
          <p:cNvSpPr/>
          <p:nvPr/>
        </p:nvSpPr>
        <p:spPr>
          <a:xfrm>
            <a:off x="5216962" y="3837980"/>
            <a:ext cx="35864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Phase 2: AI Model Integration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5216962" y="4328398"/>
            <a:ext cx="419635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Developing and integrating NLP and ML models for intelligent analysis and personalisation</a:t>
            </a: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640133" y="330862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03</a:t>
            </a:r>
            <a:endParaRPr lang="en-US" sz="2000" dirty="0"/>
          </a:p>
        </p:txBody>
      </p:sp>
      <p:sp>
        <p:nvSpPr>
          <p:cNvPr id="13" name="Shape 11"/>
          <p:cNvSpPr/>
          <p:nvPr/>
        </p:nvSpPr>
        <p:spPr>
          <a:xfrm>
            <a:off x="9640133" y="3663672"/>
            <a:ext cx="4196358" cy="30480"/>
          </a:xfrm>
          <a:prstGeom prst="rect">
            <a:avLst/>
          </a:prstGeom>
          <a:solidFill>
            <a:srgbClr val="437066"/>
          </a:solidFill>
          <a:ln/>
        </p:spPr>
      </p:sp>
      <p:sp>
        <p:nvSpPr>
          <p:cNvPr id="14" name="Text 12"/>
          <p:cNvSpPr/>
          <p:nvPr/>
        </p:nvSpPr>
        <p:spPr>
          <a:xfrm>
            <a:off x="9640133" y="3837980"/>
            <a:ext cx="4196358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Phase 3: Reporting &amp; Visualisation</a:t>
            </a:r>
            <a:endParaRPr lang="en-US" sz="2400" dirty="0"/>
          </a:p>
        </p:txBody>
      </p:sp>
      <p:sp>
        <p:nvSpPr>
          <p:cNvPr id="15" name="Text 13"/>
          <p:cNvSpPr/>
          <p:nvPr/>
        </p:nvSpPr>
        <p:spPr>
          <a:xfrm>
            <a:off x="9640133" y="4682728"/>
            <a:ext cx="419635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Implementing comprehensive reporting tools and interactive progress charts.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0" y="7803931"/>
            <a:ext cx="14630400" cy="425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676</Words>
  <Application>Microsoft Office PowerPoint</Application>
  <PresentationFormat>Custom</PresentationFormat>
  <Paragraphs>111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Martel Sans</vt:lpstr>
      <vt:lpstr>Arial</vt:lpstr>
      <vt:lpstr>Calibri</vt:lpstr>
      <vt:lpstr>Kanit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H-P</dc:creator>
  <cp:lastModifiedBy>H-P</cp:lastModifiedBy>
  <cp:revision>12</cp:revision>
  <dcterms:created xsi:type="dcterms:W3CDTF">2025-09-01T13:52:38Z</dcterms:created>
  <dcterms:modified xsi:type="dcterms:W3CDTF">2025-09-01T17:45:31Z</dcterms:modified>
</cp:coreProperties>
</file>