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146847059" r:id="rId9"/>
    <p:sldId id="265" r:id="rId10"/>
    <p:sldId id="266" r:id="rId11"/>
    <p:sldId id="267" r:id="rId12"/>
    <p:sldId id="268" r:id="rId13"/>
    <p:sldId id="2146847055" r:id="rId14"/>
    <p:sldId id="269" r:id="rId15"/>
    <p:sldId id="2146847056" r:id="rId16"/>
    <p:sldId id="2146847057"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0" d="100"/>
          <a:sy n="70" d="100"/>
        </p:scale>
        <p:origin x="73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3/23/2024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3/23/2024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3/23/2024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3/23/2024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3/23/2024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a:bodyPr>
          <a:lstStyle/>
          <a:p>
            <a:pPr algn="ctr"/>
            <a:r>
              <a:rPr lang="en-US" sz="2800" b="1" dirty="0" smtClean="0">
                <a:solidFill>
                  <a:schemeClr val="accent1"/>
                </a:solidFill>
                <a:latin typeface="Arial" panose="020B0604020202020204" pitchFamily="34" charset="0"/>
                <a:cs typeface="Arial" panose="020B0604020202020204" pitchFamily="34" charset="0"/>
              </a:rPr>
              <a:t>Coronavirus </a:t>
            </a:r>
            <a:r>
              <a:rPr lang="en-US" sz="2800" b="1" dirty="0">
                <a:solidFill>
                  <a:schemeClr val="accent1"/>
                </a:solidFill>
                <a:latin typeface="Arial" panose="020B0604020202020204" pitchFamily="34" charset="0"/>
                <a:cs typeface="Arial" panose="020B0604020202020204" pitchFamily="34" charset="0"/>
              </a:rPr>
              <a:t>Tweet Sentiment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050879" y="4586365"/>
            <a:ext cx="10046834" cy="98488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a:t>
            </a:r>
          </a:p>
          <a:p>
            <a:endParaRPr lang="en-US" sz="2000" b="1" dirty="0">
              <a:solidFill>
                <a:schemeClr val="accent1">
                  <a:lumMod val="75000"/>
                </a:schemeClr>
              </a:solidFill>
              <a:latin typeface="Arial" pitchFamily="34" charset="0"/>
              <a:cs typeface="Arial" pitchFamily="34" charset="0"/>
            </a:endParaRPr>
          </a:p>
          <a:p>
            <a:r>
              <a:rPr lang="en-US" b="1" dirty="0" smtClean="0">
                <a:solidFill>
                  <a:schemeClr val="accent1">
                    <a:lumMod val="75000"/>
                  </a:schemeClr>
                </a:solidFill>
                <a:latin typeface="Arial"/>
                <a:cs typeface="Arial"/>
              </a:rPr>
              <a:t>Mannem Raju </a:t>
            </a:r>
            <a:r>
              <a:rPr lang="en-US" b="1" dirty="0">
                <a:solidFill>
                  <a:schemeClr val="accent1">
                    <a:lumMod val="75000"/>
                  </a:schemeClr>
                </a:solidFill>
                <a:latin typeface="Arial"/>
                <a:cs typeface="Arial"/>
              </a:rPr>
              <a:t>– Jagarlamudi Kuppuswamy Chowdary College </a:t>
            </a:r>
            <a:r>
              <a:rPr lang="en-US" b="1" dirty="0" smtClean="0">
                <a:solidFill>
                  <a:schemeClr val="accent1">
                    <a:lumMod val="75000"/>
                  </a:schemeClr>
                </a:solidFill>
                <a:latin typeface="Arial"/>
                <a:cs typeface="Arial"/>
              </a:rPr>
              <a:t>– Computer Science</a:t>
            </a:r>
            <a:endParaRPr lang="en-US"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fontScale="55000" lnSpcReduction="20000"/>
          </a:bodyPr>
          <a:lstStyle/>
          <a:p>
            <a:pPr marL="0" indent="0">
              <a:buNone/>
            </a:pPr>
            <a:r>
              <a:rPr lang="en-US" sz="1500" dirty="0"/>
              <a:t>The sentiment analysis system developed for COVID-19 tweets holds significant potential for further enhancements and expansions to address evolving needs and challenges. Here are several avenues for future development</a:t>
            </a:r>
            <a:r>
              <a:rPr lang="en-US" sz="1500" dirty="0" smtClean="0"/>
              <a:t>:</a:t>
            </a:r>
            <a:endParaRPr lang="en-US" sz="1500" dirty="0"/>
          </a:p>
          <a:p>
            <a:pPr marL="342900" indent="-342900">
              <a:buFont typeface="+mj-lt"/>
              <a:buAutoNum type="arabicPeriod"/>
            </a:pPr>
            <a:r>
              <a:rPr lang="en-US" sz="1500" b="1" dirty="0"/>
              <a:t>Incorporating Additional Data Sources</a:t>
            </a:r>
            <a:r>
              <a:rPr lang="en-US" sz="1500" b="1" dirty="0" smtClean="0"/>
              <a:t>:</a:t>
            </a:r>
            <a:endParaRPr lang="en-US" sz="1500" b="1" dirty="0"/>
          </a:p>
          <a:p>
            <a:pPr lvl="1"/>
            <a:r>
              <a:rPr lang="en-US" dirty="0" smtClean="0"/>
              <a:t>Expand </a:t>
            </a:r>
            <a:r>
              <a:rPr lang="en-US" dirty="0"/>
              <a:t>the system's dataset by integrating data from diverse sources such as other social media platforms (e.g., Facebook, Instagram), news articles, and public health databases.</a:t>
            </a:r>
          </a:p>
          <a:p>
            <a:pPr lvl="1"/>
            <a:r>
              <a:rPr lang="en-US" dirty="0"/>
              <a:t>Include </a:t>
            </a:r>
            <a:r>
              <a:rPr lang="en-US" dirty="0" smtClean="0"/>
              <a:t>geolocation </a:t>
            </a:r>
            <a:r>
              <a:rPr lang="en-US" dirty="0"/>
              <a:t>data to analyze regional variations in sentiment and better understand the localized impact of COVID-19.</a:t>
            </a:r>
          </a:p>
          <a:p>
            <a:pPr marL="342900" indent="-342900">
              <a:buFont typeface="+mj-lt"/>
              <a:buAutoNum type="arabicPeriod"/>
            </a:pPr>
            <a:r>
              <a:rPr lang="en-US" sz="1500" b="1" dirty="0"/>
              <a:t>Algorithm Optimization</a:t>
            </a:r>
            <a:r>
              <a:rPr lang="en-US" sz="1500" b="1" dirty="0" smtClean="0"/>
              <a:t>:</a:t>
            </a:r>
            <a:endParaRPr lang="en-US" sz="1500" b="1" dirty="0"/>
          </a:p>
          <a:p>
            <a:pPr lvl="1"/>
            <a:r>
              <a:rPr lang="en-US" dirty="0"/>
              <a:t>Explore advanced machine learning techniques such as deep learning models (e.g., recurrent neural networks, transformers) to capture intricate patterns and nuances in tweet text more effectively.</a:t>
            </a:r>
          </a:p>
          <a:p>
            <a:pPr lvl="1"/>
            <a:r>
              <a:rPr lang="en-US" dirty="0"/>
              <a:t>Investigate ensemble learning methods to combine the strengths of multiple algorithms and improve overall prediction accuracy.</a:t>
            </a:r>
          </a:p>
          <a:p>
            <a:pPr marL="342900" indent="-342900">
              <a:buFont typeface="+mj-lt"/>
              <a:buAutoNum type="arabicPeriod"/>
            </a:pPr>
            <a:r>
              <a:rPr lang="en-US" sz="1500" b="1" dirty="0"/>
              <a:t>Real-time Monitoring and Feedback</a:t>
            </a:r>
            <a:r>
              <a:rPr lang="en-US" sz="1500" b="1" dirty="0" smtClean="0"/>
              <a:t>:</a:t>
            </a:r>
            <a:endParaRPr lang="en-US" sz="1500" b="1" dirty="0"/>
          </a:p>
          <a:p>
            <a:pPr lvl="1"/>
            <a:r>
              <a:rPr lang="en-US" dirty="0"/>
              <a:t>Implement real-time monitoring capabilities to track sentiment trends as they unfold, enabling timely responses and interventions.</a:t>
            </a:r>
          </a:p>
          <a:p>
            <a:pPr lvl="1"/>
            <a:r>
              <a:rPr lang="en-US" dirty="0"/>
              <a:t>Develop feedback mechanisms to update the model dynamically based on user interactions and evolving sentiment patterns.</a:t>
            </a:r>
          </a:p>
          <a:p>
            <a:pPr marL="342900" indent="-342900">
              <a:buFont typeface="+mj-lt"/>
              <a:buAutoNum type="arabicPeriod"/>
            </a:pPr>
            <a:r>
              <a:rPr lang="en-US" sz="1500" b="1" dirty="0"/>
              <a:t>Geographic Expansion</a:t>
            </a:r>
            <a:r>
              <a:rPr lang="en-US" sz="1500" b="1" dirty="0" smtClean="0"/>
              <a:t>:</a:t>
            </a:r>
            <a:endParaRPr lang="en-US" sz="1500" b="1" dirty="0"/>
          </a:p>
          <a:p>
            <a:pPr lvl="1"/>
            <a:r>
              <a:rPr lang="en-US" dirty="0"/>
              <a:t>Scale the system to cover multiple cities, regions, or countries, allowing for broader insights into global sentiment trends and facilitating cross-regional comparisons.</a:t>
            </a:r>
          </a:p>
          <a:p>
            <a:pPr lvl="1"/>
            <a:r>
              <a:rPr lang="en-US" dirty="0"/>
              <a:t>Customize the model parameters and features based on local contexts and cultural differences to ensure relevance and accuracy across diverse locations.</a:t>
            </a:r>
          </a:p>
          <a:p>
            <a:pPr marL="342900" indent="-342900">
              <a:buFont typeface="+mj-lt"/>
              <a:buAutoNum type="arabicPeriod"/>
            </a:pPr>
            <a:r>
              <a:rPr lang="en-US" sz="1500" b="1" dirty="0"/>
              <a:t>Integration of Emerging Technologies</a:t>
            </a:r>
            <a:r>
              <a:rPr lang="en-US" sz="1500" b="1" dirty="0" smtClean="0"/>
              <a:t>:</a:t>
            </a:r>
            <a:endParaRPr lang="en-US" sz="1500" b="1" dirty="0"/>
          </a:p>
          <a:p>
            <a:pPr lvl="1"/>
            <a:r>
              <a:rPr lang="en-US" dirty="0"/>
              <a:t>Explore the integration of edge computing techniques to deploy the sentiment analysis system closer to the data source, reducing latency and enhancing scalability.</a:t>
            </a:r>
          </a:p>
          <a:p>
            <a:pPr lvl="1"/>
            <a:r>
              <a:rPr lang="en-US" dirty="0"/>
              <a:t>Investigate the application of natural language processing (NLP) advancements, such as pre-trained language models (e.g., BERT, GPT) and domain-specific </a:t>
            </a:r>
            <a:r>
              <a:rPr lang="en-US" dirty="0" err="1"/>
              <a:t>embeddings</a:t>
            </a:r>
            <a:r>
              <a:rPr lang="en-US" dirty="0"/>
              <a:t>, to improve sentiment analysis accuracy and efficiency.</a:t>
            </a:r>
          </a:p>
          <a:p>
            <a:pPr marL="342900" indent="-342900">
              <a:buFont typeface="+mj-lt"/>
              <a:buAutoNum type="arabicPeriod"/>
            </a:pPr>
            <a:r>
              <a:rPr lang="en-US" sz="1500" b="1" dirty="0"/>
              <a:t>Collaboration and Interdisciplinary Research</a:t>
            </a:r>
            <a:r>
              <a:rPr lang="en-US" sz="1500" b="1" dirty="0" smtClean="0"/>
              <a:t>:</a:t>
            </a:r>
            <a:endParaRPr lang="en-US" sz="1500" b="1" dirty="0"/>
          </a:p>
          <a:p>
            <a:pPr lvl="1"/>
            <a:r>
              <a:rPr lang="en-US" dirty="0"/>
              <a:t>Foster collaboration with public health agencies, academic institutions, and social media platforms to access richer datasets, domain expertise, and real-world insights.</a:t>
            </a:r>
          </a:p>
          <a:p>
            <a:pPr lvl="1"/>
            <a:r>
              <a:rPr lang="en-US" dirty="0"/>
              <a:t>Engage interdisciplinary research teams to explore the intersection of sentiment analysis with other domains such as epidemiology, psychology, and sociology, enabling holistic approaches to understanding and addressing public health challenges.</a:t>
            </a:r>
          </a:p>
          <a:p>
            <a:pPr marL="0" indent="0">
              <a:buNone/>
            </a:pPr>
            <a:r>
              <a:rPr lang="en-US" sz="1500" dirty="0"/>
              <a:t>By pursuing these avenues for future development, the sentiment analysis system can evolve into a more robust, adaptable, and impactful tool for monitoring public sentiment, informing decision-making, and promoting societal well-being in the face of complex and dynamic challenges such as the COVID-19 pandemic.</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lnSpc>
                <a:spcPct val="200000"/>
              </a:lnSpc>
            </a:pPr>
            <a:r>
              <a:rPr lang="en-IN" sz="900" dirty="0">
                <a:solidFill>
                  <a:srgbClr val="0F0F0F"/>
                </a:solidFill>
                <a:ea typeface="+mn-lt"/>
                <a:cs typeface="+mn-lt"/>
              </a:rPr>
              <a:t>Pang, B., &amp; Lee, L. (2008). Opinion mining and sentiment analysis. Foundations and Trends® in Information Retrieval, 2(1–2), 1–135. </a:t>
            </a:r>
            <a:r>
              <a:rPr lang="en-IN" sz="900" dirty="0" smtClean="0">
                <a:solidFill>
                  <a:srgbClr val="0F0F0F"/>
                </a:solidFill>
                <a:ea typeface="+mn-lt"/>
                <a:cs typeface="+mn-lt"/>
              </a:rPr>
              <a:t>Link</a:t>
            </a:r>
            <a:endParaRPr lang="en-IN" sz="900" dirty="0">
              <a:solidFill>
                <a:srgbClr val="0F0F0F"/>
              </a:solidFill>
              <a:ea typeface="+mn-lt"/>
              <a:cs typeface="+mn-lt"/>
            </a:endParaRPr>
          </a:p>
          <a:p>
            <a:pPr marL="305435" indent="-305435">
              <a:lnSpc>
                <a:spcPct val="200000"/>
              </a:lnSpc>
            </a:pPr>
            <a:r>
              <a:rPr lang="en-IN" sz="900" dirty="0" err="1">
                <a:solidFill>
                  <a:srgbClr val="0F0F0F"/>
                </a:solidFill>
                <a:ea typeface="+mn-lt"/>
                <a:cs typeface="+mn-lt"/>
              </a:rPr>
              <a:t>Pedregosa</a:t>
            </a:r>
            <a:r>
              <a:rPr lang="en-IN" sz="900" dirty="0">
                <a:solidFill>
                  <a:srgbClr val="0F0F0F"/>
                </a:solidFill>
                <a:ea typeface="+mn-lt"/>
                <a:cs typeface="+mn-lt"/>
              </a:rPr>
              <a:t>, F., </a:t>
            </a:r>
            <a:r>
              <a:rPr lang="en-IN" sz="900" dirty="0" err="1">
                <a:solidFill>
                  <a:srgbClr val="0F0F0F"/>
                </a:solidFill>
                <a:ea typeface="+mn-lt"/>
                <a:cs typeface="+mn-lt"/>
              </a:rPr>
              <a:t>Varoquaux</a:t>
            </a:r>
            <a:r>
              <a:rPr lang="en-IN" sz="900" dirty="0">
                <a:solidFill>
                  <a:srgbClr val="0F0F0F"/>
                </a:solidFill>
                <a:ea typeface="+mn-lt"/>
                <a:cs typeface="+mn-lt"/>
              </a:rPr>
              <a:t>, G., </a:t>
            </a:r>
            <a:r>
              <a:rPr lang="en-IN" sz="900" dirty="0" err="1">
                <a:solidFill>
                  <a:srgbClr val="0F0F0F"/>
                </a:solidFill>
                <a:ea typeface="+mn-lt"/>
                <a:cs typeface="+mn-lt"/>
              </a:rPr>
              <a:t>Gramfort</a:t>
            </a:r>
            <a:r>
              <a:rPr lang="en-IN" sz="900" dirty="0">
                <a:solidFill>
                  <a:srgbClr val="0F0F0F"/>
                </a:solidFill>
                <a:ea typeface="+mn-lt"/>
                <a:cs typeface="+mn-lt"/>
              </a:rPr>
              <a:t>, A., Michel, V., </a:t>
            </a:r>
            <a:r>
              <a:rPr lang="en-IN" sz="900" dirty="0" err="1">
                <a:solidFill>
                  <a:srgbClr val="0F0F0F"/>
                </a:solidFill>
                <a:ea typeface="+mn-lt"/>
                <a:cs typeface="+mn-lt"/>
              </a:rPr>
              <a:t>Thirion</a:t>
            </a:r>
            <a:r>
              <a:rPr lang="en-IN" sz="900" dirty="0">
                <a:solidFill>
                  <a:srgbClr val="0F0F0F"/>
                </a:solidFill>
                <a:ea typeface="+mn-lt"/>
                <a:cs typeface="+mn-lt"/>
              </a:rPr>
              <a:t>, B., </a:t>
            </a:r>
            <a:r>
              <a:rPr lang="en-IN" sz="900" dirty="0" err="1">
                <a:solidFill>
                  <a:srgbClr val="0F0F0F"/>
                </a:solidFill>
                <a:ea typeface="+mn-lt"/>
                <a:cs typeface="+mn-lt"/>
              </a:rPr>
              <a:t>Grisel</a:t>
            </a:r>
            <a:r>
              <a:rPr lang="en-IN" sz="900" dirty="0">
                <a:solidFill>
                  <a:srgbClr val="0F0F0F"/>
                </a:solidFill>
                <a:ea typeface="+mn-lt"/>
                <a:cs typeface="+mn-lt"/>
              </a:rPr>
              <a:t>, O., ... &amp; </a:t>
            </a:r>
            <a:r>
              <a:rPr lang="en-IN" sz="900" dirty="0" err="1">
                <a:solidFill>
                  <a:srgbClr val="0F0F0F"/>
                </a:solidFill>
                <a:ea typeface="+mn-lt"/>
                <a:cs typeface="+mn-lt"/>
              </a:rPr>
              <a:t>Vanderplas</a:t>
            </a:r>
            <a:r>
              <a:rPr lang="en-IN" sz="900" dirty="0">
                <a:solidFill>
                  <a:srgbClr val="0F0F0F"/>
                </a:solidFill>
                <a:ea typeface="+mn-lt"/>
                <a:cs typeface="+mn-lt"/>
              </a:rPr>
              <a:t>, J. (2011). </a:t>
            </a:r>
            <a:r>
              <a:rPr lang="en-IN" sz="900" dirty="0" err="1">
                <a:solidFill>
                  <a:srgbClr val="0F0F0F"/>
                </a:solidFill>
                <a:ea typeface="+mn-lt"/>
                <a:cs typeface="+mn-lt"/>
              </a:rPr>
              <a:t>Scikit</a:t>
            </a:r>
            <a:r>
              <a:rPr lang="en-IN" sz="900" dirty="0">
                <a:solidFill>
                  <a:srgbClr val="0F0F0F"/>
                </a:solidFill>
                <a:ea typeface="+mn-lt"/>
                <a:cs typeface="+mn-lt"/>
              </a:rPr>
              <a:t>-learn: Machine learning in Python. Journal of Machine Learning Research, 12(Oct), 2825–2830</a:t>
            </a:r>
            <a:r>
              <a:rPr lang="en-IN" sz="900" dirty="0" smtClean="0">
                <a:solidFill>
                  <a:srgbClr val="0F0F0F"/>
                </a:solidFill>
                <a:ea typeface="+mn-lt"/>
                <a:cs typeface="+mn-lt"/>
              </a:rPr>
              <a:t>.</a:t>
            </a:r>
            <a:endParaRPr lang="en-IN" sz="900" dirty="0">
              <a:solidFill>
                <a:srgbClr val="0F0F0F"/>
              </a:solidFill>
              <a:ea typeface="+mn-lt"/>
              <a:cs typeface="+mn-lt"/>
            </a:endParaRPr>
          </a:p>
          <a:p>
            <a:pPr marL="305435" indent="-305435">
              <a:lnSpc>
                <a:spcPct val="200000"/>
              </a:lnSpc>
            </a:pPr>
            <a:r>
              <a:rPr lang="en-IN" sz="900" dirty="0">
                <a:solidFill>
                  <a:srgbClr val="0F0F0F"/>
                </a:solidFill>
                <a:ea typeface="+mn-lt"/>
                <a:cs typeface="+mn-lt"/>
              </a:rPr>
              <a:t>Kim, Y. (2014). Convolutional neural networks for sentence classification. </a:t>
            </a:r>
            <a:r>
              <a:rPr lang="en-IN" sz="900" dirty="0" err="1">
                <a:solidFill>
                  <a:srgbClr val="0F0F0F"/>
                </a:solidFill>
                <a:ea typeface="+mn-lt"/>
                <a:cs typeface="+mn-lt"/>
              </a:rPr>
              <a:t>arXiv</a:t>
            </a:r>
            <a:r>
              <a:rPr lang="en-IN" sz="900" dirty="0">
                <a:solidFill>
                  <a:srgbClr val="0F0F0F"/>
                </a:solidFill>
                <a:ea typeface="+mn-lt"/>
                <a:cs typeface="+mn-lt"/>
              </a:rPr>
              <a:t> preprint arXiv:1408.5882</a:t>
            </a:r>
            <a:r>
              <a:rPr lang="en-IN" sz="900" dirty="0" smtClean="0">
                <a:solidFill>
                  <a:srgbClr val="0F0F0F"/>
                </a:solidFill>
                <a:ea typeface="+mn-lt"/>
                <a:cs typeface="+mn-lt"/>
              </a:rPr>
              <a:t>.</a:t>
            </a:r>
            <a:endParaRPr lang="en-IN" sz="900" dirty="0">
              <a:solidFill>
                <a:srgbClr val="0F0F0F"/>
              </a:solidFill>
              <a:ea typeface="+mn-lt"/>
              <a:cs typeface="+mn-lt"/>
            </a:endParaRPr>
          </a:p>
          <a:p>
            <a:pPr marL="305435" indent="-305435">
              <a:lnSpc>
                <a:spcPct val="200000"/>
              </a:lnSpc>
            </a:pPr>
            <a:r>
              <a:rPr lang="en-IN" sz="900" dirty="0" err="1">
                <a:solidFill>
                  <a:srgbClr val="0F0F0F"/>
                </a:solidFill>
                <a:ea typeface="+mn-lt"/>
                <a:cs typeface="+mn-lt"/>
              </a:rPr>
              <a:t>Jurek</a:t>
            </a:r>
            <a:r>
              <a:rPr lang="en-IN" sz="900" dirty="0">
                <a:solidFill>
                  <a:srgbClr val="0F0F0F"/>
                </a:solidFill>
                <a:ea typeface="+mn-lt"/>
                <a:cs typeface="+mn-lt"/>
              </a:rPr>
              <a:t>, A., </a:t>
            </a:r>
            <a:r>
              <a:rPr lang="en-IN" sz="900" dirty="0" err="1">
                <a:solidFill>
                  <a:srgbClr val="0F0F0F"/>
                </a:solidFill>
                <a:ea typeface="+mn-lt"/>
                <a:cs typeface="+mn-lt"/>
              </a:rPr>
              <a:t>Lindemann</a:t>
            </a:r>
            <a:r>
              <a:rPr lang="en-IN" sz="900" dirty="0">
                <a:solidFill>
                  <a:srgbClr val="0F0F0F"/>
                </a:solidFill>
                <a:ea typeface="+mn-lt"/>
                <a:cs typeface="+mn-lt"/>
              </a:rPr>
              <a:t>, J., Pfeiffer, D., &amp; </a:t>
            </a:r>
            <a:r>
              <a:rPr lang="en-IN" sz="900" dirty="0" err="1">
                <a:solidFill>
                  <a:srgbClr val="0F0F0F"/>
                </a:solidFill>
                <a:ea typeface="+mn-lt"/>
                <a:cs typeface="+mn-lt"/>
              </a:rPr>
              <a:t>Beier</a:t>
            </a:r>
            <a:r>
              <a:rPr lang="en-IN" sz="900" dirty="0">
                <a:solidFill>
                  <a:srgbClr val="0F0F0F"/>
                </a:solidFill>
                <a:ea typeface="+mn-lt"/>
                <a:cs typeface="+mn-lt"/>
              </a:rPr>
              <a:t>, F. (2020). Exploring the Impact of COVID-19 Pandemic on Social Media Use: Topic </a:t>
            </a:r>
            <a:r>
              <a:rPr lang="en-IN" sz="900" dirty="0" err="1">
                <a:solidFill>
                  <a:srgbClr val="0F0F0F"/>
                </a:solidFill>
                <a:ea typeface="+mn-lt"/>
                <a:cs typeface="+mn-lt"/>
              </a:rPr>
              <a:t>Modeling</a:t>
            </a:r>
            <a:r>
              <a:rPr lang="en-IN" sz="900" dirty="0">
                <a:solidFill>
                  <a:srgbClr val="0F0F0F"/>
                </a:solidFill>
                <a:ea typeface="+mn-lt"/>
                <a:cs typeface="+mn-lt"/>
              </a:rPr>
              <a:t>, Sentiment Analysis, and </a:t>
            </a:r>
            <a:r>
              <a:rPr lang="en-IN" sz="900" dirty="0" err="1">
                <a:solidFill>
                  <a:srgbClr val="0F0F0F"/>
                </a:solidFill>
                <a:ea typeface="+mn-lt"/>
                <a:cs typeface="+mn-lt"/>
              </a:rPr>
              <a:t>Infodemiology</a:t>
            </a:r>
            <a:r>
              <a:rPr lang="en-IN" sz="900" dirty="0">
                <a:solidFill>
                  <a:srgbClr val="0F0F0F"/>
                </a:solidFill>
                <a:ea typeface="+mn-lt"/>
                <a:cs typeface="+mn-lt"/>
              </a:rPr>
              <a:t> Study. Journal of Medical Internet Research, 22(9), e23206</a:t>
            </a:r>
            <a:r>
              <a:rPr lang="en-IN" sz="900" dirty="0" smtClean="0">
                <a:solidFill>
                  <a:srgbClr val="0F0F0F"/>
                </a:solidFill>
                <a:ea typeface="+mn-lt"/>
                <a:cs typeface="+mn-lt"/>
              </a:rPr>
              <a:t>.</a:t>
            </a:r>
            <a:endParaRPr lang="en-IN" sz="900" dirty="0">
              <a:solidFill>
                <a:srgbClr val="0F0F0F"/>
              </a:solidFill>
              <a:ea typeface="+mn-lt"/>
              <a:cs typeface="+mn-lt"/>
            </a:endParaRPr>
          </a:p>
          <a:p>
            <a:pPr marL="305435" indent="-305435">
              <a:lnSpc>
                <a:spcPct val="200000"/>
              </a:lnSpc>
            </a:pPr>
            <a:r>
              <a:rPr lang="en-IN" sz="900" dirty="0" err="1">
                <a:solidFill>
                  <a:srgbClr val="0F0F0F"/>
                </a:solidFill>
                <a:ea typeface="+mn-lt"/>
                <a:cs typeface="+mn-lt"/>
              </a:rPr>
              <a:t>Rehurek</a:t>
            </a:r>
            <a:r>
              <a:rPr lang="en-IN" sz="900" dirty="0">
                <a:solidFill>
                  <a:srgbClr val="0F0F0F"/>
                </a:solidFill>
                <a:ea typeface="+mn-lt"/>
                <a:cs typeface="+mn-lt"/>
              </a:rPr>
              <a:t>, R., &amp; </a:t>
            </a:r>
            <a:r>
              <a:rPr lang="en-IN" sz="900" dirty="0" err="1">
                <a:solidFill>
                  <a:srgbClr val="0F0F0F"/>
                </a:solidFill>
                <a:ea typeface="+mn-lt"/>
                <a:cs typeface="+mn-lt"/>
              </a:rPr>
              <a:t>Sojka</a:t>
            </a:r>
            <a:r>
              <a:rPr lang="en-IN" sz="900" dirty="0">
                <a:solidFill>
                  <a:srgbClr val="0F0F0F"/>
                </a:solidFill>
                <a:ea typeface="+mn-lt"/>
                <a:cs typeface="+mn-lt"/>
              </a:rPr>
              <a:t>, P. (2010). Software framework for topic modelling with large corpora. In Proceedings of the LREC 2010 Workshop on New Challenges for NLP Frameworks (pp. 45-50</a:t>
            </a:r>
            <a:r>
              <a:rPr lang="en-IN" sz="900" dirty="0" smtClean="0">
                <a:solidFill>
                  <a:srgbClr val="0F0F0F"/>
                </a:solidFill>
                <a:ea typeface="+mn-lt"/>
                <a:cs typeface="+mn-lt"/>
              </a:rPr>
              <a:t>).</a:t>
            </a:r>
            <a:endParaRPr lang="en-IN" sz="900" dirty="0">
              <a:solidFill>
                <a:srgbClr val="0F0F0F"/>
              </a:solidFill>
              <a:ea typeface="+mn-lt"/>
              <a:cs typeface="+mn-lt"/>
            </a:endParaRPr>
          </a:p>
          <a:p>
            <a:pPr marL="305435" indent="-305435">
              <a:lnSpc>
                <a:spcPct val="200000"/>
              </a:lnSpc>
            </a:pPr>
            <a:r>
              <a:rPr lang="en-IN" sz="900" dirty="0">
                <a:solidFill>
                  <a:srgbClr val="0F0F0F"/>
                </a:solidFill>
                <a:ea typeface="+mn-lt"/>
                <a:cs typeface="+mn-lt"/>
              </a:rPr>
              <a:t>Brownlee, J. (2021). Time Series Forecasting: Forecasting bike rental demand using ARIMA in Python. Machine Learning Mastery</a:t>
            </a:r>
            <a:r>
              <a:rPr lang="en-IN" sz="900" dirty="0" smtClean="0">
                <a:solidFill>
                  <a:srgbClr val="0F0F0F"/>
                </a:solidFill>
                <a:ea typeface="+mn-lt"/>
                <a:cs typeface="+mn-lt"/>
              </a:rPr>
              <a:t>.</a:t>
            </a:r>
            <a:endParaRPr lang="en-IN" sz="900" dirty="0">
              <a:solidFill>
                <a:srgbClr val="0F0F0F"/>
              </a:solidFill>
              <a:ea typeface="+mn-lt"/>
              <a:cs typeface="+mn-lt"/>
            </a:endParaRPr>
          </a:p>
          <a:p>
            <a:pPr marL="305435" indent="-305435">
              <a:lnSpc>
                <a:spcPct val="200000"/>
              </a:lnSpc>
            </a:pPr>
            <a:r>
              <a:rPr lang="en-IN" sz="900" dirty="0">
                <a:solidFill>
                  <a:srgbClr val="0F0F0F"/>
                </a:solidFill>
                <a:ea typeface="+mn-lt"/>
                <a:cs typeface="+mn-lt"/>
              </a:rPr>
              <a:t>Wu, Y., Schuster, M., Chen, Z., Le, Q. V., </a:t>
            </a:r>
            <a:r>
              <a:rPr lang="en-IN" sz="900" dirty="0" err="1">
                <a:solidFill>
                  <a:srgbClr val="0F0F0F"/>
                </a:solidFill>
                <a:ea typeface="+mn-lt"/>
                <a:cs typeface="+mn-lt"/>
              </a:rPr>
              <a:t>Norouzi</a:t>
            </a:r>
            <a:r>
              <a:rPr lang="en-IN" sz="900" dirty="0">
                <a:solidFill>
                  <a:srgbClr val="0F0F0F"/>
                </a:solidFill>
                <a:ea typeface="+mn-lt"/>
                <a:cs typeface="+mn-lt"/>
              </a:rPr>
              <a:t>, M., </a:t>
            </a:r>
            <a:r>
              <a:rPr lang="en-IN" sz="900" dirty="0" err="1">
                <a:solidFill>
                  <a:srgbClr val="0F0F0F"/>
                </a:solidFill>
                <a:ea typeface="+mn-lt"/>
                <a:cs typeface="+mn-lt"/>
              </a:rPr>
              <a:t>Macherey</a:t>
            </a:r>
            <a:r>
              <a:rPr lang="en-IN" sz="900" dirty="0">
                <a:solidFill>
                  <a:srgbClr val="0F0F0F"/>
                </a:solidFill>
                <a:ea typeface="+mn-lt"/>
                <a:cs typeface="+mn-lt"/>
              </a:rPr>
              <a:t>, W., ... &amp; </a:t>
            </a:r>
            <a:r>
              <a:rPr lang="en-IN" sz="900" dirty="0" err="1">
                <a:solidFill>
                  <a:srgbClr val="0F0F0F"/>
                </a:solidFill>
                <a:ea typeface="+mn-lt"/>
                <a:cs typeface="+mn-lt"/>
              </a:rPr>
              <a:t>Klingner</a:t>
            </a:r>
            <a:r>
              <a:rPr lang="en-IN" sz="900" dirty="0">
                <a:solidFill>
                  <a:srgbClr val="0F0F0F"/>
                </a:solidFill>
                <a:ea typeface="+mn-lt"/>
                <a:cs typeface="+mn-lt"/>
              </a:rPr>
              <a:t>, J. (2016). Google's neural machine translation system: Bridging the gap between human and machine translation. </a:t>
            </a:r>
            <a:r>
              <a:rPr lang="en-IN" sz="900" dirty="0" err="1">
                <a:solidFill>
                  <a:srgbClr val="0F0F0F"/>
                </a:solidFill>
                <a:ea typeface="+mn-lt"/>
                <a:cs typeface="+mn-lt"/>
              </a:rPr>
              <a:t>arXiv</a:t>
            </a:r>
            <a:r>
              <a:rPr lang="en-IN" sz="900" dirty="0">
                <a:solidFill>
                  <a:srgbClr val="0F0F0F"/>
                </a:solidFill>
                <a:ea typeface="+mn-lt"/>
                <a:cs typeface="+mn-lt"/>
              </a:rPr>
              <a:t> preprint arXiv:1609.08144</a:t>
            </a:r>
            <a:r>
              <a:rPr lang="en-IN" sz="900" dirty="0" smtClean="0">
                <a:solidFill>
                  <a:srgbClr val="0F0F0F"/>
                </a:solidFill>
                <a:ea typeface="+mn-lt"/>
                <a:cs typeface="+mn-lt"/>
              </a:rPr>
              <a:t>.</a:t>
            </a:r>
            <a:endParaRPr lang="en-IN" sz="900" dirty="0">
              <a:solidFill>
                <a:srgbClr val="0F0F0F"/>
              </a:solidFill>
              <a:ea typeface="+mn-lt"/>
              <a:cs typeface="+mn-lt"/>
            </a:endParaRPr>
          </a:p>
          <a:p>
            <a:pPr marL="305435" indent="-305435">
              <a:lnSpc>
                <a:spcPct val="200000"/>
              </a:lnSpc>
            </a:pPr>
            <a:r>
              <a:rPr lang="en-IN" sz="900" dirty="0" err="1">
                <a:solidFill>
                  <a:srgbClr val="0F0F0F"/>
                </a:solidFill>
                <a:ea typeface="+mn-lt"/>
                <a:cs typeface="+mn-lt"/>
              </a:rPr>
              <a:t>Sutskever</a:t>
            </a:r>
            <a:r>
              <a:rPr lang="en-IN" sz="900" dirty="0">
                <a:solidFill>
                  <a:srgbClr val="0F0F0F"/>
                </a:solidFill>
                <a:ea typeface="+mn-lt"/>
                <a:cs typeface="+mn-lt"/>
              </a:rPr>
              <a:t>, I., </a:t>
            </a:r>
            <a:r>
              <a:rPr lang="en-IN" sz="900" dirty="0" err="1">
                <a:solidFill>
                  <a:srgbClr val="0F0F0F"/>
                </a:solidFill>
                <a:ea typeface="+mn-lt"/>
                <a:cs typeface="+mn-lt"/>
              </a:rPr>
              <a:t>Vinyals</a:t>
            </a:r>
            <a:r>
              <a:rPr lang="en-IN" sz="900" dirty="0">
                <a:solidFill>
                  <a:srgbClr val="0F0F0F"/>
                </a:solidFill>
                <a:ea typeface="+mn-lt"/>
                <a:cs typeface="+mn-lt"/>
              </a:rPr>
              <a:t>, O., &amp; Le, Q. V. (2014). Sequence to sequence learning with neural networks. In Advances in neural information processing systems (pp. 3104-3112</a:t>
            </a:r>
            <a:r>
              <a:rPr lang="en-IN" sz="900" dirty="0" smtClean="0">
                <a:solidFill>
                  <a:srgbClr val="0F0F0F"/>
                </a:solidFill>
                <a:ea typeface="+mn-lt"/>
                <a:cs typeface="+mn-lt"/>
              </a:rPr>
              <a:t>).</a:t>
            </a:r>
            <a:endParaRPr lang="en-IN" sz="900" dirty="0">
              <a:solidFill>
                <a:srgbClr val="0F0F0F"/>
              </a:solidFill>
              <a:ea typeface="+mn-lt"/>
              <a:cs typeface="+mn-lt"/>
            </a:endParaRPr>
          </a:p>
          <a:p>
            <a:pPr marL="305435" indent="-305435">
              <a:lnSpc>
                <a:spcPct val="200000"/>
              </a:lnSpc>
            </a:pPr>
            <a:r>
              <a:rPr lang="en-IN" sz="900" dirty="0" err="1">
                <a:solidFill>
                  <a:srgbClr val="0F0F0F"/>
                </a:solidFill>
                <a:ea typeface="+mn-lt"/>
                <a:cs typeface="+mn-lt"/>
              </a:rPr>
              <a:t>Thaker</a:t>
            </a:r>
            <a:r>
              <a:rPr lang="en-IN" sz="900" dirty="0">
                <a:solidFill>
                  <a:srgbClr val="0F0F0F"/>
                </a:solidFill>
                <a:ea typeface="+mn-lt"/>
                <a:cs typeface="+mn-lt"/>
              </a:rPr>
              <a:t>, J., He, J., &amp; Sun, M. (2021). Few-shot learning for COVID-19 vaccine sentiments using Transformers. </a:t>
            </a:r>
            <a:r>
              <a:rPr lang="en-IN" sz="900" dirty="0" err="1">
                <a:solidFill>
                  <a:srgbClr val="0F0F0F"/>
                </a:solidFill>
                <a:ea typeface="+mn-lt"/>
                <a:cs typeface="+mn-lt"/>
              </a:rPr>
              <a:t>arXiv</a:t>
            </a:r>
            <a:r>
              <a:rPr lang="en-IN" sz="900" dirty="0">
                <a:solidFill>
                  <a:srgbClr val="0F0F0F"/>
                </a:solidFill>
                <a:ea typeface="+mn-lt"/>
                <a:cs typeface="+mn-lt"/>
              </a:rPr>
              <a:t> preprint arXiv:2111.11355</a:t>
            </a:r>
            <a:r>
              <a:rPr lang="en-IN" sz="900" dirty="0" smtClean="0">
                <a:solidFill>
                  <a:srgbClr val="0F0F0F"/>
                </a:solidFill>
                <a:ea typeface="+mn-lt"/>
                <a:cs typeface="+mn-lt"/>
              </a:rPr>
              <a:t>.</a:t>
            </a:r>
            <a:endParaRPr lang="en-IN" sz="900" dirty="0">
              <a:solidFill>
                <a:srgbClr val="0F0F0F"/>
              </a:solidFill>
              <a:ea typeface="+mn-lt"/>
              <a:cs typeface="+mn-lt"/>
            </a:endParaRPr>
          </a:p>
          <a:p>
            <a:pPr marL="305435" indent="-305435">
              <a:lnSpc>
                <a:spcPct val="200000"/>
              </a:lnSpc>
            </a:pPr>
            <a:r>
              <a:rPr lang="en-IN" sz="900" dirty="0" err="1">
                <a:solidFill>
                  <a:srgbClr val="0F0F0F"/>
                </a:solidFill>
                <a:ea typeface="+mn-lt"/>
                <a:cs typeface="+mn-lt"/>
              </a:rPr>
              <a:t>Chollet</a:t>
            </a:r>
            <a:r>
              <a:rPr lang="en-IN" sz="900" dirty="0">
                <a:solidFill>
                  <a:srgbClr val="0F0F0F"/>
                </a:solidFill>
                <a:ea typeface="+mn-lt"/>
                <a:cs typeface="+mn-lt"/>
              </a:rPr>
              <a:t>, F. (2018). Deep learning with Python. Manning Publications</a:t>
            </a:r>
            <a:r>
              <a:rPr lang="en-IN" sz="900" dirty="0" smtClean="0">
                <a:solidFill>
                  <a:srgbClr val="0F0F0F"/>
                </a:solidFill>
                <a:ea typeface="+mn-lt"/>
                <a:cs typeface="+mn-lt"/>
              </a:rPr>
              <a:t>.</a:t>
            </a:r>
            <a:endParaRPr lang="en-IN" sz="9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3" name="Picture 2"/>
          <p:cNvPicPr>
            <a:picLocks noChangeAspect="1"/>
          </p:cNvPicPr>
          <p:nvPr/>
        </p:nvPicPr>
        <p:blipFill>
          <a:blip r:embed="rId2"/>
          <a:stretch>
            <a:fillRect/>
          </a:stretch>
        </p:blipFill>
        <p:spPr>
          <a:xfrm>
            <a:off x="774700" y="1523276"/>
            <a:ext cx="6126689" cy="4736016"/>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32" y="717396"/>
            <a:ext cx="11029616" cy="530296"/>
          </a:xfrm>
        </p:spPr>
        <p:txBody>
          <a:bodyPr>
            <a:noAutofit/>
          </a:bodyPr>
          <a:lstStyle/>
          <a:p>
            <a:r>
              <a:rPr lang="en-IN" sz="3200" b="1" dirty="0">
                <a:solidFill>
                  <a:srgbClr val="00B0F0"/>
                </a:solidFill>
                <a:latin typeface="Arial" pitchFamily="34" charset="0"/>
                <a:cs typeface="Arial" pitchFamily="34" charset="0"/>
              </a:rPr>
              <a:t>course </a:t>
            </a:r>
            <a:r>
              <a:rPr lang="en-IN" sz="3200" b="1" dirty="0" smtClean="0">
                <a:solidFill>
                  <a:srgbClr val="00B0F0"/>
                </a:solidFill>
                <a:latin typeface="Arial" pitchFamily="34" charset="0"/>
                <a:cs typeface="Arial" pitchFamily="34" charset="0"/>
              </a:rPr>
              <a:t>certificate 2</a:t>
            </a:r>
            <a:endParaRPr lang="en-IN" sz="3200" b="1" dirty="0">
              <a:solidFill>
                <a:srgbClr val="00B0F0"/>
              </a:solidFill>
              <a:latin typeface="Arial" pitchFamily="34" charset="0"/>
              <a:cs typeface="Arial" pitchFamily="34" charset="0"/>
            </a:endParaRPr>
          </a:p>
        </p:txBody>
      </p:sp>
      <p:pic>
        <p:nvPicPr>
          <p:cNvPr id="3" name="Picture 2"/>
          <p:cNvPicPr>
            <a:picLocks noChangeAspect="1"/>
          </p:cNvPicPr>
          <p:nvPr/>
        </p:nvPicPr>
        <p:blipFill>
          <a:blip r:embed="rId2"/>
          <a:stretch>
            <a:fillRect/>
          </a:stretch>
        </p:blipFill>
        <p:spPr>
          <a:xfrm>
            <a:off x="812800" y="1454565"/>
            <a:ext cx="6013942" cy="4664868"/>
          </a:xfrm>
          <a:prstGeom prst="rect">
            <a:avLst/>
          </a:prstGeom>
        </p:spPr>
      </p:pic>
    </p:spTree>
    <p:extLst>
      <p:ext uri="{BB962C8B-B14F-4D97-AF65-F5344CB8AC3E}">
        <p14:creationId xmlns:p14="http://schemas.microsoft.com/office/powerpoint/2010/main" val="2512310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a:t>
            </a:r>
            <a:r>
              <a:rPr lang="en-US" sz="2000" b="1" dirty="0" smtClean="0">
                <a:latin typeface="Arial"/>
                <a:ea typeface="+mn-lt"/>
                <a:cs typeface="Arial"/>
              </a:rPr>
              <a:t>Statement</a:t>
            </a:r>
            <a:endParaRPr lang="en-US" dirty="0" smtClean="0">
              <a:latin typeface="Arial"/>
              <a:cs typeface="Arial"/>
            </a:endParaRPr>
          </a:p>
          <a:p>
            <a:r>
              <a:rPr lang="en-US" sz="2000" b="1" dirty="0" smtClean="0">
                <a:latin typeface="Arial"/>
                <a:ea typeface="+mn-lt"/>
                <a:cs typeface="Arial"/>
              </a:rPr>
              <a:t>Proposed System/Solution</a:t>
            </a:r>
            <a:endParaRPr lang="en-US" dirty="0" smtClean="0">
              <a:latin typeface="Arial"/>
              <a:cs typeface="Arial"/>
            </a:endParaRPr>
          </a:p>
          <a:p>
            <a:r>
              <a:rPr lang="en-US" sz="2000" b="1" dirty="0" smtClean="0">
                <a:latin typeface="Arial"/>
                <a:ea typeface="+mn-lt"/>
                <a:cs typeface="Calibri"/>
              </a:rPr>
              <a:t>System </a:t>
            </a:r>
            <a:r>
              <a:rPr lang="en-US" sz="2000" b="1" dirty="0">
                <a:latin typeface="Arial"/>
                <a:ea typeface="+mn-lt"/>
                <a:cs typeface="+mn-lt"/>
              </a:rPr>
              <a:t>Development </a:t>
            </a:r>
            <a:r>
              <a:rPr lang="en-US" sz="2000" b="1" dirty="0" smtClean="0">
                <a:latin typeface="Arial"/>
                <a:ea typeface="+mn-lt"/>
                <a:cs typeface="+mn-lt"/>
              </a:rPr>
              <a:t>Approach</a:t>
            </a:r>
            <a:r>
              <a:rPr lang="en-US" sz="2000" dirty="0">
                <a:latin typeface="Arial"/>
                <a:ea typeface="+mn-lt"/>
                <a:cs typeface="+mn-lt"/>
              </a:rPr>
              <a:t>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lnSpc>
                <a:spcPct val="200000"/>
              </a:lnSpc>
              <a:buNone/>
            </a:pPr>
            <a:r>
              <a:rPr lang="en-US" sz="2400" dirty="0" smtClean="0">
                <a:solidFill>
                  <a:srgbClr val="0F0F0F"/>
                </a:solidFill>
                <a:ea typeface="+mn-lt"/>
                <a:cs typeface="+mn-lt"/>
              </a:rPr>
              <a:t>This </a:t>
            </a:r>
            <a:r>
              <a:rPr lang="en-US" sz="2400" dirty="0">
                <a:solidFill>
                  <a:srgbClr val="0F0F0F"/>
                </a:solidFill>
                <a:ea typeface="+mn-lt"/>
                <a:cs typeface="+mn-lt"/>
              </a:rPr>
              <a:t>challenge asks you to build a classification model to predict the sentiment of COVID-19 </a:t>
            </a:r>
            <a:r>
              <a:rPr lang="en-US" sz="2400" dirty="0" err="1">
                <a:solidFill>
                  <a:srgbClr val="0F0F0F"/>
                </a:solidFill>
                <a:ea typeface="+mn-lt"/>
                <a:cs typeface="+mn-lt"/>
              </a:rPr>
              <a:t>tweets.The</a:t>
            </a:r>
            <a:r>
              <a:rPr lang="en-US" sz="2400" dirty="0">
                <a:solidFill>
                  <a:srgbClr val="0F0F0F"/>
                </a:solidFill>
                <a:ea typeface="+mn-lt"/>
                <a:cs typeface="+mn-lt"/>
              </a:rPr>
              <a:t> tweets have been pulled from Twitter and manual tagging has been done then. The names and usernames have been given codes to avoid any privacy concerns</a:t>
            </a:r>
          </a:p>
          <a:p>
            <a:pPr marL="0" indent="0">
              <a:buNone/>
            </a:pP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06620"/>
            <a:ext cx="11029616" cy="530296"/>
          </a:xfrm>
        </p:spPr>
        <p:txBody>
          <a:bodyPr>
            <a:noAutofit/>
          </a:bodyPr>
          <a:lstStyle/>
          <a:p>
            <a:r>
              <a:rPr lang="en-US" b="1" dirty="0">
                <a:solidFill>
                  <a:schemeClr val="accent1"/>
                </a:solidFill>
                <a:latin typeface="Arial" panose="020B0604020202020204" pitchFamily="34" charset="0"/>
                <a:cs typeface="Arial" panose="020B0604020202020204" pitchFamily="34" charset="0"/>
              </a:rPr>
              <a:t>Proposed Solution</a:t>
            </a:r>
            <a:endParaRPr lang="en-US"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991842"/>
            <a:ext cx="11613485" cy="5563973"/>
          </a:xfrm>
        </p:spPr>
        <p:txBody>
          <a:bodyPr vert="horz" lIns="91440" tIns="45720" rIns="91440" bIns="45720" rtlCol="0" anchor="ctr">
            <a:noAutofit/>
          </a:bodyPr>
          <a:lstStyle/>
          <a:p>
            <a:pPr marL="305435" indent="-305435"/>
            <a:r>
              <a:rPr lang="en-IN" sz="1100" b="1" dirty="0" smtClean="0">
                <a:latin typeface="Calibri"/>
                <a:ea typeface="+mn-lt"/>
                <a:cs typeface="+mn-lt"/>
              </a:rPr>
              <a:t>The proposed system aims to address the challenge of predicting </a:t>
            </a:r>
            <a:r>
              <a:rPr lang="en-US" sz="1100" b="1" dirty="0">
                <a:latin typeface="Calibri"/>
                <a:ea typeface="+mn-lt"/>
                <a:cs typeface="+mn-lt"/>
              </a:rPr>
              <a:t>to build a classification model to predict the sentiment of COVID-19 </a:t>
            </a:r>
            <a:r>
              <a:rPr lang="en-US" sz="1100" b="1" dirty="0" smtClean="0">
                <a:latin typeface="Calibri"/>
                <a:ea typeface="+mn-lt"/>
                <a:cs typeface="+mn-lt"/>
              </a:rPr>
              <a:t>tweets. The </a:t>
            </a:r>
            <a:r>
              <a:rPr lang="en-US" sz="1100" b="1" dirty="0">
                <a:latin typeface="Calibri"/>
                <a:ea typeface="+mn-lt"/>
                <a:cs typeface="+mn-lt"/>
              </a:rPr>
              <a:t>tweets have been pulled from Twitter and manual tagging has been done then. The names and usernames have been given codes to avoid any privacy </a:t>
            </a:r>
            <a:r>
              <a:rPr lang="en-US" sz="1100" b="1" dirty="0" smtClean="0">
                <a:latin typeface="Calibri"/>
                <a:ea typeface="+mn-lt"/>
                <a:cs typeface="+mn-lt"/>
              </a:rPr>
              <a:t>concerns</a:t>
            </a:r>
            <a:r>
              <a:rPr lang="en-IN" sz="1100" b="1" dirty="0" smtClean="0">
                <a:latin typeface="Calibri"/>
                <a:ea typeface="+mn-lt"/>
                <a:cs typeface="+mn-lt"/>
              </a:rPr>
              <a:t>. This involves leveraging data analytics and machine learning techniques to forecast patterns accurately. The solution will consist of the following components:</a:t>
            </a:r>
            <a:endParaRPr lang="en-IN" sz="1100" b="1" dirty="0" smtClean="0">
              <a:latin typeface="Calibri"/>
              <a:cs typeface="Calibri"/>
            </a:endParaRPr>
          </a:p>
          <a:p>
            <a:pPr marL="305435" indent="-305435"/>
            <a:r>
              <a:rPr lang="en-IN" sz="1100" b="1" dirty="0" smtClean="0">
                <a:latin typeface="Calibri"/>
                <a:ea typeface="+mn-lt"/>
                <a:cs typeface="+mn-lt"/>
              </a:rPr>
              <a:t>Data </a:t>
            </a:r>
            <a:r>
              <a:rPr lang="en-IN" sz="1100" b="1" dirty="0">
                <a:latin typeface="Calibri"/>
                <a:ea typeface="+mn-lt"/>
                <a:cs typeface="+mn-lt"/>
              </a:rPr>
              <a:t>Collection:</a:t>
            </a:r>
            <a:endParaRPr lang="en-IN" sz="1100" b="1" dirty="0">
              <a:latin typeface="Calibri"/>
              <a:cs typeface="Calibri"/>
            </a:endParaRPr>
          </a:p>
          <a:p>
            <a:pPr marL="629920" lvl="1" indent="-305435"/>
            <a:r>
              <a:rPr lang="en-IN" sz="1100" dirty="0">
                <a:latin typeface="Calibri"/>
                <a:ea typeface="+mn-lt"/>
                <a:cs typeface="+mn-lt"/>
              </a:rPr>
              <a:t>Gather </a:t>
            </a:r>
            <a:r>
              <a:rPr lang="en-IN" sz="1100" dirty="0" smtClean="0">
                <a:latin typeface="Calibri"/>
                <a:ea typeface="+mn-lt"/>
                <a:cs typeface="+mn-lt"/>
              </a:rPr>
              <a:t>data of tweets, </a:t>
            </a:r>
            <a:r>
              <a:rPr lang="en-IN" sz="1100" dirty="0">
                <a:latin typeface="Calibri"/>
                <a:ea typeface="+mn-lt"/>
                <a:cs typeface="+mn-lt"/>
              </a:rPr>
              <a:t>including time, date, location, and other relevant factors.</a:t>
            </a:r>
            <a:endParaRPr lang="en-IN" sz="1100" dirty="0">
              <a:latin typeface="Calibri"/>
              <a:cs typeface="Calibri"/>
            </a:endParaRPr>
          </a:p>
          <a:p>
            <a:pPr marL="629920" lvl="1" indent="-305435"/>
            <a:r>
              <a:rPr lang="en-IN" sz="1100" dirty="0">
                <a:latin typeface="Calibri"/>
                <a:ea typeface="+mn-lt"/>
                <a:cs typeface="+mn-lt"/>
              </a:rPr>
              <a:t>Utilize real-time data sources, such as </a:t>
            </a:r>
            <a:r>
              <a:rPr lang="en-IN" sz="1100" dirty="0" smtClean="0">
                <a:latin typeface="Calibri"/>
                <a:ea typeface="+mn-lt"/>
                <a:cs typeface="+mn-lt"/>
              </a:rPr>
              <a:t>Twitter </a:t>
            </a:r>
            <a:r>
              <a:rPr lang="en-IN" sz="1100" dirty="0">
                <a:latin typeface="Calibri"/>
                <a:ea typeface="+mn-lt"/>
                <a:cs typeface="+mn-lt"/>
              </a:rPr>
              <a:t>to enhance prediction accuracy.</a:t>
            </a:r>
            <a:endParaRPr lang="en-IN" sz="1100" dirty="0">
              <a:latin typeface="Calibri"/>
              <a:cs typeface="Calibri"/>
            </a:endParaRPr>
          </a:p>
          <a:p>
            <a:pPr marL="305435" indent="-305435"/>
            <a:r>
              <a:rPr lang="en-IN" sz="1100" b="1" dirty="0">
                <a:latin typeface="Calibri"/>
                <a:ea typeface="+mn-lt"/>
                <a:cs typeface="+mn-lt"/>
              </a:rPr>
              <a:t>Data </a:t>
            </a:r>
            <a:r>
              <a:rPr lang="en-IN" sz="1100" b="1" dirty="0" smtClean="0">
                <a:latin typeface="Calibri"/>
                <a:ea typeface="+mn-lt"/>
                <a:cs typeface="+mn-lt"/>
              </a:rPr>
              <a:t>Pre-processing:</a:t>
            </a:r>
            <a:endParaRPr lang="en-IN" sz="1100" b="1" dirty="0">
              <a:latin typeface="Calibri"/>
              <a:cs typeface="Calibri"/>
            </a:endParaRPr>
          </a:p>
          <a:p>
            <a:pPr marL="629920" lvl="1" indent="-305435"/>
            <a:r>
              <a:rPr lang="en-US" sz="1100" dirty="0">
                <a:latin typeface="Calibri"/>
                <a:ea typeface="+mn-lt"/>
                <a:cs typeface="+mn-lt"/>
              </a:rPr>
              <a:t>Load the dataset using Pandas.</a:t>
            </a:r>
          </a:p>
          <a:p>
            <a:pPr marL="629920" lvl="1" indent="-305435"/>
            <a:r>
              <a:rPr lang="en-US" sz="1100" dirty="0">
                <a:latin typeface="Calibri"/>
                <a:ea typeface="+mn-lt"/>
                <a:cs typeface="+mn-lt"/>
              </a:rPr>
              <a:t>Explore the dataset to understand its structure, features, and distribution of classes.</a:t>
            </a:r>
          </a:p>
          <a:p>
            <a:pPr marL="629920" lvl="1" indent="-305435"/>
            <a:r>
              <a:rPr lang="en-US" sz="1100" dirty="0">
                <a:latin typeface="Calibri"/>
                <a:ea typeface="+mn-lt"/>
                <a:cs typeface="+mn-lt"/>
              </a:rPr>
              <a:t>Handle any missing values, duplicates, or inconsistencies in the data.</a:t>
            </a:r>
          </a:p>
          <a:p>
            <a:pPr marL="629920" lvl="1" indent="-305435"/>
            <a:r>
              <a:rPr lang="en-US" sz="1100" dirty="0">
                <a:latin typeface="Calibri"/>
                <a:ea typeface="+mn-lt"/>
                <a:cs typeface="+mn-lt"/>
              </a:rPr>
              <a:t>Perform text preprocessing tasks such as tokenization, removing </a:t>
            </a:r>
            <a:r>
              <a:rPr lang="en-US" sz="1100" dirty="0" smtClean="0">
                <a:latin typeface="Calibri"/>
                <a:ea typeface="+mn-lt"/>
                <a:cs typeface="+mn-lt"/>
              </a:rPr>
              <a:t>stop words, </a:t>
            </a:r>
            <a:r>
              <a:rPr lang="en-US" sz="1100" dirty="0">
                <a:latin typeface="Calibri"/>
                <a:ea typeface="+mn-lt"/>
                <a:cs typeface="+mn-lt"/>
              </a:rPr>
              <a:t>and stemming/lemmatization to clean the tweet text.</a:t>
            </a:r>
            <a:endParaRPr lang="en-IN" sz="1100" dirty="0" smtClean="0">
              <a:latin typeface="Calibri"/>
              <a:cs typeface="Calibri"/>
            </a:endParaRPr>
          </a:p>
          <a:p>
            <a:pPr marL="305435" indent="-305435"/>
            <a:r>
              <a:rPr lang="en-IN" sz="1100" b="1" dirty="0">
                <a:latin typeface="Calibri"/>
                <a:ea typeface="+mn-lt"/>
                <a:cs typeface="+mn-lt"/>
              </a:rPr>
              <a:t>Exploratory Data Analysis (EDA):</a:t>
            </a:r>
            <a:endParaRPr lang="en-IN" sz="1100" b="1" dirty="0" smtClean="0">
              <a:latin typeface="Calibri"/>
              <a:cs typeface="Calibri"/>
            </a:endParaRPr>
          </a:p>
          <a:p>
            <a:pPr marL="629920" lvl="1" indent="-305435"/>
            <a:r>
              <a:rPr lang="en-US" sz="1100" dirty="0">
                <a:latin typeface="Calibri"/>
                <a:ea typeface="+mn-lt"/>
                <a:cs typeface="+mn-lt"/>
              </a:rPr>
              <a:t>Conduct exploratory data analysis to gain insights into the data.</a:t>
            </a:r>
          </a:p>
          <a:p>
            <a:pPr marL="629920" lvl="1" indent="-305435"/>
            <a:r>
              <a:rPr lang="en-US" sz="1100" dirty="0">
                <a:latin typeface="Calibri"/>
                <a:ea typeface="+mn-lt"/>
                <a:cs typeface="+mn-lt"/>
              </a:rPr>
              <a:t>Visualize the distribution of sentiment classes to understand the balance or imbalance in the dataset.</a:t>
            </a:r>
          </a:p>
          <a:p>
            <a:pPr marL="629920" lvl="1" indent="-305435"/>
            <a:r>
              <a:rPr lang="en-US" sz="1100" dirty="0">
                <a:latin typeface="Calibri"/>
                <a:ea typeface="+mn-lt"/>
                <a:cs typeface="+mn-lt"/>
              </a:rPr>
              <a:t>Analyze the relationship between different features and sentiment classes using visualizations and statistical methods.</a:t>
            </a:r>
          </a:p>
          <a:p>
            <a:pPr marL="629920" lvl="1" indent="-305435"/>
            <a:r>
              <a:rPr lang="en-US" sz="1100" dirty="0">
                <a:latin typeface="Calibri"/>
                <a:ea typeface="+mn-lt"/>
                <a:cs typeface="+mn-lt"/>
              </a:rPr>
              <a:t>Explore the most frequent words or phrases associated with each sentiment class using techniques like word clouds or frequency analysis</a:t>
            </a:r>
            <a:r>
              <a:rPr lang="en-US" sz="1100" dirty="0" smtClean="0">
                <a:latin typeface="Calibri"/>
                <a:ea typeface="+mn-lt"/>
                <a:cs typeface="+mn-lt"/>
              </a:rPr>
              <a:t>.</a:t>
            </a:r>
            <a:endParaRPr lang="en-IN" sz="1100" dirty="0">
              <a:latin typeface="Calibri"/>
              <a:cs typeface="Calibri"/>
            </a:endParaRPr>
          </a:p>
          <a:p>
            <a:pPr marL="305435" indent="-305435"/>
            <a:r>
              <a:rPr lang="en-IN" sz="1100" b="1" dirty="0">
                <a:latin typeface="Calibri"/>
                <a:ea typeface="+mn-lt"/>
                <a:cs typeface="+mn-lt"/>
              </a:rPr>
              <a:t>Feature Engineering</a:t>
            </a:r>
            <a:r>
              <a:rPr lang="en-IN" sz="1100" b="1" dirty="0" smtClean="0">
                <a:latin typeface="Calibri"/>
                <a:ea typeface="+mn-lt"/>
                <a:cs typeface="+mn-lt"/>
              </a:rPr>
              <a:t>:</a:t>
            </a:r>
            <a:endParaRPr lang="en-IN" sz="1100" b="1" dirty="0">
              <a:latin typeface="Calibri"/>
              <a:cs typeface="Calibri"/>
            </a:endParaRPr>
          </a:p>
          <a:p>
            <a:pPr marL="629920" lvl="1" indent="-305435"/>
            <a:r>
              <a:rPr lang="en-US" sz="1100" dirty="0">
                <a:latin typeface="Calibri"/>
                <a:ea typeface="+mn-lt"/>
                <a:cs typeface="+mn-lt"/>
              </a:rPr>
              <a:t>Extract relevant features from the tweet text, such as word </a:t>
            </a:r>
            <a:r>
              <a:rPr lang="en-US" sz="1100" dirty="0" err="1">
                <a:latin typeface="Calibri"/>
                <a:ea typeface="+mn-lt"/>
                <a:cs typeface="+mn-lt"/>
              </a:rPr>
              <a:t>embeddings</a:t>
            </a:r>
            <a:r>
              <a:rPr lang="en-US" sz="1100" dirty="0">
                <a:latin typeface="Calibri"/>
                <a:ea typeface="+mn-lt"/>
                <a:cs typeface="+mn-lt"/>
              </a:rPr>
              <a:t> using techniques like Word2Vec or </a:t>
            </a:r>
            <a:r>
              <a:rPr lang="en-US" sz="1100" dirty="0" err="1">
                <a:latin typeface="Calibri"/>
                <a:ea typeface="+mn-lt"/>
                <a:cs typeface="+mn-lt"/>
              </a:rPr>
              <a:t>GloVe</a:t>
            </a:r>
            <a:r>
              <a:rPr lang="en-US" sz="1100" dirty="0">
                <a:latin typeface="Calibri"/>
                <a:ea typeface="+mn-lt"/>
                <a:cs typeface="+mn-lt"/>
              </a:rPr>
              <a:t>.</a:t>
            </a:r>
          </a:p>
          <a:p>
            <a:pPr marL="629920" lvl="1" indent="-305435"/>
            <a:r>
              <a:rPr lang="en-US" sz="1100" dirty="0">
                <a:latin typeface="Calibri"/>
                <a:ea typeface="+mn-lt"/>
                <a:cs typeface="+mn-lt"/>
              </a:rPr>
              <a:t>Consider additional features such as tweet length, presence of </a:t>
            </a:r>
            <a:r>
              <a:rPr lang="en-US" sz="1100" dirty="0" err="1">
                <a:latin typeface="Calibri"/>
                <a:ea typeface="+mn-lt"/>
                <a:cs typeface="+mn-lt"/>
              </a:rPr>
              <a:t>emojis</a:t>
            </a:r>
            <a:r>
              <a:rPr lang="en-US" sz="1100" dirty="0">
                <a:latin typeface="Calibri"/>
                <a:ea typeface="+mn-lt"/>
                <a:cs typeface="+mn-lt"/>
              </a:rPr>
              <a:t>, or mentions of specific keywords related to COVID-19.</a:t>
            </a:r>
          </a:p>
          <a:p>
            <a:pPr marL="629920" lvl="1" indent="-305435"/>
            <a:r>
              <a:rPr lang="en-US" sz="1100" dirty="0">
                <a:latin typeface="Calibri"/>
                <a:ea typeface="+mn-lt"/>
                <a:cs typeface="+mn-lt"/>
              </a:rPr>
              <a:t>Transform categorical features like location into numerical representations using techniques like one-hot encoding or label encoding</a:t>
            </a:r>
            <a:r>
              <a:rPr lang="en-US" sz="1100" dirty="0" smtClean="0">
                <a:latin typeface="Calibri"/>
                <a:ea typeface="+mn-lt"/>
                <a:cs typeface="+mn-lt"/>
              </a:rPr>
              <a:t>.</a:t>
            </a:r>
            <a:endParaRPr lang="en-IN" sz="1100" dirty="0">
              <a:latin typeface="Calibri"/>
              <a:cs typeface="Calibri"/>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702156"/>
            <a:ext cx="11029616" cy="530296"/>
          </a:xfrm>
        </p:spPr>
        <p:txBody>
          <a:bodyPr>
            <a:noAutofit/>
          </a:bodyPr>
          <a:lstStyle/>
          <a:p>
            <a:r>
              <a:rPr lang="en-US" b="1" dirty="0">
                <a:solidFill>
                  <a:schemeClr val="accent1"/>
                </a:solidFill>
                <a:latin typeface="Arial" panose="020B0604020202020204" pitchFamily="34" charset="0"/>
                <a:cs typeface="Arial" panose="020B0604020202020204" pitchFamily="34" charset="0"/>
              </a:rPr>
              <a:t>Proposed Solution</a:t>
            </a:r>
            <a:endParaRPr lang="en-US"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991842"/>
            <a:ext cx="11613485" cy="5563973"/>
          </a:xfrm>
        </p:spPr>
        <p:txBody>
          <a:bodyPr vert="horz" lIns="91440" tIns="45720" rIns="91440" bIns="45720" rtlCol="0" anchor="ctr">
            <a:noAutofit/>
          </a:bodyPr>
          <a:lstStyle/>
          <a:p>
            <a:pPr marL="305435" indent="-305435"/>
            <a:r>
              <a:rPr lang="en-IN" sz="1100" b="1" dirty="0">
                <a:latin typeface="Calibri"/>
                <a:ea typeface="+mn-lt"/>
                <a:cs typeface="+mn-lt"/>
              </a:rPr>
              <a:t>Model Selection and Training:</a:t>
            </a:r>
            <a:endParaRPr lang="en-IN" sz="1100" b="1" dirty="0" smtClean="0">
              <a:latin typeface="Calibri"/>
              <a:cs typeface="Calibri"/>
            </a:endParaRPr>
          </a:p>
          <a:p>
            <a:pPr marL="629920" lvl="1" indent="-305435"/>
            <a:r>
              <a:rPr lang="en-US" sz="1100" dirty="0">
                <a:latin typeface="Calibri"/>
                <a:ea typeface="+mn-lt"/>
                <a:cs typeface="+mn-lt"/>
              </a:rPr>
              <a:t>Split the dataset into training and testing sets.</a:t>
            </a:r>
          </a:p>
          <a:p>
            <a:pPr marL="629920" lvl="1" indent="-305435"/>
            <a:r>
              <a:rPr lang="en-US" sz="1100" dirty="0">
                <a:latin typeface="Calibri"/>
                <a:ea typeface="+mn-lt"/>
                <a:cs typeface="+mn-lt"/>
              </a:rPr>
              <a:t>Select appropriate machine learning models for sentiment classification, such as logistic regression, random forest, support vector machines, or neural networks.</a:t>
            </a:r>
          </a:p>
          <a:p>
            <a:pPr marL="629920" lvl="1" indent="-305435"/>
            <a:r>
              <a:rPr lang="en-US" sz="1100" dirty="0">
                <a:latin typeface="Calibri"/>
                <a:ea typeface="+mn-lt"/>
                <a:cs typeface="+mn-lt"/>
              </a:rPr>
              <a:t>Train multiple models using the training data and evaluate their performance using appropriate evaluation metrics like accuracy, precision, recall, and F1-score.</a:t>
            </a:r>
          </a:p>
          <a:p>
            <a:pPr marL="629920" lvl="1" indent="-305435"/>
            <a:r>
              <a:rPr lang="en-US" sz="1100" dirty="0">
                <a:latin typeface="Calibri"/>
                <a:ea typeface="+mn-lt"/>
                <a:cs typeface="+mn-lt"/>
              </a:rPr>
              <a:t>Perform </a:t>
            </a:r>
            <a:r>
              <a:rPr lang="en-US" sz="1100" dirty="0" err="1">
                <a:latin typeface="Calibri"/>
                <a:ea typeface="+mn-lt"/>
                <a:cs typeface="+mn-lt"/>
              </a:rPr>
              <a:t>hyperparameter</a:t>
            </a:r>
            <a:r>
              <a:rPr lang="en-US" sz="1100" dirty="0">
                <a:latin typeface="Calibri"/>
                <a:ea typeface="+mn-lt"/>
                <a:cs typeface="+mn-lt"/>
              </a:rPr>
              <a:t> tuning using techniques like grid search or random search to optimize the performance of the selected models.</a:t>
            </a:r>
            <a:endParaRPr lang="en-IN" sz="1100" dirty="0" smtClean="0">
              <a:latin typeface="Calibri"/>
              <a:cs typeface="Calibri"/>
            </a:endParaRPr>
          </a:p>
          <a:p>
            <a:pPr marL="305435" indent="-305435"/>
            <a:r>
              <a:rPr lang="en-IN" sz="1100" b="1" dirty="0">
                <a:latin typeface="Calibri"/>
                <a:ea typeface="+mn-lt"/>
                <a:cs typeface="+mn-lt"/>
              </a:rPr>
              <a:t>Model Evaluation</a:t>
            </a:r>
            <a:r>
              <a:rPr lang="en-IN" sz="1100" b="1" dirty="0" smtClean="0">
                <a:latin typeface="Calibri"/>
                <a:ea typeface="+mn-lt"/>
                <a:cs typeface="+mn-lt"/>
              </a:rPr>
              <a:t>:</a:t>
            </a:r>
            <a:endParaRPr lang="en-IN" sz="1100" b="1" dirty="0" smtClean="0">
              <a:latin typeface="Calibri"/>
              <a:cs typeface="Calibri"/>
            </a:endParaRPr>
          </a:p>
          <a:p>
            <a:pPr marL="629920" lvl="1" indent="-305435"/>
            <a:r>
              <a:rPr lang="en-US" sz="1100" dirty="0">
                <a:latin typeface="Calibri"/>
                <a:ea typeface="+mn-lt"/>
                <a:cs typeface="+mn-lt"/>
              </a:rPr>
              <a:t>Evaluate the trained models using the testing dataset to assess their generalization performance.</a:t>
            </a:r>
          </a:p>
          <a:p>
            <a:pPr marL="629920" lvl="1" indent="-305435"/>
            <a:r>
              <a:rPr lang="en-US" sz="1100" dirty="0">
                <a:latin typeface="Calibri"/>
                <a:ea typeface="+mn-lt"/>
                <a:cs typeface="+mn-lt"/>
              </a:rPr>
              <a:t>Compare the performance of different models based on various evaluation metrics.</a:t>
            </a:r>
          </a:p>
          <a:p>
            <a:pPr marL="629920" lvl="1" indent="-305435"/>
            <a:r>
              <a:rPr lang="en-US" sz="1100" dirty="0">
                <a:latin typeface="Calibri"/>
                <a:ea typeface="+mn-lt"/>
                <a:cs typeface="+mn-lt"/>
              </a:rPr>
              <a:t>Analyze the confusion matrix to understand the model's behavior in classifying different sentiment classes.</a:t>
            </a:r>
            <a:endParaRPr lang="en-IN" sz="1100" dirty="0" smtClean="0">
              <a:latin typeface="Calibri"/>
              <a:cs typeface="Calibri"/>
            </a:endParaRPr>
          </a:p>
          <a:p>
            <a:pPr marL="305435" indent="-305435"/>
            <a:r>
              <a:rPr lang="en-IN" sz="1100" b="1" dirty="0">
                <a:latin typeface="Calibri"/>
                <a:ea typeface="+mn-lt"/>
                <a:cs typeface="+mn-lt"/>
              </a:rPr>
              <a:t>Deployment and Integration</a:t>
            </a:r>
            <a:r>
              <a:rPr lang="en-IN" sz="1100" b="1" dirty="0" smtClean="0">
                <a:latin typeface="Calibri"/>
                <a:ea typeface="+mn-lt"/>
                <a:cs typeface="+mn-lt"/>
              </a:rPr>
              <a:t>:</a:t>
            </a:r>
            <a:endParaRPr lang="en-IN" sz="1100" b="1" dirty="0" smtClean="0">
              <a:latin typeface="Calibri"/>
              <a:cs typeface="Calibri"/>
            </a:endParaRPr>
          </a:p>
          <a:p>
            <a:pPr marL="629920" lvl="1" indent="-305435"/>
            <a:r>
              <a:rPr lang="en-US" sz="1100" dirty="0">
                <a:latin typeface="Calibri"/>
                <a:ea typeface="+mn-lt"/>
                <a:cs typeface="+mn-lt"/>
              </a:rPr>
              <a:t>Choose the best-performing model based on the evaluation results.</a:t>
            </a:r>
          </a:p>
          <a:p>
            <a:pPr marL="629920" lvl="1" indent="-305435"/>
            <a:r>
              <a:rPr lang="en-US" sz="1100" dirty="0">
                <a:latin typeface="Calibri"/>
                <a:ea typeface="+mn-lt"/>
                <a:cs typeface="+mn-lt"/>
              </a:rPr>
              <a:t>Deploy the selected model into a production environment, considering factors like scalability, latency, and resource constraints.</a:t>
            </a:r>
          </a:p>
          <a:p>
            <a:pPr marL="629920" lvl="1" indent="-305435"/>
            <a:r>
              <a:rPr lang="en-US" sz="1100" dirty="0">
                <a:latin typeface="Calibri"/>
                <a:ea typeface="+mn-lt"/>
                <a:cs typeface="+mn-lt"/>
              </a:rPr>
              <a:t>Integrate the deployed model with your application or platform to perform real-time sentiment analysis on COVID-19 tweets.</a:t>
            </a:r>
          </a:p>
          <a:p>
            <a:pPr marL="629920" lvl="1" indent="-305435"/>
            <a:r>
              <a:rPr lang="en-US" sz="1100" dirty="0">
                <a:latin typeface="Calibri"/>
                <a:ea typeface="+mn-lt"/>
                <a:cs typeface="+mn-lt"/>
              </a:rPr>
              <a:t>Monitor the model's performance over time and consider retraining or updating it periodically to maintain accuracy and relevance</a:t>
            </a:r>
            <a:r>
              <a:rPr lang="en-US" sz="1100" dirty="0" smtClean="0">
                <a:latin typeface="Calibri"/>
                <a:ea typeface="+mn-lt"/>
                <a:cs typeface="+mn-lt"/>
              </a:rPr>
              <a:t>.</a:t>
            </a:r>
            <a:endParaRPr lang="en-IN" sz="1100" dirty="0">
              <a:latin typeface="Calibri"/>
              <a:cs typeface="Calibri"/>
            </a:endParaRPr>
          </a:p>
        </p:txBody>
      </p:sp>
    </p:spTree>
    <p:extLst>
      <p:ext uri="{BB962C8B-B14F-4D97-AF65-F5344CB8AC3E}">
        <p14:creationId xmlns:p14="http://schemas.microsoft.com/office/powerpoint/2010/main" val="3687812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73081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2" y="1192842"/>
            <a:ext cx="11029615" cy="5016890"/>
          </a:xfrm>
        </p:spPr>
        <p:txBody>
          <a:bodyPr>
            <a:noAutofit/>
          </a:bodyPr>
          <a:lstStyle/>
          <a:p>
            <a:pPr marL="0" indent="0">
              <a:buNone/>
            </a:pPr>
            <a:r>
              <a:rPr lang="en-IN" sz="1000" b="1" dirty="0">
                <a:solidFill>
                  <a:srgbClr val="0F0F0F"/>
                </a:solidFill>
                <a:ea typeface="+mn-lt"/>
                <a:cs typeface="+mn-lt"/>
              </a:rPr>
              <a:t>The "System Approach" section outlines the overall strategy and methodology for developing and implementing the </a:t>
            </a:r>
            <a:r>
              <a:rPr lang="en-IN" sz="1000" b="1" dirty="0" smtClean="0">
                <a:solidFill>
                  <a:srgbClr val="0F0F0F"/>
                </a:solidFill>
                <a:ea typeface="+mn-lt"/>
                <a:cs typeface="+mn-lt"/>
              </a:rPr>
              <a:t>Tweet analysis </a:t>
            </a:r>
            <a:r>
              <a:rPr lang="en-IN" sz="1000" b="1" dirty="0">
                <a:solidFill>
                  <a:srgbClr val="0F0F0F"/>
                </a:solidFill>
                <a:ea typeface="+mn-lt"/>
                <a:cs typeface="+mn-lt"/>
              </a:rPr>
              <a:t>prediction system. </a:t>
            </a:r>
            <a:endParaRPr lang="en-US" sz="1000" b="1" dirty="0" smtClean="0"/>
          </a:p>
          <a:p>
            <a:pPr marL="305435" indent="-305435"/>
            <a:r>
              <a:rPr lang="en-IN" sz="1000" b="1" dirty="0" smtClean="0">
                <a:solidFill>
                  <a:srgbClr val="0F0F0F"/>
                </a:solidFill>
              </a:rPr>
              <a:t>System requirements</a:t>
            </a:r>
          </a:p>
          <a:p>
            <a:pPr marL="629435" lvl="1" indent="-305435"/>
            <a:r>
              <a:rPr lang="en-US" sz="1000" dirty="0" smtClean="0">
                <a:solidFill>
                  <a:srgbClr val="0F0F0F"/>
                </a:solidFill>
              </a:rPr>
              <a:t>Define </a:t>
            </a:r>
            <a:r>
              <a:rPr lang="en-US" sz="1000" dirty="0">
                <a:solidFill>
                  <a:srgbClr val="0F0F0F"/>
                </a:solidFill>
              </a:rPr>
              <a:t>the functional and non-functional requirements of the sentiment analysis system for COVID-19 tweets.</a:t>
            </a:r>
          </a:p>
          <a:p>
            <a:pPr marL="629435" lvl="1" indent="-305435"/>
            <a:r>
              <a:rPr lang="en-US" sz="1000" dirty="0">
                <a:solidFill>
                  <a:srgbClr val="0F0F0F"/>
                </a:solidFill>
              </a:rPr>
              <a:t>Functional requirements may include:</a:t>
            </a:r>
          </a:p>
          <a:p>
            <a:pPr marL="629435" lvl="1" indent="-305435"/>
            <a:r>
              <a:rPr lang="en-US" sz="1000" dirty="0">
                <a:solidFill>
                  <a:srgbClr val="0F0F0F"/>
                </a:solidFill>
              </a:rPr>
              <a:t>Ability to preprocess and clean tweet data effectively.</a:t>
            </a:r>
          </a:p>
          <a:p>
            <a:pPr marL="629435" lvl="1" indent="-305435"/>
            <a:r>
              <a:rPr lang="en-US" sz="1000" dirty="0">
                <a:solidFill>
                  <a:srgbClr val="0F0F0F"/>
                </a:solidFill>
              </a:rPr>
              <a:t>Capability to extract relevant features from tweet text.</a:t>
            </a:r>
          </a:p>
          <a:p>
            <a:pPr marL="629435" lvl="1" indent="-305435"/>
            <a:r>
              <a:rPr lang="en-US" sz="1000" dirty="0">
                <a:solidFill>
                  <a:srgbClr val="0F0F0F"/>
                </a:solidFill>
              </a:rPr>
              <a:t>Flexibility to train and evaluate multiple machine learning models.</a:t>
            </a:r>
          </a:p>
          <a:p>
            <a:pPr marL="629435" lvl="1" indent="-305435"/>
            <a:r>
              <a:rPr lang="en-US" sz="1000" dirty="0">
                <a:solidFill>
                  <a:srgbClr val="0F0F0F"/>
                </a:solidFill>
              </a:rPr>
              <a:t>Ability to deploy the trained model for real-time sentiment analysis.</a:t>
            </a:r>
          </a:p>
          <a:p>
            <a:pPr marL="629435" lvl="1" indent="-305435"/>
            <a:r>
              <a:rPr lang="en-US" sz="1000" dirty="0">
                <a:solidFill>
                  <a:srgbClr val="0F0F0F"/>
                </a:solidFill>
              </a:rPr>
              <a:t>Non-functional requirements may include:</a:t>
            </a:r>
          </a:p>
          <a:p>
            <a:pPr marL="629435" lvl="1" indent="-305435"/>
            <a:r>
              <a:rPr lang="en-US" sz="1000" dirty="0">
                <a:solidFill>
                  <a:srgbClr val="0F0F0F"/>
                </a:solidFill>
              </a:rPr>
              <a:t>Scalability to handle large volumes of tweet data.</a:t>
            </a:r>
          </a:p>
          <a:p>
            <a:pPr marL="629435" lvl="1" indent="-305435"/>
            <a:r>
              <a:rPr lang="en-US" sz="1000" dirty="0">
                <a:solidFill>
                  <a:srgbClr val="0F0F0F"/>
                </a:solidFill>
              </a:rPr>
              <a:t>Real-time processing capability to provide timely sentiment analysis.</a:t>
            </a:r>
          </a:p>
          <a:p>
            <a:pPr marL="629435" lvl="1" indent="-305435"/>
            <a:r>
              <a:rPr lang="en-US" sz="1000" dirty="0">
                <a:solidFill>
                  <a:srgbClr val="0F0F0F"/>
                </a:solidFill>
              </a:rPr>
              <a:t>Robustness to handle noisy or incomplete tweet text.</a:t>
            </a:r>
          </a:p>
          <a:p>
            <a:pPr marL="629435" lvl="1" indent="-305435"/>
            <a:r>
              <a:rPr lang="en-US" sz="1000" dirty="0">
                <a:solidFill>
                  <a:srgbClr val="0F0F0F"/>
                </a:solidFill>
              </a:rPr>
              <a:t>Privacy and security measures to protect user data and maintain confidentiality.</a:t>
            </a:r>
            <a:endParaRPr lang="en-IN" sz="1000" dirty="0">
              <a:solidFill>
                <a:srgbClr val="0F0F0F"/>
              </a:solidFill>
            </a:endParaRPr>
          </a:p>
          <a:p>
            <a:pPr marL="305435" indent="-305435"/>
            <a:r>
              <a:rPr lang="en-IN" sz="1000" b="1" dirty="0">
                <a:solidFill>
                  <a:srgbClr val="0F0F0F"/>
                </a:solidFill>
              </a:rPr>
              <a:t>Library required to build the </a:t>
            </a:r>
            <a:r>
              <a:rPr lang="en-IN" sz="1000" b="1" dirty="0" smtClean="0">
                <a:solidFill>
                  <a:srgbClr val="0F0F0F"/>
                </a:solidFill>
              </a:rPr>
              <a:t>model</a:t>
            </a:r>
          </a:p>
          <a:p>
            <a:pPr marL="629435" lvl="1" indent="-305435"/>
            <a:r>
              <a:rPr lang="en-US" sz="1000" dirty="0">
                <a:solidFill>
                  <a:srgbClr val="0F0F0F"/>
                </a:solidFill>
              </a:rPr>
              <a:t>Pandas: For data manipulation and preprocessing tasks such as loading the dataset, handling missing values, and transforming categorical variables.</a:t>
            </a:r>
          </a:p>
          <a:p>
            <a:pPr marL="629435" lvl="1" indent="-305435"/>
            <a:r>
              <a:rPr lang="en-US" sz="1000" dirty="0" err="1">
                <a:solidFill>
                  <a:srgbClr val="0F0F0F"/>
                </a:solidFill>
              </a:rPr>
              <a:t>Matplotlib</a:t>
            </a:r>
            <a:r>
              <a:rPr lang="en-US" sz="1000" dirty="0">
                <a:solidFill>
                  <a:srgbClr val="0F0F0F"/>
                </a:solidFill>
              </a:rPr>
              <a:t> and </a:t>
            </a:r>
            <a:r>
              <a:rPr lang="en-US" sz="1000" dirty="0" err="1">
                <a:solidFill>
                  <a:srgbClr val="0F0F0F"/>
                </a:solidFill>
              </a:rPr>
              <a:t>Seaborn</a:t>
            </a:r>
            <a:r>
              <a:rPr lang="en-US" sz="1000" dirty="0">
                <a:solidFill>
                  <a:srgbClr val="0F0F0F"/>
                </a:solidFill>
              </a:rPr>
              <a:t>: For data visualization to explore the dataset and analyze the distribution of sentiment classes.</a:t>
            </a:r>
          </a:p>
          <a:p>
            <a:pPr marL="629435" lvl="1" indent="-305435"/>
            <a:r>
              <a:rPr lang="en-US" sz="1000" dirty="0" err="1">
                <a:solidFill>
                  <a:srgbClr val="0F0F0F"/>
                </a:solidFill>
              </a:rPr>
              <a:t>NumPy</a:t>
            </a:r>
            <a:r>
              <a:rPr lang="en-US" sz="1000" dirty="0">
                <a:solidFill>
                  <a:srgbClr val="0F0F0F"/>
                </a:solidFill>
              </a:rPr>
              <a:t>: For efficient numerical operations and computations, especially when working with large arrays or matrices.</a:t>
            </a:r>
          </a:p>
          <a:p>
            <a:pPr marL="629435" lvl="1" indent="-305435"/>
            <a:r>
              <a:rPr lang="en-US" sz="1000" dirty="0" err="1">
                <a:solidFill>
                  <a:srgbClr val="0F0F0F"/>
                </a:solidFill>
              </a:rPr>
              <a:t>Scikit</a:t>
            </a:r>
            <a:r>
              <a:rPr lang="en-US" sz="1000" dirty="0">
                <a:solidFill>
                  <a:srgbClr val="0F0F0F"/>
                </a:solidFill>
              </a:rPr>
              <a:t>-learn: For building, training, and evaluating machine learning models for sentiment classification. It provides a wide range of algorithms for classification, along with tools for model selection, </a:t>
            </a:r>
            <a:r>
              <a:rPr lang="en-US" sz="1000" dirty="0" err="1">
                <a:solidFill>
                  <a:srgbClr val="0F0F0F"/>
                </a:solidFill>
              </a:rPr>
              <a:t>hyperparameter</a:t>
            </a:r>
            <a:r>
              <a:rPr lang="en-US" sz="1000" dirty="0">
                <a:solidFill>
                  <a:srgbClr val="0F0F0F"/>
                </a:solidFill>
              </a:rPr>
              <a:t> tuning, and performance evaluation.</a:t>
            </a:r>
            <a:endParaRPr lang="en-IN" sz="10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55000" lnSpcReduction="20000"/>
          </a:bodyPr>
          <a:lstStyle/>
          <a:p>
            <a:pPr marL="305435" indent="-305435"/>
            <a:r>
              <a:rPr lang="en-IN" sz="1400" b="1" dirty="0" smtClean="0">
                <a:ea typeface="+mn-lt"/>
                <a:cs typeface="+mn-lt"/>
              </a:rPr>
              <a:t>Algorithm </a:t>
            </a:r>
            <a:r>
              <a:rPr lang="en-IN" sz="1400" b="1" dirty="0">
                <a:ea typeface="+mn-lt"/>
                <a:cs typeface="+mn-lt"/>
              </a:rPr>
              <a:t>Selection:</a:t>
            </a:r>
            <a:endParaRPr lang="en-IN" sz="1400" dirty="0"/>
          </a:p>
          <a:p>
            <a:pPr marL="629920" lvl="1" indent="-305435"/>
            <a:r>
              <a:rPr lang="en-US" dirty="0">
                <a:ea typeface="+mn-lt"/>
                <a:cs typeface="+mn-lt"/>
              </a:rPr>
              <a:t>For sentiment analysis of COVID-19 tweets, a supervised learning approach using text classification algorithms is suitable. One of the commonly used algorithms for text classification tasks is the Support Vector Machine (SVM). SVM is chosen due to its effectiveness in handling high-dimensional data and its ability to find the optimal hyperplane that separates different classes in the feature space</a:t>
            </a:r>
            <a:r>
              <a:rPr lang="en-US" dirty="0" smtClean="0">
                <a:ea typeface="+mn-lt"/>
                <a:cs typeface="+mn-lt"/>
              </a:rPr>
              <a:t>.</a:t>
            </a:r>
          </a:p>
          <a:p>
            <a:pPr marL="629920" lvl="1" indent="-305435"/>
            <a:r>
              <a:rPr lang="en-US" dirty="0"/>
              <a:t>SVM works well for binary classification tasks, making it suitable for predicting sentiment classes (positive, negative, or neutral) in COVID-19 tweets.</a:t>
            </a:r>
          </a:p>
          <a:p>
            <a:pPr marL="629920" lvl="1" indent="-305435"/>
            <a:r>
              <a:rPr lang="en-US" dirty="0"/>
              <a:t>SVM can handle large feature spaces efficiently, which is essential when working with text data where each word or n-gram can be considered as a feature.</a:t>
            </a:r>
          </a:p>
          <a:p>
            <a:pPr marL="629920" lvl="1" indent="-305435"/>
            <a:r>
              <a:rPr lang="en-US" dirty="0"/>
              <a:t>SVM is robust to overfitting, especially when using techniques like regularization and kernel tricks to handle non-linear separable data.</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Cleaned and preprocessed tweet text.</a:t>
            </a:r>
          </a:p>
          <a:p>
            <a:pPr marL="629920" lvl="1" indent="-305435"/>
            <a:r>
              <a:rPr lang="en-US" dirty="0">
                <a:ea typeface="+mn-lt"/>
                <a:cs typeface="+mn-lt"/>
              </a:rPr>
              <a:t>Extracted features from the text, such as TF-IDF (Term Frequency-Inverse Document Frequency) vectors or word </a:t>
            </a:r>
            <a:r>
              <a:rPr lang="en-US" dirty="0" err="1">
                <a:ea typeface="+mn-lt"/>
                <a:cs typeface="+mn-lt"/>
              </a:rPr>
              <a:t>embeddings</a:t>
            </a:r>
            <a:r>
              <a:rPr lang="en-US" dirty="0">
                <a:ea typeface="+mn-lt"/>
                <a:cs typeface="+mn-lt"/>
              </a:rPr>
              <a:t>.</a:t>
            </a:r>
          </a:p>
          <a:p>
            <a:pPr marL="629920" lvl="1" indent="-305435"/>
            <a:r>
              <a:rPr lang="en-US" dirty="0">
                <a:ea typeface="+mn-lt"/>
                <a:cs typeface="+mn-lt"/>
              </a:rPr>
              <a:t>Additional features like tweet length, presence of </a:t>
            </a:r>
            <a:r>
              <a:rPr lang="en-US" dirty="0" err="1">
                <a:ea typeface="+mn-lt"/>
                <a:cs typeface="+mn-lt"/>
              </a:rPr>
              <a:t>emojis</a:t>
            </a:r>
            <a:r>
              <a:rPr lang="en-US" dirty="0">
                <a:ea typeface="+mn-lt"/>
                <a:cs typeface="+mn-lt"/>
              </a:rPr>
              <a:t>, or mentions of specific COVID-19 keywords may also be included to improve model performance</a:t>
            </a:r>
            <a:r>
              <a:rPr lang="en-US" dirty="0" smtClean="0">
                <a:ea typeface="+mn-lt"/>
                <a:cs typeface="+mn-lt"/>
              </a:rPr>
              <a:t>.</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The SVM algorithm is trained using a labeled dataset of COVID-19 tweets, where each tweet is associated with a sentiment class (positive, negative, or neutral). The training process involves:</a:t>
            </a:r>
          </a:p>
          <a:p>
            <a:pPr marL="629920" lvl="1" indent="-305435"/>
            <a:endParaRPr lang="en-US" dirty="0">
              <a:ea typeface="+mn-lt"/>
              <a:cs typeface="+mn-lt"/>
            </a:endParaRPr>
          </a:p>
          <a:p>
            <a:pPr marL="629920" lvl="1" indent="-305435"/>
            <a:r>
              <a:rPr lang="en-US" dirty="0">
                <a:ea typeface="+mn-lt"/>
                <a:cs typeface="+mn-lt"/>
              </a:rPr>
              <a:t>Splitting the dataset into training and validation sets for model evaluation.</a:t>
            </a:r>
          </a:p>
          <a:p>
            <a:pPr marL="629920" lvl="1" indent="-305435"/>
            <a:r>
              <a:rPr lang="en-US" dirty="0">
                <a:ea typeface="+mn-lt"/>
                <a:cs typeface="+mn-lt"/>
              </a:rPr>
              <a:t>Converting the text data into numerical representations (e.g., TF-IDF vectors or word </a:t>
            </a:r>
            <a:r>
              <a:rPr lang="en-US" dirty="0" err="1">
                <a:ea typeface="+mn-lt"/>
                <a:cs typeface="+mn-lt"/>
              </a:rPr>
              <a:t>embeddings</a:t>
            </a:r>
            <a:r>
              <a:rPr lang="en-US" dirty="0">
                <a:ea typeface="+mn-lt"/>
                <a:cs typeface="+mn-lt"/>
              </a:rPr>
              <a:t>).</a:t>
            </a:r>
          </a:p>
          <a:p>
            <a:pPr marL="629920" lvl="1" indent="-305435"/>
            <a:r>
              <a:rPr lang="en-US" dirty="0">
                <a:ea typeface="+mn-lt"/>
                <a:cs typeface="+mn-lt"/>
              </a:rPr>
              <a:t>Training the SVM model using the training dataset, where the model learns to find the optimal hyperplane that separates different sentiment classes.</a:t>
            </a:r>
          </a:p>
          <a:p>
            <a:pPr marL="629920" lvl="1" indent="-305435"/>
            <a:r>
              <a:rPr lang="en-US" dirty="0">
                <a:ea typeface="+mn-lt"/>
                <a:cs typeface="+mn-lt"/>
              </a:rPr>
              <a:t>Performing </a:t>
            </a:r>
            <a:r>
              <a:rPr lang="en-US" dirty="0" err="1">
                <a:ea typeface="+mn-lt"/>
                <a:cs typeface="+mn-lt"/>
              </a:rPr>
              <a:t>hyperparameter</a:t>
            </a:r>
            <a:r>
              <a:rPr lang="en-US" dirty="0">
                <a:ea typeface="+mn-lt"/>
                <a:cs typeface="+mn-lt"/>
              </a:rPr>
              <a:t> tuning using techniques like grid search or random search to optimize the SVM model's performance.</a:t>
            </a:r>
          </a:p>
          <a:p>
            <a:pPr marL="629920" lvl="1" indent="-305435"/>
            <a:r>
              <a:rPr lang="en-US" dirty="0">
                <a:ea typeface="+mn-lt"/>
                <a:cs typeface="+mn-lt"/>
              </a:rPr>
              <a:t>Evaluating the trained model using the validation set to assess its performance in terms of accuracy, precision, recall, and </a:t>
            </a:r>
            <a:r>
              <a:rPr lang="en-US" dirty="0" smtClean="0">
                <a:ea typeface="+mn-lt"/>
                <a:cs typeface="+mn-lt"/>
              </a:rPr>
              <a:t>F1-score.</a:t>
            </a:r>
            <a:endParaRPr lang="en-IN" dirty="0" smtClean="0"/>
          </a:p>
          <a:p>
            <a:pPr marL="305435" indent="-305435"/>
            <a:r>
              <a:rPr lang="en-IN" sz="1400" b="1" dirty="0" smtClean="0">
                <a:ea typeface="+mn-lt"/>
                <a:cs typeface="+mn-lt"/>
              </a:rPr>
              <a:t>Prediction Process:</a:t>
            </a:r>
            <a:endParaRPr lang="en-IN" sz="1400" dirty="0" smtClean="0"/>
          </a:p>
          <a:p>
            <a:pPr marL="629920" lvl="1" indent="-305435"/>
            <a:r>
              <a:rPr lang="en-US" dirty="0">
                <a:ea typeface="+mn-lt"/>
                <a:cs typeface="+mn-lt"/>
              </a:rPr>
              <a:t>Preprocessing the new tweet text by applying the same preprocessing steps used during training (e.g., tokenization, removing </a:t>
            </a:r>
            <a:r>
              <a:rPr lang="en-US" dirty="0" err="1">
                <a:ea typeface="+mn-lt"/>
                <a:cs typeface="+mn-lt"/>
              </a:rPr>
              <a:t>stopwords</a:t>
            </a:r>
            <a:r>
              <a:rPr lang="en-US" dirty="0">
                <a:ea typeface="+mn-lt"/>
                <a:cs typeface="+mn-lt"/>
              </a:rPr>
              <a:t>).</a:t>
            </a:r>
          </a:p>
          <a:p>
            <a:pPr marL="629920" lvl="1" indent="-305435"/>
            <a:r>
              <a:rPr lang="en-US" dirty="0">
                <a:ea typeface="+mn-lt"/>
                <a:cs typeface="+mn-lt"/>
              </a:rPr>
              <a:t>Extracting features from the preprocessed text, such as TF-IDF vectors or word </a:t>
            </a:r>
            <a:r>
              <a:rPr lang="en-US" dirty="0" err="1">
                <a:ea typeface="+mn-lt"/>
                <a:cs typeface="+mn-lt"/>
              </a:rPr>
              <a:t>embeddings</a:t>
            </a:r>
            <a:r>
              <a:rPr lang="en-US" dirty="0">
                <a:ea typeface="+mn-lt"/>
                <a:cs typeface="+mn-lt"/>
              </a:rPr>
              <a:t>.</a:t>
            </a:r>
          </a:p>
          <a:p>
            <a:pPr marL="629920" lvl="1" indent="-305435"/>
            <a:r>
              <a:rPr lang="en-US" dirty="0">
                <a:ea typeface="+mn-lt"/>
                <a:cs typeface="+mn-lt"/>
              </a:rPr>
              <a:t>Inputting the extracted features into the trained SVM model to obtain predictions for the sentiment class of the tweet (positive, negative, or neutral).</a:t>
            </a:r>
          </a:p>
          <a:p>
            <a:pPr marL="629920" lvl="1" indent="-305435"/>
            <a:r>
              <a:rPr lang="en-US" dirty="0">
                <a:ea typeface="+mn-lt"/>
                <a:cs typeface="+mn-lt"/>
              </a:rPr>
              <a:t>Optionally, considering real-time data inputs such as current events or trends related to COVID-19 to enhance the prediction accuracy.</a:t>
            </a:r>
            <a:r>
              <a:rPr lang="en-IN" dirty="0" smtClean="0">
                <a:ea typeface="+mn-lt"/>
                <a:cs typeface="+mn-lt"/>
              </a:rPr>
              <a:t>.</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581192" y="1302026"/>
            <a:ext cx="11029615" cy="5073374"/>
          </a:xfrm>
        </p:spPr>
        <p:txBody>
          <a:bodyPr>
            <a:noAutofit/>
          </a:bodyPr>
          <a:lstStyle/>
          <a:p>
            <a:pPr marL="0" indent="0">
              <a:buNone/>
            </a:pPr>
            <a:r>
              <a:rPr lang="en-US" sz="800" dirty="0">
                <a:solidFill>
                  <a:srgbClr val="0F0F0F"/>
                </a:solidFill>
                <a:ea typeface="+mn-lt"/>
                <a:cs typeface="+mn-lt"/>
              </a:rPr>
              <a:t>The performance of the sentiment analysis model for COVID-19 tweets was evaluated using various metrics, including accuracy, precision, recall, and F1-score. Additionally, visualizations were generated to compare the predicted sentiment classes with the actual sentiment labels in the dataset</a:t>
            </a:r>
            <a:r>
              <a:rPr lang="en-US" sz="800" dirty="0" smtClean="0">
                <a:solidFill>
                  <a:srgbClr val="0F0F0F"/>
                </a:solidFill>
                <a:ea typeface="+mn-lt"/>
                <a:cs typeface="+mn-lt"/>
              </a:rPr>
              <a:t>.</a:t>
            </a:r>
          </a:p>
          <a:p>
            <a:pPr marL="457200" indent="-457200">
              <a:buFont typeface="+mj-lt"/>
              <a:buAutoNum type="arabicPeriod"/>
            </a:pPr>
            <a:r>
              <a:rPr lang="en-US" sz="800" b="1" dirty="0" smtClean="0">
                <a:solidFill>
                  <a:srgbClr val="0F0F0F"/>
                </a:solidFill>
                <a:ea typeface="+mn-lt"/>
                <a:cs typeface="+mn-lt"/>
              </a:rPr>
              <a:t>Model </a:t>
            </a:r>
            <a:r>
              <a:rPr lang="en-US" sz="800" b="1" dirty="0">
                <a:solidFill>
                  <a:srgbClr val="0F0F0F"/>
                </a:solidFill>
                <a:ea typeface="+mn-lt"/>
                <a:cs typeface="+mn-lt"/>
              </a:rPr>
              <a:t>Evaluation Metrics</a:t>
            </a:r>
            <a:r>
              <a:rPr lang="en-US" sz="800" b="1" dirty="0" smtClean="0">
                <a:solidFill>
                  <a:srgbClr val="0F0F0F"/>
                </a:solidFill>
                <a:ea typeface="+mn-lt"/>
                <a:cs typeface="+mn-lt"/>
              </a:rPr>
              <a:t>:</a:t>
            </a:r>
            <a:endParaRPr lang="en-US" sz="800" dirty="0">
              <a:solidFill>
                <a:srgbClr val="0F0F0F"/>
              </a:solidFill>
              <a:ea typeface="+mn-lt"/>
              <a:cs typeface="+mn-lt"/>
            </a:endParaRPr>
          </a:p>
          <a:p>
            <a:pPr lvl="1"/>
            <a:r>
              <a:rPr lang="en-US" sz="800" dirty="0">
                <a:solidFill>
                  <a:srgbClr val="0F0F0F"/>
                </a:solidFill>
                <a:ea typeface="+mn-lt"/>
                <a:cs typeface="+mn-lt"/>
              </a:rPr>
              <a:t>Accuracy: The overall accuracy of the model in correctly predicting the sentiment class of COVID-19 tweets.</a:t>
            </a:r>
          </a:p>
          <a:p>
            <a:pPr lvl="1"/>
            <a:r>
              <a:rPr lang="en-US" sz="800" dirty="0">
                <a:solidFill>
                  <a:srgbClr val="0F0F0F"/>
                </a:solidFill>
                <a:ea typeface="+mn-lt"/>
                <a:cs typeface="+mn-lt"/>
              </a:rPr>
              <a:t>Precision: The proportion of true positive predictions among all positive predictions made by the model.</a:t>
            </a:r>
          </a:p>
          <a:p>
            <a:pPr lvl="1"/>
            <a:r>
              <a:rPr lang="en-US" sz="800" dirty="0">
                <a:solidFill>
                  <a:srgbClr val="0F0F0F"/>
                </a:solidFill>
                <a:ea typeface="+mn-lt"/>
                <a:cs typeface="+mn-lt"/>
              </a:rPr>
              <a:t>Recall: The proportion of true positive predictions among all actual positive instances in the dataset.</a:t>
            </a:r>
          </a:p>
          <a:p>
            <a:pPr lvl="1"/>
            <a:r>
              <a:rPr lang="en-US" sz="800" dirty="0">
                <a:solidFill>
                  <a:srgbClr val="0F0F0F"/>
                </a:solidFill>
                <a:ea typeface="+mn-lt"/>
                <a:cs typeface="+mn-lt"/>
              </a:rPr>
              <a:t>F1-score: The harmonic mean of precision and recall, providing a balanced measure of the model's performance</a:t>
            </a:r>
            <a:r>
              <a:rPr lang="en-US" sz="800" dirty="0" smtClean="0">
                <a:solidFill>
                  <a:srgbClr val="0F0F0F"/>
                </a:solidFill>
                <a:ea typeface="+mn-lt"/>
                <a:cs typeface="+mn-lt"/>
              </a:rPr>
              <a:t>.</a:t>
            </a:r>
            <a:endParaRPr lang="en-US" sz="800" dirty="0">
              <a:solidFill>
                <a:srgbClr val="0F0F0F"/>
              </a:solidFill>
              <a:ea typeface="+mn-lt"/>
              <a:cs typeface="+mn-lt"/>
            </a:endParaRPr>
          </a:p>
          <a:p>
            <a:pPr marL="457200" indent="-457200">
              <a:buFont typeface="+mj-lt"/>
              <a:buAutoNum type="arabicPeriod"/>
            </a:pPr>
            <a:r>
              <a:rPr lang="en-US" sz="800" b="1" dirty="0">
                <a:solidFill>
                  <a:srgbClr val="0F0F0F"/>
                </a:solidFill>
                <a:ea typeface="+mn-lt"/>
                <a:cs typeface="+mn-lt"/>
              </a:rPr>
              <a:t>Confusion Matrix Visualization</a:t>
            </a:r>
            <a:r>
              <a:rPr lang="en-US" sz="800" b="1" dirty="0" smtClean="0">
                <a:solidFill>
                  <a:srgbClr val="0F0F0F"/>
                </a:solidFill>
                <a:ea typeface="+mn-lt"/>
                <a:cs typeface="+mn-lt"/>
              </a:rPr>
              <a:t>:</a:t>
            </a:r>
            <a:endParaRPr lang="en-US" sz="800" b="1" dirty="0">
              <a:solidFill>
                <a:srgbClr val="0F0F0F"/>
              </a:solidFill>
              <a:ea typeface="+mn-lt"/>
              <a:cs typeface="+mn-lt"/>
            </a:endParaRPr>
          </a:p>
          <a:p>
            <a:pPr lvl="1"/>
            <a:r>
              <a:rPr lang="en-US" sz="800" dirty="0">
                <a:solidFill>
                  <a:srgbClr val="0F0F0F"/>
                </a:solidFill>
                <a:ea typeface="+mn-lt"/>
                <a:cs typeface="+mn-lt"/>
              </a:rPr>
              <a:t>A confusion matrix was generated to visualize the distribution of predicted sentiment classes compared to the actual sentiment labels in the dataset.</a:t>
            </a:r>
          </a:p>
          <a:p>
            <a:pPr lvl="1"/>
            <a:r>
              <a:rPr lang="en-US" sz="800" dirty="0">
                <a:solidFill>
                  <a:srgbClr val="0F0F0F"/>
                </a:solidFill>
                <a:ea typeface="+mn-lt"/>
                <a:cs typeface="+mn-lt"/>
              </a:rPr>
              <a:t>The confusion matrix provides insights into the model's performance, highlighting any misclassifications or biases in predicting specific sentiment classes</a:t>
            </a:r>
            <a:r>
              <a:rPr lang="en-US" sz="800" dirty="0" smtClean="0">
                <a:solidFill>
                  <a:srgbClr val="0F0F0F"/>
                </a:solidFill>
                <a:ea typeface="+mn-lt"/>
                <a:cs typeface="+mn-lt"/>
              </a:rPr>
              <a:t>.</a:t>
            </a:r>
            <a:endParaRPr lang="en-US" sz="800" dirty="0">
              <a:solidFill>
                <a:srgbClr val="0F0F0F"/>
              </a:solidFill>
              <a:ea typeface="+mn-lt"/>
              <a:cs typeface="+mn-lt"/>
            </a:endParaRPr>
          </a:p>
          <a:p>
            <a:pPr marL="457200" indent="-457200">
              <a:buFont typeface="+mj-lt"/>
              <a:buAutoNum type="arabicPeriod"/>
            </a:pPr>
            <a:r>
              <a:rPr lang="en-US" sz="800" b="1" dirty="0">
                <a:solidFill>
                  <a:srgbClr val="0F0F0F"/>
                </a:solidFill>
                <a:ea typeface="+mn-lt"/>
                <a:cs typeface="+mn-lt"/>
              </a:rPr>
              <a:t>Comparison of Predicted vs. Actual Sentiment</a:t>
            </a:r>
            <a:r>
              <a:rPr lang="en-US" sz="800" b="1" dirty="0" smtClean="0">
                <a:solidFill>
                  <a:srgbClr val="0F0F0F"/>
                </a:solidFill>
                <a:ea typeface="+mn-lt"/>
                <a:cs typeface="+mn-lt"/>
              </a:rPr>
              <a:t>:</a:t>
            </a:r>
            <a:endParaRPr lang="en-US" sz="800" b="1" dirty="0">
              <a:solidFill>
                <a:srgbClr val="0F0F0F"/>
              </a:solidFill>
              <a:ea typeface="+mn-lt"/>
              <a:cs typeface="+mn-lt"/>
            </a:endParaRPr>
          </a:p>
          <a:p>
            <a:pPr lvl="1"/>
            <a:r>
              <a:rPr lang="en-US" sz="800" dirty="0">
                <a:solidFill>
                  <a:srgbClr val="0F0F0F"/>
                </a:solidFill>
                <a:ea typeface="+mn-lt"/>
                <a:cs typeface="+mn-lt"/>
              </a:rPr>
              <a:t>Visualizations such as bar plots or line graphs were created to compare the distribution of predicted sentiment classes with the actual sentiment labels in the dataset.</a:t>
            </a:r>
          </a:p>
          <a:p>
            <a:pPr lvl="1"/>
            <a:r>
              <a:rPr lang="en-US" sz="800" dirty="0">
                <a:solidFill>
                  <a:srgbClr val="0F0F0F"/>
                </a:solidFill>
                <a:ea typeface="+mn-lt"/>
                <a:cs typeface="+mn-lt"/>
              </a:rPr>
              <a:t>These visualizations help assess the model's effectiveness in capturing the underlying sentiment trends in COVID-19 tweets</a:t>
            </a:r>
            <a:r>
              <a:rPr lang="en-US" sz="800" dirty="0" smtClean="0">
                <a:solidFill>
                  <a:srgbClr val="0F0F0F"/>
                </a:solidFill>
                <a:ea typeface="+mn-lt"/>
                <a:cs typeface="+mn-lt"/>
              </a:rPr>
              <a:t>.</a:t>
            </a:r>
            <a:endParaRPr lang="en-US" sz="800" dirty="0">
              <a:solidFill>
                <a:srgbClr val="0F0F0F"/>
              </a:solidFill>
              <a:ea typeface="+mn-lt"/>
              <a:cs typeface="+mn-lt"/>
            </a:endParaRPr>
          </a:p>
          <a:p>
            <a:pPr marL="457200" indent="-457200">
              <a:buFont typeface="+mj-lt"/>
              <a:buAutoNum type="arabicPeriod"/>
            </a:pPr>
            <a:r>
              <a:rPr lang="en-US" sz="800" b="1" dirty="0">
                <a:solidFill>
                  <a:srgbClr val="0F0F0F"/>
                </a:solidFill>
                <a:ea typeface="+mn-lt"/>
                <a:cs typeface="+mn-lt"/>
              </a:rPr>
              <a:t>Performance Comparison</a:t>
            </a:r>
            <a:r>
              <a:rPr lang="en-US" sz="800" b="1" dirty="0" smtClean="0">
                <a:solidFill>
                  <a:srgbClr val="0F0F0F"/>
                </a:solidFill>
                <a:ea typeface="+mn-lt"/>
                <a:cs typeface="+mn-lt"/>
              </a:rPr>
              <a:t>:</a:t>
            </a:r>
            <a:endParaRPr lang="en-US" sz="800" b="1" dirty="0">
              <a:solidFill>
                <a:srgbClr val="0F0F0F"/>
              </a:solidFill>
              <a:ea typeface="+mn-lt"/>
              <a:cs typeface="+mn-lt"/>
            </a:endParaRPr>
          </a:p>
          <a:p>
            <a:pPr lvl="1"/>
            <a:r>
              <a:rPr lang="en-US" sz="800" dirty="0">
                <a:solidFill>
                  <a:srgbClr val="0F0F0F"/>
                </a:solidFill>
                <a:ea typeface="+mn-lt"/>
                <a:cs typeface="+mn-lt"/>
              </a:rPr>
              <a:t>The performance of the sentiment analysis model was compared with baseline models or alternative algorithms to assess its superiority.</a:t>
            </a:r>
          </a:p>
          <a:p>
            <a:pPr lvl="1"/>
            <a:r>
              <a:rPr lang="en-US" sz="800" dirty="0">
                <a:solidFill>
                  <a:srgbClr val="0F0F0F"/>
                </a:solidFill>
                <a:ea typeface="+mn-lt"/>
                <a:cs typeface="+mn-lt"/>
              </a:rPr>
              <a:t>Metrics such as accuracy, precision, recall, and F1-score were compared across different models to identify the most effective approach for sentiment analysis of COVID-19 tweets</a:t>
            </a:r>
            <a:r>
              <a:rPr lang="en-US" sz="800" dirty="0" smtClean="0">
                <a:solidFill>
                  <a:srgbClr val="0F0F0F"/>
                </a:solidFill>
                <a:ea typeface="+mn-lt"/>
                <a:cs typeface="+mn-lt"/>
              </a:rPr>
              <a:t>.</a:t>
            </a:r>
            <a:endParaRPr lang="en-US" sz="800" dirty="0">
              <a:solidFill>
                <a:srgbClr val="0F0F0F"/>
              </a:solidFill>
              <a:ea typeface="+mn-lt"/>
              <a:cs typeface="+mn-lt"/>
            </a:endParaRPr>
          </a:p>
          <a:p>
            <a:pPr marL="457200" indent="-457200">
              <a:buFont typeface="+mj-lt"/>
              <a:buAutoNum type="arabicPeriod"/>
            </a:pPr>
            <a:r>
              <a:rPr lang="en-US" sz="800" b="1" dirty="0">
                <a:solidFill>
                  <a:srgbClr val="0F0F0F"/>
                </a:solidFill>
                <a:ea typeface="+mn-lt"/>
                <a:cs typeface="+mn-lt"/>
              </a:rPr>
              <a:t>Cross-Validation Results</a:t>
            </a:r>
            <a:r>
              <a:rPr lang="en-US" sz="800" b="1" dirty="0" smtClean="0">
                <a:solidFill>
                  <a:srgbClr val="0F0F0F"/>
                </a:solidFill>
                <a:ea typeface="+mn-lt"/>
                <a:cs typeface="+mn-lt"/>
              </a:rPr>
              <a:t>:</a:t>
            </a:r>
            <a:endParaRPr lang="en-US" sz="800" b="1" dirty="0">
              <a:solidFill>
                <a:srgbClr val="0F0F0F"/>
              </a:solidFill>
              <a:ea typeface="+mn-lt"/>
              <a:cs typeface="+mn-lt"/>
            </a:endParaRPr>
          </a:p>
          <a:p>
            <a:pPr lvl="1"/>
            <a:r>
              <a:rPr lang="en-US" sz="800" dirty="0">
                <a:solidFill>
                  <a:srgbClr val="0F0F0F"/>
                </a:solidFill>
                <a:ea typeface="+mn-lt"/>
                <a:cs typeface="+mn-lt"/>
              </a:rPr>
              <a:t>Cross-validation techniques, such as k-fold cross-validation, were employed to validate the model's performance on different subsets of the dataset.</a:t>
            </a:r>
          </a:p>
          <a:p>
            <a:pPr lvl="1"/>
            <a:r>
              <a:rPr lang="en-US" sz="800" dirty="0">
                <a:solidFill>
                  <a:srgbClr val="0F0F0F"/>
                </a:solidFill>
                <a:ea typeface="+mn-lt"/>
                <a:cs typeface="+mn-lt"/>
              </a:rPr>
              <a:t>Cross-validation results were analyzed to ensure the robustness and generalization ability of the sentiment analysis model across diverse data samples</a:t>
            </a:r>
            <a:r>
              <a:rPr lang="en-US" sz="800" dirty="0" smtClean="0">
                <a:solidFill>
                  <a:srgbClr val="0F0F0F"/>
                </a:solidFill>
                <a:ea typeface="+mn-lt"/>
                <a:cs typeface="+mn-lt"/>
              </a:rPr>
              <a:t>.</a:t>
            </a:r>
          </a:p>
          <a:p>
            <a:pPr marL="324000" lvl="1" indent="0">
              <a:buNone/>
            </a:pPr>
            <a:endParaRPr lang="en-US" sz="800" dirty="0">
              <a:solidFill>
                <a:srgbClr val="0F0F0F"/>
              </a:solidFill>
              <a:ea typeface="+mn-lt"/>
              <a:cs typeface="+mn-lt"/>
            </a:endParaRPr>
          </a:p>
          <a:p>
            <a:pPr marL="0" indent="0">
              <a:buNone/>
            </a:pPr>
            <a:r>
              <a:rPr lang="en-US" sz="800" dirty="0">
                <a:solidFill>
                  <a:srgbClr val="0F0F0F"/>
                </a:solidFill>
                <a:ea typeface="+mn-lt"/>
                <a:cs typeface="+mn-lt"/>
              </a:rPr>
              <a:t>Overall, the sentiment analysis model demonstrated promising results in accurately predicting the sentiment of COVID-19 tweets. The evaluation metrics and visualizations provided insights into the model's performance and its effectiveness in capturing the sentiment trends in the dataset. Further analysis and refinement may be conducted to enhance the model's performance and applicability in real-world scenarios.</a:t>
            </a:r>
            <a:endParaRPr lang="en-IN" sz="8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fontScale="40000" lnSpcReduction="20000"/>
          </a:bodyPr>
          <a:lstStyle/>
          <a:p>
            <a:pPr marL="0" indent="0">
              <a:buNone/>
            </a:pPr>
            <a:r>
              <a:rPr lang="en-US" sz="2000" dirty="0">
                <a:solidFill>
                  <a:srgbClr val="0F0F0F"/>
                </a:solidFill>
                <a:ea typeface="+mn-lt"/>
                <a:cs typeface="+mn-lt"/>
              </a:rPr>
              <a:t>In conclusion, the sentiment analysis system developed for COVID-19 tweets using the Support Vector Machine (SVM) algorithm has shown promising results in predicting sentiment classes accurately. Through rigorous data preprocessing, feature extraction, model training, and evaluation, we have successfully built a robust system capable of analyzing the sentiment expressed in tweets related to the pandemic.</a:t>
            </a:r>
          </a:p>
          <a:p>
            <a:pPr marL="0" indent="0">
              <a:buNone/>
            </a:pPr>
            <a:endParaRPr lang="en-US" sz="2000" dirty="0">
              <a:solidFill>
                <a:srgbClr val="0F0F0F"/>
              </a:solidFill>
              <a:ea typeface="+mn-lt"/>
              <a:cs typeface="+mn-lt"/>
            </a:endParaRPr>
          </a:p>
          <a:p>
            <a:pPr marL="0" indent="0">
              <a:buNone/>
            </a:pPr>
            <a:r>
              <a:rPr lang="en-US" sz="2000" dirty="0">
                <a:solidFill>
                  <a:srgbClr val="0F0F0F"/>
                </a:solidFill>
                <a:ea typeface="+mn-lt"/>
                <a:cs typeface="+mn-lt"/>
              </a:rPr>
              <a:t>The SVM model achieved commendable accuracy in classifying COVID-19 tweets into positive, negative, or neutral sentiments, thereby providing valuable insights into public opinion and sentiment trends surrounding the pandemic. By accurately gauging public sentiment, policymakers, healthcare professionals, and the general public can better understand the prevailing attitudes, concerns, and emotions related to COVID-19, enabling informed decision-making and effective communication strategies.</a:t>
            </a:r>
          </a:p>
          <a:p>
            <a:pPr marL="0" indent="0">
              <a:buNone/>
            </a:pPr>
            <a:endParaRPr lang="en-US" sz="2000" dirty="0">
              <a:solidFill>
                <a:srgbClr val="0F0F0F"/>
              </a:solidFill>
              <a:ea typeface="+mn-lt"/>
              <a:cs typeface="+mn-lt"/>
            </a:endParaRPr>
          </a:p>
          <a:p>
            <a:pPr marL="0" indent="0">
              <a:buNone/>
            </a:pPr>
            <a:r>
              <a:rPr lang="en-US" sz="2000" dirty="0">
                <a:solidFill>
                  <a:srgbClr val="0F0F0F"/>
                </a:solidFill>
                <a:ea typeface="+mn-lt"/>
                <a:cs typeface="+mn-lt"/>
              </a:rPr>
              <a:t>Throughout the implementation process, several challenges were encountered, including handling noisy or ambiguous tweet text, optimizing model </a:t>
            </a:r>
            <a:r>
              <a:rPr lang="en-US" sz="2000" dirty="0" err="1">
                <a:solidFill>
                  <a:srgbClr val="0F0F0F"/>
                </a:solidFill>
                <a:ea typeface="+mn-lt"/>
                <a:cs typeface="+mn-lt"/>
              </a:rPr>
              <a:t>hyperparameters</a:t>
            </a:r>
            <a:r>
              <a:rPr lang="en-US" sz="2000" dirty="0">
                <a:solidFill>
                  <a:srgbClr val="0F0F0F"/>
                </a:solidFill>
                <a:ea typeface="+mn-lt"/>
                <a:cs typeface="+mn-lt"/>
              </a:rPr>
              <a:t>, and ensuring scalability and real-time processing capability. However, by employing appropriate techniques such as data preprocessing, feature engineering, and </a:t>
            </a:r>
            <a:r>
              <a:rPr lang="en-US" sz="2000" dirty="0" err="1">
                <a:solidFill>
                  <a:srgbClr val="0F0F0F"/>
                </a:solidFill>
                <a:ea typeface="+mn-lt"/>
                <a:cs typeface="+mn-lt"/>
              </a:rPr>
              <a:t>hyperparameter</a:t>
            </a:r>
            <a:r>
              <a:rPr lang="en-US" sz="2000" dirty="0">
                <a:solidFill>
                  <a:srgbClr val="0F0F0F"/>
                </a:solidFill>
                <a:ea typeface="+mn-lt"/>
                <a:cs typeface="+mn-lt"/>
              </a:rPr>
              <a:t> tuning, we were able to overcome these challenges and develop a reliable sentiment analysis system.</a:t>
            </a:r>
          </a:p>
          <a:p>
            <a:pPr marL="0" indent="0">
              <a:buNone/>
            </a:pPr>
            <a:endParaRPr lang="en-US" sz="2000" dirty="0">
              <a:solidFill>
                <a:srgbClr val="0F0F0F"/>
              </a:solidFill>
              <a:ea typeface="+mn-lt"/>
              <a:cs typeface="+mn-lt"/>
            </a:endParaRPr>
          </a:p>
          <a:p>
            <a:pPr marL="0" indent="0">
              <a:buNone/>
            </a:pPr>
            <a:r>
              <a:rPr lang="en-US" sz="2000" dirty="0">
                <a:solidFill>
                  <a:srgbClr val="0F0F0F"/>
                </a:solidFill>
                <a:ea typeface="+mn-lt"/>
                <a:cs typeface="+mn-lt"/>
              </a:rPr>
              <a:t>Moving forward, there are several potential improvements and enhancements that could be considered to further enhance the effectiveness of the sentiment analysis system. These include:</a:t>
            </a:r>
          </a:p>
          <a:p>
            <a:pPr marL="0" indent="0">
              <a:buNone/>
            </a:pPr>
            <a:endParaRPr lang="en-US" sz="2000" dirty="0">
              <a:solidFill>
                <a:srgbClr val="0F0F0F"/>
              </a:solidFill>
              <a:ea typeface="+mn-lt"/>
              <a:cs typeface="+mn-lt"/>
            </a:endParaRPr>
          </a:p>
          <a:p>
            <a:r>
              <a:rPr lang="en-US" sz="2000" dirty="0">
                <a:solidFill>
                  <a:srgbClr val="0F0F0F"/>
                </a:solidFill>
                <a:ea typeface="+mn-lt"/>
                <a:cs typeface="+mn-lt"/>
              </a:rPr>
              <a:t>Exploring advanced text processing techniques such as deep learning-based approaches (e.g., recurrent neural networks or transformers) to capture complex patterns and semantics in tweet text more effectively.</a:t>
            </a:r>
          </a:p>
          <a:p>
            <a:r>
              <a:rPr lang="en-US" sz="2000" dirty="0">
                <a:solidFill>
                  <a:srgbClr val="0F0F0F"/>
                </a:solidFill>
                <a:ea typeface="+mn-lt"/>
                <a:cs typeface="+mn-lt"/>
              </a:rPr>
              <a:t>Incorporating domain-specific knowledge or context-aware features to improve the model's understanding of COVID-19-related sentiments.</a:t>
            </a:r>
          </a:p>
          <a:p>
            <a:r>
              <a:rPr lang="en-US" sz="2000" dirty="0">
                <a:solidFill>
                  <a:srgbClr val="0F0F0F"/>
                </a:solidFill>
                <a:ea typeface="+mn-lt"/>
                <a:cs typeface="+mn-lt"/>
              </a:rPr>
              <a:t>Implementing real-time monitoring and feedback mechanisms to adapt the model to evolving sentiment trends and emerging topics related to the pandemic.</a:t>
            </a:r>
          </a:p>
          <a:p>
            <a:r>
              <a:rPr lang="en-US" sz="2000" dirty="0">
                <a:solidFill>
                  <a:srgbClr val="0F0F0F"/>
                </a:solidFill>
                <a:ea typeface="+mn-lt"/>
                <a:cs typeface="+mn-lt"/>
              </a:rPr>
              <a:t>Collaborating with social media platforms and public health agencies to access more comprehensive and diverse datasets, thereby improving the model's generalization and robustness</a:t>
            </a:r>
            <a:r>
              <a:rPr lang="en-US" sz="2000" dirty="0" smtClean="0">
                <a:solidFill>
                  <a:srgbClr val="0F0F0F"/>
                </a:solidFill>
                <a:ea typeface="+mn-lt"/>
                <a:cs typeface="+mn-lt"/>
              </a:rPr>
              <a:t>.</a:t>
            </a:r>
          </a:p>
          <a:p>
            <a:pPr marL="0" indent="0">
              <a:buNone/>
            </a:pPr>
            <a:endParaRPr lang="en-US" sz="2000" dirty="0">
              <a:solidFill>
                <a:srgbClr val="0F0F0F"/>
              </a:solidFill>
              <a:ea typeface="+mn-lt"/>
              <a:cs typeface="+mn-lt"/>
            </a:endParaRPr>
          </a:p>
          <a:p>
            <a:pPr marL="0" indent="0">
              <a:buNone/>
            </a:pPr>
            <a:r>
              <a:rPr lang="en-US" sz="2000" dirty="0">
                <a:solidFill>
                  <a:srgbClr val="0F0F0F"/>
                </a:solidFill>
                <a:ea typeface="+mn-lt"/>
                <a:cs typeface="+mn-lt"/>
              </a:rPr>
              <a:t>In urban areas, accurate bike count predictions are crucial for ensuring the availability and accessibility of rental bikes, especially during periods of high demand or specific events. By leveraging machine learning techniques to forecast bike counts accurately, cities can optimize bike sharing systems, improve resource allocation, and promote sustainable transportation alternatives, ultimately contributing to a healthier and more environmentally friendly urban environment.</a:t>
            </a:r>
          </a:p>
          <a:p>
            <a:pPr marL="0" indent="0">
              <a:buNone/>
            </a:pPr>
            <a:endParaRPr lang="en-US" sz="2000" dirty="0">
              <a:solidFill>
                <a:srgbClr val="0F0F0F"/>
              </a:solidFill>
              <a:ea typeface="+mn-lt"/>
              <a:cs typeface="+mn-lt"/>
            </a:endParaRPr>
          </a:p>
          <a:p>
            <a:pPr marL="0" indent="0">
              <a:buNone/>
            </a:pPr>
            <a:r>
              <a:rPr lang="en-US" sz="2000" dirty="0">
                <a:solidFill>
                  <a:srgbClr val="0F0F0F"/>
                </a:solidFill>
                <a:ea typeface="+mn-lt"/>
                <a:cs typeface="+mn-lt"/>
              </a:rPr>
              <a:t>In summary, the sentiment analysis system developed for COVID-19 tweets offers a valuable tool for monitoring public sentiment, informing decision-making processes, and addressing challenges associated with the pandemic. By harnessing the power of machine learning and data-driven insights, we can navigate through these unprecedented times with greater resilience, empathy, and understanding.</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55</TotalTime>
  <Words>2813</Words>
  <Application>Microsoft Office PowerPoint</Application>
  <PresentationFormat>Widescreen</PresentationFormat>
  <Paragraphs>166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Coronavirus Tweet Sentiment Analysis</vt:lpstr>
      <vt:lpstr>OUTLINE</vt:lpstr>
      <vt:lpstr>Problem Statement</vt:lpstr>
      <vt:lpstr>Proposed Solution</vt:lpstr>
      <vt:lpstr>Proposed Solution</vt:lpstr>
      <vt:lpstr>System  Approach</vt:lpstr>
      <vt:lpstr>Algorithm &amp; Deployment</vt:lpstr>
      <vt:lpstr>Result</vt:lpstr>
      <vt:lpstr>Conclusion</vt:lpstr>
      <vt:lpstr>PowerPoint Presentation</vt:lpstr>
      <vt:lpstr>References</vt:lpstr>
      <vt:lpstr>course certificate 1 </vt:lpstr>
      <vt:lpstr>course certificate 2</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29</cp:revision>
  <dcterms:created xsi:type="dcterms:W3CDTF">2021-05-26T16:50:10Z</dcterms:created>
  <dcterms:modified xsi:type="dcterms:W3CDTF">2024-03-22T19:01:41Z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