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78" r:id="rId4"/>
    <p:sldId id="268" r:id="rId5"/>
    <p:sldId id="287" r:id="rId6"/>
    <p:sldId id="276" r:id="rId7"/>
    <p:sldId id="266" r:id="rId8"/>
    <p:sldId id="290" r:id="rId9"/>
    <p:sldId id="271" r:id="rId10"/>
    <p:sldId id="284" r:id="rId11"/>
    <p:sldId id="272" r:id="rId12"/>
    <p:sldId id="282" r:id="rId13"/>
    <p:sldId id="270" r:id="rId14"/>
    <p:sldId id="288" r:id="rId15"/>
    <p:sldId id="273" r:id="rId16"/>
    <p:sldId id="274" r:id="rId17"/>
    <p:sldId id="289" r:id="rId18"/>
    <p:sldId id="262" r:id="rId19"/>
    <p:sldId id="291" r:id="rId20"/>
    <p:sldId id="292" r:id="rId21"/>
    <p:sldId id="275" r:id="rId22"/>
    <p:sldId id="279" r:id="rId23"/>
    <p:sldId id="280" r:id="rId24"/>
    <p:sldId id="281" r:id="rId25"/>
    <p:sldId id="283" r:id="rId26"/>
    <p:sldId id="293" r:id="rId27"/>
    <p:sldId id="29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95" autoAdjust="0"/>
  </p:normalViewPr>
  <p:slideViewPr>
    <p:cSldViewPr>
      <p:cViewPr varScale="1">
        <p:scale>
          <a:sx n="48" d="100"/>
          <a:sy n="48" d="100"/>
        </p:scale>
        <p:origin x="-1171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6B73B-45EA-47FD-A56C-CA3C9E6BCAA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25B9C-3AE8-4E63-943D-8CD36A79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1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Story about </a:t>
            </a:r>
            <a:r>
              <a:rPr lang="en-US" dirty="0" err="1" smtClean="0"/>
              <a:t>Orkin</a:t>
            </a:r>
            <a:r>
              <a:rPr lang="en-US" baseline="0" dirty="0" smtClean="0"/>
              <a:t> plots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5B9C-3AE8-4E63-943D-8CD36A796F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5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data</a:t>
            </a:r>
          </a:p>
          <a:p>
            <a:r>
              <a:rPr lang="en-US" dirty="0" smtClean="0"/>
              <a:t>  Physical reality.  Example of Nile</a:t>
            </a:r>
            <a:r>
              <a:rPr lang="en-US" baseline="0" dirty="0" smtClean="0"/>
              <a:t> river depth</a:t>
            </a:r>
            <a:endParaRPr lang="en-US" dirty="0" smtClean="0"/>
          </a:p>
          <a:p>
            <a:r>
              <a:rPr lang="en-US" dirty="0" smtClean="0"/>
              <a:t>What is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5B9C-3AE8-4E63-943D-8CD36A796F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4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learn a programming language?  Three reasons: scratch your own itch, credibility, </a:t>
            </a:r>
            <a:r>
              <a:rPr lang="en-US" smtClean="0"/>
              <a:t>and verification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5B9C-3AE8-4E63-943D-8CD36A796F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2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981200"/>
            <a:ext cx="6172200" cy="228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43400"/>
            <a:ext cx="6172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D:\data table talk\Business card border botto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8800"/>
            <a:ext cx="9144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01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56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0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67818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Dropbox\CDS\Design\Business card bor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0002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7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9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14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2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18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4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9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832D-09DF-4D16-B21B-C4F14FB0DF5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6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chryswu.com/blog/2013/02/27/tools-slides-links-tutorials-nicar13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hiveplot.ne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bost.ocks.org/mike/miserab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.tue.nl/~dholten/papers/bundles_infovis.pdf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://mbostock.github.io/d3/talk/20111116/bund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://circos.ca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veplot.net/" TargetMode="External"/><Relationship Id="rId2" Type="http://schemas.openxmlformats.org/officeDocument/2006/relationships/hyperlink" Target="http://cran.r-project.org/web/packages/HiveR/vignettes/HiveR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flowingdata.com/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.rstudio.com/gallery/" TargetMode="External"/><Relationship Id="rId2" Type="http://schemas.openxmlformats.org/officeDocument/2006/relationships/hyperlink" Target="http://flowingdat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-blogger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533400"/>
            <a:ext cx="6172200" cy="2286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Science For Business</a:t>
            </a:r>
            <a:br>
              <a:rPr lang="en-US" dirty="0" smtClean="0"/>
            </a:br>
            <a:r>
              <a:rPr lang="en-US" dirty="0" smtClean="0"/>
              <a:t>Lecture 1</a:t>
            </a:r>
            <a:br>
              <a:rPr lang="en-US" dirty="0" smtClean="0"/>
            </a:br>
            <a:r>
              <a:rPr lang="en-US" sz="2200" dirty="0"/>
              <a:t>Gene </a:t>
            </a:r>
            <a:r>
              <a:rPr lang="en-US" sz="2200" dirty="0" err="1"/>
              <a:t>Leynes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September 11, </a:t>
            </a:r>
            <a:r>
              <a:rPr lang="en-US" sz="2200" dirty="0"/>
              <a:t>2014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76600"/>
            <a:ext cx="6172200" cy="22098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Intro to Gene</a:t>
            </a:r>
          </a:p>
          <a:p>
            <a:pPr algn="l"/>
            <a:r>
              <a:rPr lang="en-US" dirty="0" smtClean="0"/>
              <a:t>Intro to Data Science</a:t>
            </a:r>
          </a:p>
          <a:p>
            <a:pPr algn="l"/>
            <a:r>
              <a:rPr lang="en-US" dirty="0" smtClean="0"/>
              <a:t>Intro from Class</a:t>
            </a:r>
          </a:p>
          <a:p>
            <a:pPr algn="l"/>
            <a:r>
              <a:rPr lang="en-US" dirty="0" smtClean="0"/>
              <a:t>What and why is Data Science</a:t>
            </a:r>
          </a:p>
          <a:p>
            <a:pPr algn="l"/>
            <a:r>
              <a:rPr lang="en-US" dirty="0" smtClean="0"/>
              <a:t>Topics</a:t>
            </a:r>
          </a:p>
          <a:p>
            <a:pPr algn="l"/>
            <a:r>
              <a:rPr lang="en-US" dirty="0" smtClean="0"/>
              <a:t>Intro to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586" y="5673187"/>
            <a:ext cx="6781800" cy="838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Work only counts if it’s communicated</a:t>
            </a:r>
          </a:p>
          <a:p>
            <a:pPr marL="0" indent="0">
              <a:buNone/>
            </a:pPr>
            <a:r>
              <a:rPr lang="en-US" dirty="0"/>
              <a:t>Work only counts if it’s </a:t>
            </a:r>
            <a:r>
              <a:rPr lang="en-US" dirty="0" smtClean="0"/>
              <a:t>reproducible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0" y="1088756"/>
            <a:ext cx="43815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0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543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 </a:t>
            </a:r>
            <a:r>
              <a:rPr lang="en-US" dirty="0"/>
              <a:t>really good at </a:t>
            </a:r>
            <a:r>
              <a:rPr lang="en-US" strike="sngStrike" dirty="0"/>
              <a:t>stealing</a:t>
            </a:r>
            <a:r>
              <a:rPr lang="en-US" dirty="0"/>
              <a:t> borrowing / adopting </a:t>
            </a:r>
            <a:r>
              <a:rPr lang="en-US" dirty="0" smtClean="0"/>
              <a:t>ideas from other people, disciplines, languages</a:t>
            </a:r>
          </a:p>
          <a:p>
            <a:r>
              <a:rPr lang="en-US" dirty="0" smtClean="0"/>
              <a:t>Be </a:t>
            </a:r>
            <a:r>
              <a:rPr lang="en-US" u="sng" dirty="0"/>
              <a:t>really</a:t>
            </a:r>
            <a:r>
              <a:rPr lang="en-US" dirty="0"/>
              <a:t> good at finding </a:t>
            </a:r>
            <a:r>
              <a:rPr lang="en-US" dirty="0" smtClean="0"/>
              <a:t>help</a:t>
            </a:r>
          </a:p>
          <a:p>
            <a:pPr lvl="1"/>
            <a:r>
              <a:rPr lang="en-US" dirty="0" smtClean="0"/>
              <a:t>Stack overflow is your BFF (and the stack exchange cousins)</a:t>
            </a:r>
          </a:p>
          <a:p>
            <a:r>
              <a:rPr lang="en-US" dirty="0" smtClean="0"/>
              <a:t>Be </a:t>
            </a:r>
            <a:r>
              <a:rPr lang="en-US" dirty="0"/>
              <a:t>really good at balancing confidence and humility</a:t>
            </a:r>
          </a:p>
          <a:p>
            <a:r>
              <a:rPr lang="en-US" dirty="0" smtClean="0"/>
              <a:t>Make </a:t>
            </a:r>
            <a:r>
              <a:rPr lang="en-US" dirty="0"/>
              <a:t>sure that everything is </a:t>
            </a:r>
            <a:r>
              <a:rPr lang="en-US" dirty="0" smtClean="0"/>
              <a:t>reproducible and systematic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do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5029200"/>
            <a:ext cx="6781800" cy="1096963"/>
          </a:xfrm>
        </p:spPr>
        <p:txBody>
          <a:bodyPr>
            <a:normAutofit/>
          </a:bodyPr>
          <a:lstStyle/>
          <a:p>
            <a:r>
              <a:rPr lang="en-US" dirty="0" smtClean="0"/>
              <a:t>Some people embrace using many tools, I prefer to be good at a few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3962400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2202180"/>
            <a:ext cx="3048000" cy="13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Data </a:t>
            </a:r>
            <a:r>
              <a:rPr lang="en-US" dirty="0" smtClean="0"/>
              <a:t>Science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74676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Excel</a:t>
            </a:r>
            <a:endParaRPr lang="en-US" dirty="0" smtClean="0"/>
          </a:p>
          <a:p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Command </a:t>
            </a:r>
            <a:r>
              <a:rPr lang="en-US" dirty="0" smtClean="0"/>
              <a:t>line tools: </a:t>
            </a:r>
            <a:r>
              <a:rPr lang="en-US" dirty="0" err="1" smtClean="0"/>
              <a:t>ssh</a:t>
            </a:r>
            <a:r>
              <a:rPr lang="en-US" dirty="0" smtClean="0"/>
              <a:t>, </a:t>
            </a:r>
            <a:r>
              <a:rPr lang="en-US" dirty="0" err="1" smtClean="0"/>
              <a:t>grep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, </a:t>
            </a:r>
            <a:r>
              <a:rPr lang="en-US" dirty="0" err="1" smtClean="0"/>
              <a:t>awk</a:t>
            </a:r>
            <a:r>
              <a:rPr lang="en-US" dirty="0" smtClean="0"/>
              <a:t>, </a:t>
            </a:r>
            <a:r>
              <a:rPr lang="en-US" dirty="0" err="1" smtClean="0"/>
              <a:t>ls</a:t>
            </a:r>
            <a:r>
              <a:rPr lang="en-US" dirty="0" smtClean="0"/>
              <a:t>, pipe, less</a:t>
            </a:r>
          </a:p>
          <a:p>
            <a:r>
              <a:rPr lang="en-US" dirty="0" smtClean="0"/>
              <a:t>R / R Studio</a:t>
            </a:r>
          </a:p>
          <a:p>
            <a:pPr lvl="1"/>
            <a:r>
              <a:rPr lang="en-US" dirty="0" smtClean="0"/>
              <a:t>One program, many packages: ggplot2, </a:t>
            </a:r>
            <a:r>
              <a:rPr lang="en-US" dirty="0" err="1" smtClean="0"/>
              <a:t>data.table</a:t>
            </a:r>
            <a:r>
              <a:rPr lang="en-US" dirty="0" smtClean="0"/>
              <a:t>, caret, e107, </a:t>
            </a:r>
            <a:r>
              <a:rPr lang="en-US" dirty="0" err="1" smtClean="0"/>
              <a:t>knitr</a:t>
            </a:r>
            <a:r>
              <a:rPr lang="en-US" dirty="0" smtClean="0"/>
              <a:t>, shiny 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 </a:t>
            </a:r>
            <a:r>
              <a:rPr lang="en-US" dirty="0" smtClean="0"/>
              <a:t>learn,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pandas, others 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Use the command line!</a:t>
            </a:r>
          </a:p>
          <a:p>
            <a:r>
              <a:rPr lang="en-US" dirty="0" smtClean="0"/>
              <a:t>Text Editor</a:t>
            </a:r>
          </a:p>
          <a:p>
            <a:pPr lvl="1"/>
            <a:r>
              <a:rPr lang="en-US" dirty="0" smtClean="0"/>
              <a:t>Look into Sublime if you think Notepad is a text editor</a:t>
            </a:r>
            <a:endParaRPr lang="en-US" dirty="0" smtClean="0"/>
          </a:p>
          <a:p>
            <a:r>
              <a:rPr lang="en-US" dirty="0" smtClean="0"/>
              <a:t>Adobe Products </a:t>
            </a:r>
          </a:p>
          <a:p>
            <a:pPr lvl="1"/>
            <a:r>
              <a:rPr lang="en-US" dirty="0" smtClean="0"/>
              <a:t>Illustrator / Photoshop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67818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It’s best to “Outgrow Excel”</a:t>
            </a:r>
          </a:p>
          <a:p>
            <a:r>
              <a:rPr lang="en-US" dirty="0" smtClean="0"/>
              <a:t>Excel is exceptionally powerful</a:t>
            </a:r>
          </a:p>
          <a:p>
            <a:pPr lvl="1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Links</a:t>
            </a:r>
          </a:p>
          <a:p>
            <a:pPr lvl="1"/>
            <a:r>
              <a:rPr lang="en-US" dirty="0" smtClean="0"/>
              <a:t>Dimensional analysis</a:t>
            </a:r>
          </a:p>
          <a:p>
            <a:pPr lvl="1"/>
            <a:r>
              <a:rPr lang="en-US" dirty="0" smtClean="0"/>
              <a:t>Ease of formatting</a:t>
            </a:r>
          </a:p>
          <a:p>
            <a:pPr lvl="1"/>
            <a:r>
              <a:rPr lang="en-US" dirty="0" smtClean="0"/>
              <a:t>Portability</a:t>
            </a:r>
          </a:p>
          <a:p>
            <a:r>
              <a:rPr lang="en-US" dirty="0" smtClean="0"/>
              <a:t>Excel is fundamentally limited</a:t>
            </a:r>
          </a:p>
          <a:p>
            <a:pPr lvl="1"/>
            <a:r>
              <a:rPr lang="en-US" dirty="0" smtClean="0"/>
              <a:t>Impossible to reproduce</a:t>
            </a:r>
          </a:p>
          <a:p>
            <a:pPr lvl="1"/>
            <a:r>
              <a:rPr lang="en-US" dirty="0" smtClean="0"/>
              <a:t>Memory constrained</a:t>
            </a:r>
          </a:p>
          <a:p>
            <a:pPr lvl="1"/>
            <a:r>
              <a:rPr lang="en-US" dirty="0" smtClean="0"/>
              <a:t>Closed source</a:t>
            </a:r>
            <a:endParaRPr lang="en-US" dirty="0"/>
          </a:p>
          <a:p>
            <a:pPr lvl="1"/>
            <a:r>
              <a:rPr lang="en-US" dirty="0" smtClean="0"/>
              <a:t>Unsophisticated</a:t>
            </a:r>
          </a:p>
          <a:p>
            <a:pPr lvl="1"/>
            <a:r>
              <a:rPr lang="en-US" dirty="0" smtClean="0"/>
              <a:t>No analytics community</a:t>
            </a:r>
            <a:endParaRPr lang="en-US" dirty="0"/>
          </a:p>
          <a:p>
            <a:r>
              <a:rPr lang="en-US" dirty="0" smtClean="0"/>
              <a:t>Still, it’s often the best way to</a:t>
            </a:r>
          </a:p>
          <a:p>
            <a:pPr lvl="1"/>
            <a:r>
              <a:rPr lang="en-US" dirty="0" smtClean="0"/>
              <a:t>Get something actually done</a:t>
            </a:r>
          </a:p>
          <a:p>
            <a:pPr lvl="1"/>
            <a:r>
              <a:rPr lang="en-US" dirty="0" smtClean="0"/>
              <a:t>Get anything done quickly</a:t>
            </a:r>
          </a:p>
          <a:p>
            <a:pPr lvl="1"/>
            <a:r>
              <a:rPr lang="en-US" dirty="0" smtClean="0"/>
              <a:t>Share results quickly (but should you ever do this?)</a:t>
            </a:r>
          </a:p>
        </p:txBody>
      </p:sp>
    </p:spTree>
    <p:extLst>
      <p:ext uri="{BB962C8B-B14F-4D97-AF65-F5344CB8AC3E}">
        <p14:creationId xmlns:p14="http://schemas.microsoft.com/office/powerpoint/2010/main" val="27920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68580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Yes, we’re still using an operating system from the 70’s</a:t>
            </a:r>
          </a:p>
          <a:p>
            <a:r>
              <a:rPr lang="en-US" dirty="0" smtClean="0"/>
              <a:t>Many installations easier</a:t>
            </a:r>
          </a:p>
          <a:p>
            <a:r>
              <a:rPr lang="en-US" dirty="0" smtClean="0"/>
              <a:t>Better for server management</a:t>
            </a:r>
          </a:p>
          <a:p>
            <a:r>
              <a:rPr lang="en-US" dirty="0" smtClean="0"/>
              <a:t>Many tools are only available in Linux</a:t>
            </a:r>
          </a:p>
          <a:p>
            <a:r>
              <a:rPr lang="en-US" dirty="0" smtClean="0"/>
              <a:t>Want to use Hadoop, AWS, and all that other stuff?  I’m guessing it will start from a Linux command line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Trick (</a:t>
            </a:r>
            <a:r>
              <a:rPr lang="en-US" dirty="0" err="1" smtClean="0"/>
              <a:t>ssh</a:t>
            </a:r>
            <a:r>
              <a:rPr lang="en-US" dirty="0" smtClean="0"/>
              <a:t> pun omitted): </a:t>
            </a:r>
            <a:r>
              <a:rPr lang="en-US" dirty="0" err="1" smtClean="0"/>
              <a:t>Git</a:t>
            </a:r>
            <a:r>
              <a:rPr lang="en-US" dirty="0" smtClean="0"/>
              <a:t> bash makes many Linux tools available in Windows. You don’t need Putty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 / R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143000"/>
            <a:ext cx="6781800" cy="49831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en-US" dirty="0" smtClean="0"/>
              <a:t>Has a great ecosystem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en-US" dirty="0" smtClean="0"/>
              <a:t>Developed by statisticians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en-US" dirty="0" smtClean="0"/>
              <a:t>Becoming ubiquitous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en-US" dirty="0" smtClean="0"/>
              <a:t>Consistent though time, across platforms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en-US" dirty="0" smtClean="0"/>
              <a:t>Relatively easy compared to other options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en-US" dirty="0" smtClean="0"/>
              <a:t>Free</a:t>
            </a:r>
          </a:p>
          <a:p>
            <a:pPr lvl="1"/>
            <a:r>
              <a:rPr lang="en-US" dirty="0" smtClean="0"/>
              <a:t>Not a “real” programming language</a:t>
            </a:r>
          </a:p>
          <a:p>
            <a:pPr lvl="2"/>
            <a:r>
              <a:rPr lang="en-US" dirty="0" smtClean="0"/>
              <a:t>No object orientation</a:t>
            </a:r>
          </a:p>
          <a:p>
            <a:pPr lvl="2"/>
            <a:r>
              <a:rPr lang="en-US" dirty="0" smtClean="0"/>
              <a:t>Not super fast (or easily made super fast)</a:t>
            </a:r>
          </a:p>
          <a:p>
            <a:pPr lvl="2"/>
            <a:r>
              <a:rPr lang="en-US" dirty="0" smtClean="0"/>
              <a:t>Other issues</a:t>
            </a:r>
          </a:p>
          <a:p>
            <a:pPr lvl="1"/>
            <a:r>
              <a:rPr lang="en-US" dirty="0" smtClean="0"/>
              <a:t>Learning curve</a:t>
            </a:r>
          </a:p>
          <a:p>
            <a:r>
              <a:rPr lang="en-US" dirty="0" smtClean="0"/>
              <a:t>R Studio has made R a much better tool</a:t>
            </a:r>
          </a:p>
          <a:p>
            <a:pPr lvl="1"/>
            <a:r>
              <a:rPr lang="en-US" dirty="0" smtClean="0"/>
              <a:t>Syntax highlighting</a:t>
            </a:r>
          </a:p>
          <a:p>
            <a:pPr lvl="1"/>
            <a:r>
              <a:rPr lang="en-US" dirty="0" err="1" smtClean="0"/>
              <a:t>Knitr</a:t>
            </a:r>
            <a:r>
              <a:rPr lang="en-US" dirty="0" smtClean="0"/>
              <a:t> and Shiny</a:t>
            </a:r>
          </a:p>
          <a:p>
            <a:pPr lvl="1"/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Package / project  / application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</a:t>
            </a:r>
            <a:r>
              <a:rPr lang="en-US" u="sng" dirty="0" smtClean="0"/>
              <a:t>general</a:t>
            </a:r>
            <a:r>
              <a:rPr lang="en-US" dirty="0" smtClean="0"/>
              <a:t> rules for spotting bad tools:</a:t>
            </a:r>
          </a:p>
          <a:p>
            <a:r>
              <a:rPr lang="en-US" dirty="0" smtClean="0"/>
              <a:t>Anything with a marketing budget</a:t>
            </a:r>
          </a:p>
          <a:p>
            <a:r>
              <a:rPr lang="en-US" dirty="0" smtClean="0"/>
              <a:t>Anything closed source</a:t>
            </a:r>
          </a:p>
          <a:p>
            <a:r>
              <a:rPr lang="en-US" dirty="0" smtClean="0"/>
              <a:t>Anything without a StackOverflow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6781800" cy="1143000"/>
          </a:xfrm>
        </p:spPr>
        <p:txBody>
          <a:bodyPr/>
          <a:lstStyle/>
          <a:p>
            <a:r>
              <a:rPr lang="en-US" dirty="0" smtClean="0"/>
              <a:t>Never ending tools…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1"/>
            <a:ext cx="7162800" cy="1371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number of tools is  constantly exploding.  Be an early adopter at your own risk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http://www.chryswu.com/blog/2013/02/27/tools-slides-links-tutorials-nicar13/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75" y="2679357"/>
            <a:ext cx="2277949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55557"/>
            <a:ext cx="2161637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229" y="2730843"/>
            <a:ext cx="3343889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92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1"/>
            <a:ext cx="6781800" cy="23621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General main categories</a:t>
            </a:r>
          </a:p>
          <a:p>
            <a:r>
              <a:rPr lang="en-US" dirty="0" smtClean="0"/>
              <a:t>Supervised</a:t>
            </a:r>
          </a:p>
          <a:p>
            <a:r>
              <a:rPr lang="en-US" dirty="0" smtClean="0"/>
              <a:t>Unsupervised</a:t>
            </a:r>
          </a:p>
          <a:p>
            <a:r>
              <a:rPr lang="en-US" dirty="0" smtClean="0"/>
              <a:t>Reinforcement learning?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Main goal: avoid overfitting flexible models</a:t>
            </a:r>
            <a:endParaRPr lang="en-US" dirty="0"/>
          </a:p>
        </p:txBody>
      </p:sp>
      <p:pic>
        <p:nvPicPr>
          <p:cNvPr id="3074" name="Picture 2" descr="U:\GITHUB_GENE\DePaul_Data_Science\images\bv - high v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422563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U:\GITHUB_GENE\DePaul_Data_Science\images\bv - smooth f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252" y="4572000"/>
            <a:ext cx="3996748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:\GITHUB_GENE\DePaul_Data_Science\images\bv medi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114800"/>
            <a:ext cx="3078654" cy="192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54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6781800" cy="1143000"/>
          </a:xfrm>
        </p:spPr>
        <p:txBody>
          <a:bodyPr/>
          <a:lstStyle/>
          <a:p>
            <a:r>
              <a:rPr lang="en-US" dirty="0" smtClean="0"/>
              <a:t>About Gene (Me)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295400"/>
            <a:ext cx="7086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Education</a:t>
            </a:r>
          </a:p>
          <a:p>
            <a:pPr lvl="1"/>
            <a:r>
              <a:rPr lang="en-US" dirty="0" smtClean="0"/>
              <a:t>University of Chicago MBA</a:t>
            </a:r>
          </a:p>
          <a:p>
            <a:pPr lvl="1"/>
            <a:r>
              <a:rPr lang="en-US" dirty="0" smtClean="0"/>
              <a:t>DePaul University Math / Statistics</a:t>
            </a:r>
          </a:p>
          <a:p>
            <a:r>
              <a:rPr lang="en-US" dirty="0" smtClean="0"/>
              <a:t>Experience</a:t>
            </a:r>
          </a:p>
          <a:p>
            <a:pPr lvl="1"/>
            <a:r>
              <a:rPr lang="en-US" dirty="0" smtClean="0"/>
              <a:t>Milliman consultant – more than 100 projects over 6 years in a variety of industries, client types, and project sizes</a:t>
            </a:r>
          </a:p>
          <a:p>
            <a:pPr lvl="1"/>
            <a:r>
              <a:rPr lang="en-US" dirty="0" smtClean="0"/>
              <a:t>Entrepreneur – Developed fully automated, real time trading systems for hedge funds / broker dealers</a:t>
            </a:r>
          </a:p>
          <a:p>
            <a:pPr lvl="1"/>
            <a:r>
              <a:rPr lang="en-US" dirty="0" smtClean="0"/>
              <a:t>Milliman consultant (part 2) – Product development / data mining for large scale multinational projects</a:t>
            </a:r>
          </a:p>
          <a:p>
            <a:pPr lvl="1"/>
            <a:r>
              <a:rPr lang="en-US" dirty="0" smtClean="0"/>
              <a:t>Founder of Chicago Data Science</a:t>
            </a:r>
          </a:p>
          <a:p>
            <a:pPr lvl="2"/>
            <a:r>
              <a:rPr lang="en-US" dirty="0"/>
              <a:t>Large scale server </a:t>
            </a:r>
            <a:r>
              <a:rPr lang="en-US" dirty="0" smtClean="0"/>
              <a:t>performance analysis, sensor analysis, microcontrollers, hedge </a:t>
            </a:r>
            <a:r>
              <a:rPr lang="en-US" dirty="0"/>
              <a:t>fund </a:t>
            </a:r>
            <a:r>
              <a:rPr lang="en-US" dirty="0" smtClean="0"/>
              <a:t>work</a:t>
            </a:r>
            <a:endParaRPr lang="en-US" dirty="0"/>
          </a:p>
          <a:p>
            <a:pPr lvl="2"/>
            <a:r>
              <a:rPr lang="en-US" dirty="0"/>
              <a:t>Help other start-up companies at </a:t>
            </a:r>
            <a:r>
              <a:rPr lang="en-US" dirty="0" smtClean="0"/>
              <a:t>1871 </a:t>
            </a:r>
          </a:p>
          <a:p>
            <a:pPr lvl="1"/>
            <a:r>
              <a:rPr lang="en-US" dirty="0" smtClean="0"/>
              <a:t>Data Scientist at the City of Chicago (May 2014)</a:t>
            </a:r>
          </a:p>
          <a:p>
            <a:pPr lvl="2"/>
            <a:r>
              <a:rPr lang="en-US" dirty="0" err="1" smtClean="0"/>
              <a:t>SmartData</a:t>
            </a:r>
            <a:r>
              <a:rPr lang="en-US" dirty="0" smtClean="0"/>
              <a:t> </a:t>
            </a:r>
            <a:r>
              <a:rPr lang="en-US" dirty="0"/>
              <a:t>Platform project; Bloomberg funded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8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Categories of analysis</a:t>
            </a:r>
            <a:br>
              <a:rPr lang="en-US" dirty="0" smtClean="0"/>
            </a:br>
            <a:r>
              <a:rPr lang="en-US" sz="1800" dirty="0" smtClean="0"/>
              <a:t>(also see list starting on page 20 of Data Science for Business)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3810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multiple</a:t>
            </a:r>
          </a:p>
          <a:p>
            <a:r>
              <a:rPr lang="en-US" dirty="0" smtClean="0"/>
              <a:t>Time series</a:t>
            </a:r>
          </a:p>
          <a:p>
            <a:r>
              <a:rPr lang="en-US" dirty="0"/>
              <a:t>Signal processing</a:t>
            </a:r>
          </a:p>
          <a:p>
            <a:r>
              <a:rPr lang="en-US" dirty="0" smtClean="0"/>
              <a:t>Bayesian</a:t>
            </a:r>
            <a:endParaRPr lang="en-US" dirty="0"/>
          </a:p>
          <a:p>
            <a:pPr lvl="1"/>
            <a:r>
              <a:rPr lang="en-US" dirty="0" smtClean="0"/>
              <a:t>MCMC / MCMV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29200" y="1600200"/>
            <a:ext cx="38862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Network analysis</a:t>
            </a:r>
          </a:p>
          <a:p>
            <a:r>
              <a:rPr lang="en-US" dirty="0" smtClean="0"/>
              <a:t>NLP / Text</a:t>
            </a:r>
          </a:p>
          <a:p>
            <a:r>
              <a:rPr lang="en-US" dirty="0" smtClean="0"/>
              <a:t>Spatial</a:t>
            </a:r>
          </a:p>
          <a:p>
            <a:r>
              <a:rPr lang="en-US" dirty="0" smtClean="0"/>
              <a:t>Rules Learning</a:t>
            </a:r>
          </a:p>
          <a:p>
            <a:r>
              <a:rPr lang="en-US" dirty="0" smtClean="0"/>
              <a:t>Causal analysis</a:t>
            </a:r>
          </a:p>
          <a:p>
            <a:r>
              <a:rPr lang="en-US" dirty="0" smtClean="0"/>
              <a:t>Dimension </a:t>
            </a:r>
            <a:r>
              <a:rPr lang="en-US" dirty="0" smtClean="0"/>
              <a:t>Reduction</a:t>
            </a:r>
          </a:p>
          <a:p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annealing </a:t>
            </a:r>
          </a:p>
          <a:p>
            <a:pPr lvl="1"/>
            <a:r>
              <a:rPr lang="en-US" dirty="0" smtClean="0"/>
              <a:t>hill climbing</a:t>
            </a:r>
          </a:p>
          <a:p>
            <a:pPr lvl="1"/>
            <a:r>
              <a:rPr lang="en-US" dirty="0" smtClean="0"/>
              <a:t>evolutionary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344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9756" y="1417638"/>
            <a:ext cx="7239000" cy="5241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an effective visualization?</a:t>
            </a:r>
          </a:p>
          <a:p>
            <a:r>
              <a:rPr lang="en-US" dirty="0" smtClean="0"/>
              <a:t>Infographic vs Plot</a:t>
            </a:r>
          </a:p>
          <a:p>
            <a:r>
              <a:rPr lang="en-US" dirty="0" smtClean="0"/>
              <a:t>Network diagrams</a:t>
            </a:r>
            <a:endParaRPr lang="en-US" dirty="0"/>
          </a:p>
          <a:p>
            <a:r>
              <a:rPr lang="en-US" dirty="0" smtClean="0"/>
              <a:t>Hairball vs </a:t>
            </a:r>
            <a:r>
              <a:rPr lang="en-US" dirty="0" err="1" smtClean="0"/>
              <a:t>Circos</a:t>
            </a:r>
            <a:r>
              <a:rPr lang="en-US" dirty="0" smtClean="0"/>
              <a:t> vs Hive</a:t>
            </a:r>
          </a:p>
          <a:p>
            <a:r>
              <a:rPr lang="en-US" dirty="0" smtClean="0"/>
              <a:t>Whiteboard, drawing, “line in the sand”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899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"/>
            <a:ext cx="6781800" cy="1143000"/>
          </a:xfrm>
        </p:spPr>
        <p:txBody>
          <a:bodyPr/>
          <a:lstStyle/>
          <a:p>
            <a:r>
              <a:rPr lang="en-US" dirty="0" smtClean="0"/>
              <a:t>Network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1"/>
            <a:ext cx="7391400" cy="5562600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Network analysis depends heavily on visualization</a:t>
            </a:r>
          </a:p>
          <a:p>
            <a:pPr marL="457200" lvl="1" indent="0">
              <a:buNone/>
            </a:pPr>
            <a:r>
              <a:rPr lang="en-US" dirty="0" smtClean="0"/>
              <a:t>Three approaches for visualizing networks</a:t>
            </a:r>
            <a:endParaRPr lang="en-US" dirty="0"/>
          </a:p>
          <a:p>
            <a:pPr lvl="1"/>
            <a:r>
              <a:rPr lang="en-US" dirty="0" smtClean="0"/>
              <a:t>Hairball</a:t>
            </a:r>
            <a:endParaRPr lang="en-US" dirty="0"/>
          </a:p>
          <a:p>
            <a:pPr lvl="1"/>
            <a:r>
              <a:rPr lang="en-US" dirty="0" err="1"/>
              <a:t>Circos</a:t>
            </a:r>
            <a:endParaRPr lang="en-US" dirty="0"/>
          </a:p>
          <a:p>
            <a:pPr lvl="1"/>
            <a:r>
              <a:rPr lang="en-US" dirty="0" smtClean="0"/>
              <a:t>Hive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The “hairball” method is common, has issues: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Image source: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://www.hiveplot.net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200400"/>
            <a:ext cx="5505450" cy="295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Network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5562600"/>
            <a:ext cx="6781800" cy="563563"/>
          </a:xfrm>
        </p:spPr>
        <p:txBody>
          <a:bodyPr/>
          <a:lstStyle/>
          <a:p>
            <a:r>
              <a:rPr lang="en-US" sz="1800" dirty="0" smtClean="0"/>
              <a:t>Mike </a:t>
            </a:r>
            <a:r>
              <a:rPr lang="en-US" sz="1800" dirty="0" err="1" smtClean="0"/>
              <a:t>Bostock</a:t>
            </a:r>
            <a:r>
              <a:rPr lang="en-US" sz="1800" dirty="0" smtClean="0"/>
              <a:t> </a:t>
            </a: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://bost.ocks.org/mike/miserables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653733"/>
            <a:ext cx="3248233" cy="3476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3263447" cy="35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Circos</a:t>
            </a:r>
            <a:r>
              <a:rPr lang="en-US" dirty="0" smtClean="0"/>
              <a:t> / </a:t>
            </a:r>
            <a:br>
              <a:rPr lang="en-US" dirty="0" smtClean="0"/>
            </a:br>
            <a:r>
              <a:rPr lang="en-US" dirty="0" smtClean="0"/>
              <a:t>Hierarchical Edge Bundling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5867400"/>
            <a:ext cx="6781800" cy="868363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mbostock.github.io/d3/talk/20111116/bundle.html</a:t>
            </a:r>
            <a:endParaRPr lang="en-US" sz="1600" dirty="0" smtClean="0"/>
          </a:p>
          <a:p>
            <a:r>
              <a:rPr lang="en-US" sz="1600" dirty="0" smtClean="0"/>
              <a:t>Hierarchical </a:t>
            </a:r>
            <a:r>
              <a:rPr lang="en-US" sz="1600" dirty="0"/>
              <a:t>Edge Bundles: Visualization of Adjacency Relations in Hierarchical Data.  Danny </a:t>
            </a:r>
            <a:r>
              <a:rPr lang="en-US" sz="1600" dirty="0" err="1" smtClean="0"/>
              <a:t>Holten</a:t>
            </a:r>
            <a:r>
              <a:rPr lang="en-US" sz="1600" dirty="0" smtClean="0"/>
              <a:t> </a:t>
            </a:r>
            <a:r>
              <a:rPr lang="en-US" sz="1600" dirty="0">
                <a:hlinkClick r:id="rId3"/>
              </a:rPr>
              <a:t>http://www.win.tue.nl/~dholten/papers/bundles_infovis.pdf</a:t>
            </a:r>
            <a:endParaRPr lang="en-US" sz="1600" dirty="0" smtClean="0"/>
          </a:p>
          <a:p>
            <a:r>
              <a:rPr lang="en-US" sz="1600" dirty="0" err="1" smtClean="0"/>
              <a:t>Circos</a:t>
            </a:r>
            <a:r>
              <a:rPr lang="en-US" sz="1600" dirty="0" smtClean="0"/>
              <a:t> website: </a:t>
            </a:r>
            <a:r>
              <a:rPr lang="en-US" sz="1600" dirty="0">
                <a:hlinkClick r:id="rId4"/>
              </a:rPr>
              <a:t>http://circos.ca/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1168688"/>
            <a:ext cx="3816628" cy="2814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0933" y="4021498"/>
            <a:ext cx="6715125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600" y="1168688"/>
            <a:ext cx="29337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417638"/>
            <a:ext cx="6781800" cy="16763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“These </a:t>
            </a:r>
            <a:r>
              <a:rPr lang="en-US" dirty="0"/>
              <a:t>3D plots were inspired by the ideas of VSEPR theory in chemistry: the axes of these 3D plots are arranged </a:t>
            </a:r>
            <a:r>
              <a:rPr lang="en-US" dirty="0" err="1"/>
              <a:t>withthe</a:t>
            </a:r>
            <a:r>
              <a:rPr lang="en-US" dirty="0"/>
              <a:t> hiver package 3 tetrahedral, trigonal </a:t>
            </a:r>
            <a:r>
              <a:rPr lang="en-US" dirty="0" err="1"/>
              <a:t>bipyramidal</a:t>
            </a:r>
            <a:r>
              <a:rPr lang="en-US" dirty="0"/>
              <a:t> or octahedral geometries for 4-6 axes </a:t>
            </a:r>
            <a:r>
              <a:rPr lang="en-US" dirty="0" smtClean="0"/>
              <a:t>respectively”</a:t>
            </a:r>
            <a:r>
              <a:rPr lang="en-US" sz="2600" dirty="0" smtClean="0"/>
              <a:t> </a:t>
            </a:r>
          </a:p>
          <a:p>
            <a:pPr marL="0" indent="0">
              <a:buNone/>
            </a:pPr>
            <a:r>
              <a:rPr lang="en-US" sz="2600" dirty="0" smtClean="0">
                <a:hlinkClick r:id="rId2"/>
              </a:rPr>
              <a:t>http</a:t>
            </a:r>
            <a:r>
              <a:rPr lang="en-US" sz="2600" dirty="0">
                <a:hlinkClick r:id="rId2"/>
              </a:rPr>
              <a:t>://</a:t>
            </a:r>
            <a:r>
              <a:rPr lang="en-US" sz="2600" dirty="0" smtClean="0">
                <a:hlinkClick r:id="rId2"/>
              </a:rPr>
              <a:t>cran.r-project.org/web/packages/HiveR/vignettes/HiveR.pdf</a:t>
            </a:r>
            <a:endParaRPr lang="en-US" sz="2600" dirty="0" smtClean="0"/>
          </a:p>
          <a:p>
            <a:pPr marL="0" indent="0">
              <a:buNone/>
            </a:pPr>
            <a:r>
              <a:rPr lang="en-US" sz="2500" dirty="0">
                <a:hlinkClick r:id="rId3"/>
              </a:rPr>
              <a:t>http://www.hiveplot.net</a:t>
            </a:r>
            <a:r>
              <a:rPr lang="en-US" sz="2500" dirty="0" smtClean="0">
                <a:hlinkClick r:id="rId3"/>
              </a:rPr>
              <a:t>/</a:t>
            </a:r>
            <a:r>
              <a:rPr lang="en-US" sz="2500" dirty="0"/>
              <a:t> </a:t>
            </a:r>
            <a:r>
              <a:rPr lang="en-US" sz="2500" dirty="0" err="1"/>
              <a:t>Krzywinski</a:t>
            </a:r>
            <a:r>
              <a:rPr lang="en-US" sz="2500" dirty="0"/>
              <a:t> M, </a:t>
            </a:r>
            <a:r>
              <a:rPr lang="en-US" sz="2500" dirty="0" err="1"/>
              <a:t>Birol</a:t>
            </a:r>
            <a:r>
              <a:rPr lang="en-US" sz="2500" dirty="0"/>
              <a:t> I, Jones S, </a:t>
            </a:r>
            <a:r>
              <a:rPr lang="en-US" sz="2500" dirty="0" err="1"/>
              <a:t>Marra</a:t>
            </a:r>
            <a:r>
              <a:rPr lang="en-US" sz="2500" dirty="0"/>
              <a:t> M (2011). Hive Plots — Rational Approach to Visualizing Networks. Briefings in Bioinformatics (early access 9 December 2011, </a:t>
            </a:r>
            <a:r>
              <a:rPr lang="en-US" sz="2500" dirty="0" err="1"/>
              <a:t>doi</a:t>
            </a:r>
            <a:r>
              <a:rPr lang="en-US" sz="2500" dirty="0"/>
              <a:t>: 10.1093/bib/bbr069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94037"/>
            <a:ext cx="3507122" cy="3476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94" y="3094036"/>
            <a:ext cx="3507123" cy="347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6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38948"/>
            <a:ext cx="4038600" cy="859221"/>
          </a:xfrm>
        </p:spPr>
        <p:txBody>
          <a:bodyPr>
            <a:normAutofit/>
          </a:bodyPr>
          <a:lstStyle/>
          <a:p>
            <a:r>
              <a:rPr lang="en-US" dirty="0" smtClean="0"/>
              <a:t>Graph analysis?</a:t>
            </a:r>
            <a:endParaRPr lang="en-US" dirty="0"/>
          </a:p>
        </p:txBody>
      </p:sp>
      <p:pic>
        <p:nvPicPr>
          <p:cNvPr id="2050" name="Picture 2" descr="U:\GITHUB_GENE\DePaul_Data_Science\images\Hey-Jude-flow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98169"/>
            <a:ext cx="4089400" cy="545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3124200"/>
            <a:ext cx="3733800" cy="854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Found on one of the best visualization sites of all time: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http://flowingdata.com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1323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good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http://flowingdata.com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http://shiny.rstudio.com/gallery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http://www.r-bloggers.com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3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363" y="228600"/>
            <a:ext cx="67818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science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363" y="914400"/>
            <a:ext cx="7239000" cy="5638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There are a lot of </a:t>
            </a:r>
            <a:r>
              <a:rPr lang="en-US" dirty="0" smtClean="0"/>
              <a:t>opinions that are (IMHO) </a:t>
            </a:r>
            <a:r>
              <a:rPr lang="en-US" dirty="0"/>
              <a:t>of various </a:t>
            </a:r>
            <a:r>
              <a:rPr lang="en-US" dirty="0" smtClean="0"/>
              <a:t>quality.  The best </a:t>
            </a:r>
            <a:r>
              <a:rPr lang="en-US" dirty="0"/>
              <a:t>definitions include:</a:t>
            </a:r>
          </a:p>
          <a:p>
            <a:pPr marL="400050" lvl="1" indent="0">
              <a:buNone/>
            </a:pPr>
            <a:r>
              <a:rPr lang="en-US" dirty="0"/>
              <a:t>Using the </a:t>
            </a:r>
            <a:r>
              <a:rPr lang="en-US" u="sng" dirty="0"/>
              <a:t>empirical method </a:t>
            </a:r>
            <a:r>
              <a:rPr lang="en-US" dirty="0"/>
              <a:t>to analyze data (empirical method == Question, conjecture, prediction, experiment, analysis). </a:t>
            </a: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u="sng" dirty="0" smtClean="0"/>
              <a:t>Results must always be reproducible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 science is definitely has these elements</a:t>
            </a:r>
          </a:p>
          <a:p>
            <a:r>
              <a:rPr lang="en-US" dirty="0" smtClean="0"/>
              <a:t>Math</a:t>
            </a:r>
            <a:endParaRPr lang="en-US" dirty="0"/>
          </a:p>
          <a:p>
            <a:r>
              <a:rPr lang="en-US" dirty="0"/>
              <a:t>Computer Science</a:t>
            </a:r>
          </a:p>
          <a:p>
            <a:r>
              <a:rPr lang="en-US" dirty="0"/>
              <a:t>Consulting</a:t>
            </a:r>
          </a:p>
          <a:p>
            <a:r>
              <a:rPr lang="en-US" dirty="0"/>
              <a:t>Communication / Design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Some </a:t>
            </a:r>
            <a:r>
              <a:rPr lang="en-US" dirty="0"/>
              <a:t>other nice ways to describe data science:</a:t>
            </a:r>
          </a:p>
          <a:p>
            <a:r>
              <a:rPr lang="en-US" dirty="0"/>
              <a:t>Data driven story telling</a:t>
            </a:r>
          </a:p>
          <a:p>
            <a:r>
              <a:rPr lang="en-US" dirty="0"/>
              <a:t>Turning data into information</a:t>
            </a:r>
          </a:p>
          <a:p>
            <a:r>
              <a:rPr lang="en-US" dirty="0"/>
              <a:t>Applying the empirical method to business</a:t>
            </a:r>
          </a:p>
          <a:p>
            <a:r>
              <a:rPr lang="en-US" dirty="0"/>
              <a:t>Data science is not business intelligence, data mining, statistics… Data science also isn't science</a:t>
            </a:r>
            <a:r>
              <a:rPr lang="en-US" dirty="0" smtClean="0"/>
              <a:t>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science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Business Intelligence</a:t>
            </a:r>
          </a:p>
          <a:p>
            <a:r>
              <a:rPr lang="en-US" dirty="0" smtClean="0"/>
              <a:t>Data mining</a:t>
            </a:r>
          </a:p>
          <a:p>
            <a:r>
              <a:rPr lang="en-US" dirty="0" smtClean="0"/>
              <a:t>Analytics</a:t>
            </a:r>
          </a:p>
          <a:p>
            <a:r>
              <a:rPr lang="en-US" dirty="0" smtClean="0"/>
              <a:t>Business analysis</a:t>
            </a:r>
          </a:p>
          <a:p>
            <a:r>
              <a:rPr lang="en-US" dirty="0" smtClean="0"/>
              <a:t>Natural sciences</a:t>
            </a:r>
          </a:p>
          <a:p>
            <a:r>
              <a:rPr lang="en-US" dirty="0" smtClean="0"/>
              <a:t>Computer science</a:t>
            </a:r>
          </a:p>
          <a:p>
            <a:endParaRPr lang="en-US" dirty="0"/>
          </a:p>
          <a:p>
            <a:r>
              <a:rPr lang="en-US" dirty="0" smtClean="0"/>
              <a:t>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5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Introductions: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Expectations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Short memorable stories?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I’m sure you know, but data science is / can be should be everywhere:</a:t>
            </a:r>
          </a:p>
          <a:p>
            <a:r>
              <a:rPr lang="en-US" dirty="0" smtClean="0"/>
              <a:t>User interface analysis</a:t>
            </a:r>
          </a:p>
          <a:p>
            <a:r>
              <a:rPr lang="en-US" dirty="0" smtClean="0"/>
              <a:t>Website analysis</a:t>
            </a:r>
          </a:p>
          <a:p>
            <a:r>
              <a:rPr lang="en-US" dirty="0" smtClean="0"/>
              <a:t>Social network analysis (online / offline)</a:t>
            </a:r>
          </a:p>
          <a:p>
            <a:r>
              <a:rPr lang="en-US" dirty="0" smtClean="0"/>
              <a:t>Visualization conception</a:t>
            </a:r>
          </a:p>
          <a:p>
            <a:r>
              <a:rPr lang="en-US" dirty="0" smtClean="0"/>
              <a:t>Science</a:t>
            </a:r>
          </a:p>
          <a:p>
            <a:r>
              <a:rPr lang="en-US" dirty="0" smtClean="0"/>
              <a:t>Baseball</a:t>
            </a:r>
          </a:p>
          <a:p>
            <a:r>
              <a:rPr lang="en-US" dirty="0" smtClean="0"/>
              <a:t>Government</a:t>
            </a:r>
          </a:p>
          <a:p>
            <a:r>
              <a:rPr lang="en-US" dirty="0" smtClean="0"/>
              <a:t>Conservation</a:t>
            </a:r>
          </a:p>
          <a:p>
            <a:r>
              <a:rPr lang="en-US" dirty="0" smtClean="0"/>
              <a:t>You name it… anyone with a lot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 of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391400" cy="2667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Obviously, some companies come to mind as pioneers: Google, Facebook, Twitter, Netflix, </a:t>
            </a:r>
            <a:r>
              <a:rPr lang="en-US" dirty="0" err="1" smtClean="0"/>
              <a:t>Trulia</a:t>
            </a:r>
            <a:r>
              <a:rPr lang="en-US" dirty="0" smtClean="0"/>
              <a:t>, Dell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Gamification of data science expanded the reputation much further: Heritage health prize, Netflix competition, </a:t>
            </a:r>
            <a:r>
              <a:rPr lang="en-US" dirty="0" err="1" smtClean="0"/>
              <a:t>Kaggle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14" y="2295231"/>
            <a:ext cx="1075972" cy="1072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5" y="2757781"/>
            <a:ext cx="1800225" cy="6357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317305"/>
            <a:ext cx="1447447" cy="814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01" y="4327637"/>
            <a:ext cx="1941848" cy="7499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309178"/>
            <a:ext cx="2190750" cy="7949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47" y="2295231"/>
            <a:ext cx="1082153" cy="10340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559" y="1943093"/>
            <a:ext cx="814688" cy="814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701" y="2683806"/>
            <a:ext cx="1537458" cy="68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Sources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3000"/>
            <a:ext cx="7315200" cy="21336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The nature of “data” has changed</a:t>
            </a:r>
          </a:p>
          <a:p>
            <a:r>
              <a:rPr lang="en-US" dirty="0" smtClean="0"/>
              <a:t>Data storage, data collection, network connectedness</a:t>
            </a:r>
          </a:p>
          <a:p>
            <a:r>
              <a:rPr lang="en-US" dirty="0" smtClean="0"/>
              <a:t>Sensors, links, records of decisions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would you measure the depth of the Nile river?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73924" y="6138040"/>
            <a:ext cx="7086600" cy="609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http://eoimages.gsfc.nasa.gov/images/imagerecords/54000/54842/Egypt.A2000060.0855.900x1175.jpg</a:t>
            </a:r>
            <a:endParaRPr lang="en-US" sz="1600" dirty="0"/>
          </a:p>
        </p:txBody>
      </p:sp>
      <p:pic>
        <p:nvPicPr>
          <p:cNvPr id="1026" name="Picture 2" descr="U:\GITHUB_GENE\DePaul_Data_Science\images\Egypt.A2000060.0855.900x117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00400"/>
            <a:ext cx="2101850" cy="274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63614"/>
            <a:ext cx="2733090" cy="271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3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7467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Some Philosophy of </a:t>
            </a:r>
            <a:br>
              <a:rPr lang="en-US" sz="3600" dirty="0" smtClean="0"/>
            </a:br>
            <a:r>
              <a:rPr lang="en-US" sz="3600" dirty="0" smtClean="0"/>
              <a:t>Data Science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7467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Everything is details</a:t>
            </a:r>
          </a:p>
          <a:p>
            <a:pPr lvl="1"/>
            <a:r>
              <a:rPr lang="en-US" dirty="0" smtClean="0"/>
              <a:t>Data is/are a collection of details</a:t>
            </a:r>
          </a:p>
          <a:p>
            <a:pPr lvl="1"/>
            <a:r>
              <a:rPr lang="en-US" dirty="0" smtClean="0"/>
              <a:t>It’s good to focus on how data could possibly connect to the solution</a:t>
            </a:r>
          </a:p>
          <a:p>
            <a:pPr lvl="1"/>
            <a:r>
              <a:rPr lang="en-US" dirty="0" smtClean="0"/>
              <a:t>Successful project depend on leadership that cares about details</a:t>
            </a:r>
          </a:p>
          <a:p>
            <a:pPr lvl="1"/>
            <a:r>
              <a:rPr lang="en-US" dirty="0" smtClean="0"/>
              <a:t>You always bear the burden to craft effective communication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best (and most interesting) data </a:t>
            </a:r>
            <a:r>
              <a:rPr lang="en-US" dirty="0"/>
              <a:t>science is </a:t>
            </a:r>
            <a:r>
              <a:rPr lang="en-US" dirty="0" smtClean="0"/>
              <a:t>multidisciplinary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2928</TotalTime>
  <Words>1183</Words>
  <Application>Microsoft Office PowerPoint</Application>
  <PresentationFormat>On-screen Show (4:3)</PresentationFormat>
  <Paragraphs>244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Presentation1</vt:lpstr>
      <vt:lpstr>Data Science For Business Lecture 1 Gene Leynes September 11, 2014</vt:lpstr>
      <vt:lpstr>About Gene (Me)</vt:lpstr>
      <vt:lpstr>Data science in a nutshell</vt:lpstr>
      <vt:lpstr>What data science is not</vt:lpstr>
      <vt:lpstr>Introductions: You</vt:lpstr>
      <vt:lpstr>Applications of data science</vt:lpstr>
      <vt:lpstr>Origins of Data Science</vt:lpstr>
      <vt:lpstr>Sources of Data</vt:lpstr>
      <vt:lpstr>Some Philosophy of  Data Science</vt:lpstr>
      <vt:lpstr>Reproducibility</vt:lpstr>
      <vt:lpstr>Keys to Success</vt:lpstr>
      <vt:lpstr>Ways to do data science</vt:lpstr>
      <vt:lpstr>Key Data Science Tools</vt:lpstr>
      <vt:lpstr>Excel</vt:lpstr>
      <vt:lpstr>Linux</vt:lpstr>
      <vt:lpstr>R / R Studio</vt:lpstr>
      <vt:lpstr>Bad Tools</vt:lpstr>
      <vt:lpstr>Never ending tools…</vt:lpstr>
      <vt:lpstr>Machine Learning</vt:lpstr>
      <vt:lpstr>Categories of analysis (also see list starting on page 20 of Data Science for Business)</vt:lpstr>
      <vt:lpstr>Visualization</vt:lpstr>
      <vt:lpstr>Network Diagrams</vt:lpstr>
      <vt:lpstr>Matrix Network Diagrams</vt:lpstr>
      <vt:lpstr>Circos /  Hierarchical Edge Bundling</vt:lpstr>
      <vt:lpstr>Hive Plots</vt:lpstr>
      <vt:lpstr>Graph analysis?</vt:lpstr>
      <vt:lpstr>Some good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 Leynes</dc:creator>
  <cp:lastModifiedBy>Gene Leynes</cp:lastModifiedBy>
  <cp:revision>65</cp:revision>
  <dcterms:created xsi:type="dcterms:W3CDTF">2013-02-07T11:09:26Z</dcterms:created>
  <dcterms:modified xsi:type="dcterms:W3CDTF">2014-09-11T21:54:08Z</dcterms:modified>
</cp:coreProperties>
</file>