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8" r:id="rId4"/>
    <p:sldId id="263" r:id="rId5"/>
    <p:sldId id="267" r:id="rId6"/>
    <p:sldId id="266" r:id="rId7"/>
    <p:sldId id="268" r:id="rId8"/>
    <p:sldId id="272" r:id="rId9"/>
    <p:sldId id="269" r:id="rId10"/>
    <p:sldId id="270" r:id="rId11"/>
    <p:sldId id="271" r:id="rId12"/>
    <p:sldId id="273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>
        <p:scale>
          <a:sx n="66" d="100"/>
          <a:sy n="66" d="100"/>
        </p:scale>
        <p:origin x="-2934" y="-7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control of “what” you might ask? Versions of anything electronic.  People keep track of recopies</a:t>
            </a:r>
            <a:r>
              <a:rPr lang="en-US" baseline="0" dirty="0" smtClean="0"/>
              <a:t> with Git (See taco fancy)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25B9C-3AE8-4E63-943D-8CD36A796F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:\Dropbox\CDS\Design\Business card border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20002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avis-ci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OU2XLYxmsIK9qQfztXeybpHvru-TrqAP" TargetMode="External"/><Relationship Id="rId2" Type="http://schemas.openxmlformats.org/officeDocument/2006/relationships/hyperlink" Target="http://cran.r-project.org/doc/contrib/Short-refcard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ata.princeton.edu/R/linearModels.html" TargetMode="External"/><Relationship Id="rId4" Type="http://schemas.openxmlformats.org/officeDocument/2006/relationships/hyperlink" Target="http://faculty.chicagobooth.edu/matt.taddy/teaching/R_QRC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rstudio.com/hc/en-us/articles/200532317-Writing-Package-Documentation" TargetMode="External"/><Relationship Id="rId2" Type="http://schemas.openxmlformats.org/officeDocument/2006/relationships/hyperlink" Target="http://cran.r-project.org/web/packages/roxygen2/vignettes/roxygen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oxyge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533400"/>
            <a:ext cx="6172200" cy="228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Science For Business</a:t>
            </a:r>
            <a:br>
              <a:rPr lang="en-US" dirty="0" smtClean="0"/>
            </a:br>
            <a:r>
              <a:rPr lang="en-US" dirty="0" smtClean="0"/>
              <a:t>Lecture 3</a:t>
            </a:r>
            <a:br>
              <a:rPr lang="en-US" dirty="0" smtClean="0"/>
            </a:br>
            <a:r>
              <a:rPr lang="en-US" sz="2200" dirty="0"/>
              <a:t>Gene Leynes</a:t>
            </a:r>
            <a:br>
              <a:rPr lang="en-US" sz="2200" dirty="0"/>
            </a:br>
            <a:r>
              <a:rPr lang="en-US" sz="2200" dirty="0" smtClean="0"/>
              <a:t>January 22, </a:t>
            </a:r>
            <a:r>
              <a:rPr lang="en-US" sz="2200" dirty="0"/>
              <a:t>2014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124200"/>
            <a:ext cx="3124200" cy="251460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dirty="0" smtClean="0"/>
              <a:t>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Homework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 Studio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Git</a:t>
            </a:r>
          </a:p>
          <a:p>
            <a:pPr algn="l"/>
            <a:r>
              <a:rPr lang="en-US" dirty="0" smtClean="0"/>
              <a:t>R Language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Packages vs projects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Documentation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Unit testing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124200"/>
            <a:ext cx="3124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R Programming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The language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The ‘apply’ family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data.table</a:t>
            </a:r>
          </a:p>
          <a:p>
            <a:pPr algn="l"/>
            <a:r>
              <a:rPr lang="en-US" dirty="0" smtClean="0"/>
              <a:t>Getting into 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Importing files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Regular expressions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Database connections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Dates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67400" y="3124200"/>
            <a:ext cx="3124200" cy="251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Using 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Anatomy of a model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Graphics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Lab / Application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Project example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Applying lecture notes to a “real” example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Intro to “getting out of 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267571" cy="6157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413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67818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RUnit is a good package to conduct automated unit testing</a:t>
            </a:r>
          </a:p>
          <a:p>
            <a:r>
              <a:rPr lang="en-US" dirty="0" smtClean="0"/>
              <a:t>Test just make sure that your code is doing what you expect with known inputs and known outputs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28686"/>
            <a:ext cx="63912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25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Integration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90800"/>
            <a:ext cx="2590800" cy="29790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Github also supports </a:t>
            </a:r>
            <a:r>
              <a:rPr lang="en-US" sz="2000" dirty="0" err="1" smtClean="0"/>
              <a:t>travis</a:t>
            </a:r>
            <a:r>
              <a:rPr lang="en-US" sz="2000" dirty="0" smtClean="0"/>
              <a:t>-ci, which can tell you if your current “build” passes your tests.</a:t>
            </a:r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://travis-ci.org</a:t>
            </a:r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29" y="1447800"/>
            <a:ext cx="469951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581400" y="3352800"/>
            <a:ext cx="1952171" cy="647700"/>
          </a:xfrm>
          <a:prstGeom prst="ellipse">
            <a:avLst/>
          </a:prstGeom>
          <a:solidFill>
            <a:srgbClr val="FFFF00">
              <a:alpha val="1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8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Everything is an “Object”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842" y="1600200"/>
            <a:ext cx="293975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Objects can be made on the fly, and can change class (on the fly)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Objects can have names, but those names are ultimately just 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set your own attributes… which may or may not be meaningful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13" y="990600"/>
            <a:ext cx="3487143" cy="16763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815" y="2819400"/>
            <a:ext cx="2923442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6800"/>
            <a:ext cx="44958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9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Question: What happens if you use the wrong dimensions?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495800"/>
            <a:ext cx="6781800" cy="1630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Try it!</a:t>
            </a:r>
          </a:p>
          <a:p>
            <a:r>
              <a:rPr lang="en-US" dirty="0" smtClean="0"/>
              <a:t>Change c(3,3) to something else</a:t>
            </a:r>
          </a:p>
          <a:p>
            <a:r>
              <a:rPr lang="en-US" dirty="0" smtClean="0"/>
              <a:t>Change Something to be 1:7 (or whatever)</a:t>
            </a:r>
          </a:p>
          <a:p>
            <a:r>
              <a:rPr lang="en-US" dirty="0" smtClean="0"/>
              <a:t>Did you get an error??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4495800" cy="1819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170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Review /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1"/>
            <a:ext cx="7315200" cy="25145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Best cheat sheet ever:</a:t>
            </a:r>
          </a:p>
          <a:p>
            <a:r>
              <a:rPr lang="en-US" dirty="0">
                <a:hlinkClick r:id="rId2"/>
              </a:rPr>
              <a:t>http://cran.r-project.org/doc/contrib/Short-refcard.pdf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Google's YouTube guide to R </a:t>
            </a:r>
          </a:p>
          <a:p>
            <a:r>
              <a:rPr lang="en-US" dirty="0">
                <a:hlinkClick r:id="rId3"/>
              </a:rPr>
              <a:t>https://www.youtube.com/playlist?list=PLOU2XLYxmsIK9qQfztXeybpHvru-TrqAP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Review </a:t>
            </a:r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faculty.chicagobooth.edu/matt.taddy/teaching/R_QRC.pdf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Google's </a:t>
            </a:r>
            <a:r>
              <a:rPr lang="en-US" dirty="0"/>
              <a:t>YouTube guide to R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data.princeton.edu/R/linearModels.html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4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9530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read.table</a:t>
            </a:r>
            <a:r>
              <a:rPr lang="en-US" dirty="0" smtClean="0"/>
              <a:t>() and </a:t>
            </a:r>
            <a:r>
              <a:rPr lang="en-US" dirty="0" err="1" smtClean="0"/>
              <a:t>write.table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Other functions like read.csv ultimately call </a:t>
            </a:r>
            <a:r>
              <a:rPr lang="en-US" dirty="0" err="1" smtClean="0"/>
              <a:t>read.table</a:t>
            </a:r>
            <a:r>
              <a:rPr lang="en-US" dirty="0" smtClean="0"/>
              <a:t>, they’re meant to be convenient, but they’re not.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function arguments are important, so let’s talk about them:</a:t>
            </a:r>
          </a:p>
          <a:p>
            <a:pPr marL="0" indent="0">
              <a:buNone/>
            </a:pPr>
            <a:r>
              <a:rPr lang="en-US" dirty="0" err="1" smtClean="0"/>
              <a:t>read.table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file, </a:t>
            </a:r>
          </a:p>
          <a:p>
            <a:pPr lvl="1"/>
            <a:r>
              <a:rPr lang="en-US" dirty="0"/>
              <a:t>header = FALSE, </a:t>
            </a:r>
          </a:p>
          <a:p>
            <a:pPr lvl="1"/>
            <a:r>
              <a:rPr lang="en-US" dirty="0" err="1"/>
              <a:t>sep</a:t>
            </a:r>
            <a:r>
              <a:rPr lang="en-US" dirty="0"/>
              <a:t> = "", </a:t>
            </a:r>
          </a:p>
          <a:p>
            <a:pPr lvl="1"/>
            <a:r>
              <a:rPr lang="en-US" dirty="0"/>
              <a:t>quote = "\"'",</a:t>
            </a:r>
          </a:p>
          <a:p>
            <a:pPr lvl="1"/>
            <a:r>
              <a:rPr lang="en-US" dirty="0" err="1"/>
              <a:t>na.strings</a:t>
            </a:r>
            <a:r>
              <a:rPr lang="en-US" dirty="0"/>
              <a:t> = "NA", </a:t>
            </a:r>
          </a:p>
          <a:p>
            <a:pPr lvl="1"/>
            <a:r>
              <a:rPr lang="en-US" dirty="0" err="1"/>
              <a:t>nrows</a:t>
            </a:r>
            <a:r>
              <a:rPr lang="en-US" dirty="0"/>
              <a:t> = -1,</a:t>
            </a:r>
          </a:p>
          <a:p>
            <a:pPr lvl="1"/>
            <a:r>
              <a:rPr lang="en-US" dirty="0"/>
              <a:t>skip = 0, </a:t>
            </a:r>
          </a:p>
          <a:p>
            <a:pPr lvl="1"/>
            <a:r>
              <a:rPr lang="en-US" dirty="0" err="1"/>
              <a:t>comment.char</a:t>
            </a:r>
            <a:r>
              <a:rPr lang="en-US" dirty="0"/>
              <a:t> = "#",</a:t>
            </a:r>
          </a:p>
          <a:p>
            <a:pPr lvl="1"/>
            <a:r>
              <a:rPr lang="en-US" dirty="0" err="1"/>
              <a:t>stringsAsFactors</a:t>
            </a:r>
            <a:r>
              <a:rPr lang="en-US" dirty="0"/>
              <a:t> = TRUE,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fill = !</a:t>
            </a:r>
            <a:r>
              <a:rPr lang="en-US" dirty="0" err="1"/>
              <a:t>blank.lines.skip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strip.white</a:t>
            </a:r>
            <a:r>
              <a:rPr lang="en-US" dirty="0"/>
              <a:t> = FALSE, </a:t>
            </a:r>
          </a:p>
          <a:p>
            <a:pPr lvl="1"/>
            <a:r>
              <a:rPr lang="en-US" dirty="0" err="1"/>
              <a:t>blank.lines.skip</a:t>
            </a:r>
            <a:r>
              <a:rPr lang="en-US" dirty="0"/>
              <a:t> = TRUE,</a:t>
            </a:r>
          </a:p>
          <a:p>
            <a:pPr lvl="1"/>
            <a:r>
              <a:rPr lang="en-US" dirty="0" err="1"/>
              <a:t>allowEscapes</a:t>
            </a:r>
            <a:r>
              <a:rPr lang="en-US" dirty="0"/>
              <a:t> = FALSE, </a:t>
            </a:r>
          </a:p>
          <a:p>
            <a:pPr lvl="1"/>
            <a:r>
              <a:rPr lang="en-US" dirty="0"/>
              <a:t>flush = FALSE,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fileEncoding</a:t>
            </a:r>
            <a:r>
              <a:rPr lang="en-US" dirty="0"/>
              <a:t> = "", </a:t>
            </a:r>
          </a:p>
          <a:p>
            <a:pPr lvl="1"/>
            <a:r>
              <a:rPr lang="en-US" dirty="0"/>
              <a:t>encoding = "unknown", </a:t>
            </a:r>
          </a:p>
          <a:p>
            <a:pPr lvl="1"/>
            <a:r>
              <a:rPr lang="en-US" dirty="0"/>
              <a:t>text, </a:t>
            </a:r>
          </a:p>
          <a:p>
            <a:pPr lvl="1"/>
            <a:r>
              <a:rPr lang="en-US" dirty="0" err="1"/>
              <a:t>skipNul</a:t>
            </a:r>
            <a:r>
              <a:rPr lang="en-US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230697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 Expressions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44598"/>
            <a:ext cx="6781800" cy="363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9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Technical problems?</a:t>
            </a:r>
          </a:p>
          <a:p>
            <a:r>
              <a:rPr lang="en-US" dirty="0" smtClean="0"/>
              <a:t>Homework?</a:t>
            </a:r>
          </a:p>
          <a:p>
            <a:r>
              <a:rPr lang="en-US" dirty="0" smtClean="0"/>
              <a:t>Questions from last class?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1143000"/>
          </a:xfrm>
        </p:spPr>
        <p:txBody>
          <a:bodyPr/>
          <a:lstStyle/>
          <a:p>
            <a:r>
              <a:rPr lang="en-US" dirty="0" smtClean="0"/>
              <a:t>Review: 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4572000" cy="51625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Git is worth reviewing because it’s so important as a tool for version control</a:t>
            </a:r>
          </a:p>
          <a:p>
            <a:endParaRPr lang="en-US" dirty="0" smtClean="0"/>
          </a:p>
          <a:p>
            <a:r>
              <a:rPr lang="en-US" dirty="0" smtClean="0"/>
              <a:t>This is what an example git workflow looks like: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/>
              <a:t>http://en.wikipedia.org/wiki/File:Revision_controlled_project_visualization-2010-24-02.svg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0478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Your IDE – R Studio</a:t>
            </a:r>
            <a:br>
              <a:rPr lang="en-US" dirty="0" smtClean="0"/>
            </a:br>
            <a:r>
              <a:rPr lang="en-US" sz="2700" dirty="0" smtClean="0"/>
              <a:t>(Quick reminders)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Project </a:t>
            </a:r>
            <a:r>
              <a:rPr lang="en-US" dirty="0"/>
              <a:t>management is upper right corner… make sure whether you’re in a project</a:t>
            </a:r>
          </a:p>
          <a:p>
            <a:pPr lvl="1"/>
            <a:r>
              <a:rPr lang="en-US" dirty="0"/>
              <a:t>Keeps track of your working directory</a:t>
            </a:r>
          </a:p>
          <a:p>
            <a:pPr lvl="1"/>
            <a:r>
              <a:rPr lang="en-US" dirty="0"/>
              <a:t>Allows for relative paths</a:t>
            </a:r>
          </a:p>
          <a:p>
            <a:pPr marL="914400" lvl="2" indent="0">
              <a:buNone/>
            </a:pPr>
            <a:r>
              <a:rPr lang="en-US" dirty="0"/>
              <a:t>./data/</a:t>
            </a:r>
            <a:r>
              <a:rPr lang="en-US" dirty="0" err="1"/>
              <a:t>somefile.Rds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./images/</a:t>
            </a:r>
            <a:r>
              <a:rPr lang="en-US" dirty="0" err="1"/>
              <a:t>somegraph.Rds</a:t>
            </a:r>
            <a:endParaRPr lang="en-US" dirty="0"/>
          </a:p>
          <a:p>
            <a:r>
              <a:rPr lang="en-US" dirty="0" smtClean="0"/>
              <a:t>Set global options</a:t>
            </a:r>
          </a:p>
          <a:p>
            <a:pPr lvl="1"/>
            <a:r>
              <a:rPr lang="en-US" dirty="0" smtClean="0"/>
              <a:t>Don’t save workspace</a:t>
            </a:r>
          </a:p>
          <a:p>
            <a:pPr lvl="1"/>
            <a:r>
              <a:rPr lang="en-US" dirty="0" smtClean="0"/>
              <a:t>Turn on line numbers</a:t>
            </a:r>
          </a:p>
          <a:p>
            <a:pPr lvl="1"/>
            <a:r>
              <a:rPr lang="en-US" dirty="0" smtClean="0"/>
              <a:t>Use “margin” guide</a:t>
            </a:r>
          </a:p>
          <a:p>
            <a:r>
              <a:rPr lang="en-US" dirty="0" smtClean="0"/>
              <a:t>You can perform many git functions from within R Studio, including file diffs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218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52400" y="1570037"/>
            <a:ext cx="35814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Many ways to use R functionally</a:t>
            </a:r>
          </a:p>
          <a:p>
            <a:pPr lvl="1"/>
            <a:r>
              <a:rPr lang="en-US" dirty="0" smtClean="0"/>
              <a:t>Many industries</a:t>
            </a:r>
          </a:p>
          <a:p>
            <a:pPr lvl="1"/>
            <a:r>
              <a:rPr lang="en-US" dirty="0" smtClean="0"/>
              <a:t>Many types of tasks; graphics, data management, big data, sparse data, text analysis </a:t>
            </a:r>
          </a:p>
          <a:p>
            <a:endParaRPr lang="en-US" dirty="0" smtClean="0"/>
          </a:p>
          <a:p>
            <a:r>
              <a:rPr lang="en-US" dirty="0" smtClean="0"/>
              <a:t>Data scientists may often work in a “project” (a folder of related work)</a:t>
            </a:r>
          </a:p>
          <a:p>
            <a:r>
              <a:rPr lang="en-US" dirty="0" smtClean="0"/>
              <a:t>Packages are like projects, but more general.  They help separate functionality</a:t>
            </a:r>
          </a:p>
          <a:p>
            <a:r>
              <a:rPr lang="en-US" dirty="0" smtClean="0"/>
              <a:t>Packages traditionally live on CRAN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94565" y="293688"/>
            <a:ext cx="6781800" cy="7731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 Fundamentals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5017980" cy="4324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85465" y="1066800"/>
            <a:ext cx="3524250" cy="386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CRAN</a:t>
            </a:r>
          </a:p>
          <a:p>
            <a:r>
              <a:rPr lang="en-US" sz="1400" dirty="0"/>
              <a:t>(actually http://www.r-project.org</a:t>
            </a:r>
            <a:r>
              <a:rPr lang="en-US" sz="1400" dirty="0" smtClean="0"/>
              <a:t>/)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785465" y="6248400"/>
            <a:ext cx="3524250" cy="3865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Unchanged since ???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84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Packages vs. Projects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990600"/>
            <a:ext cx="3657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Packages generally have</a:t>
            </a:r>
          </a:p>
          <a:p>
            <a:pPr lvl="1"/>
            <a:r>
              <a:rPr lang="en-US" dirty="0" smtClean="0"/>
              <a:t>Example Data</a:t>
            </a:r>
          </a:p>
          <a:p>
            <a:pPr lvl="1"/>
            <a:r>
              <a:rPr lang="en-US" strike="sngStrike" dirty="0" smtClean="0"/>
              <a:t>Project Specific Data</a:t>
            </a:r>
          </a:p>
          <a:p>
            <a:pPr lvl="1"/>
            <a:r>
              <a:rPr lang="en-US" strike="sngStrike" dirty="0"/>
              <a:t>Scripts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/>
              <a:t>Documentation </a:t>
            </a:r>
            <a:endParaRPr lang="en-US" dirty="0" smtClean="0"/>
          </a:p>
          <a:p>
            <a:pPr lvl="1"/>
            <a:r>
              <a:rPr lang="en-US" dirty="0" smtClean="0"/>
              <a:t>Help files</a:t>
            </a:r>
          </a:p>
          <a:p>
            <a:pPr lvl="1"/>
            <a:r>
              <a:rPr lang="en-US" dirty="0" smtClean="0"/>
              <a:t>Unit tests</a:t>
            </a:r>
          </a:p>
          <a:p>
            <a:pPr lvl="1"/>
            <a:r>
              <a:rPr lang="en-US" dirty="0" smtClean="0"/>
              <a:t>Additional help</a:t>
            </a:r>
          </a:p>
          <a:p>
            <a:pPr lvl="1"/>
            <a:r>
              <a:rPr lang="en-US" dirty="0" smtClean="0"/>
              <a:t>Contact info</a:t>
            </a:r>
          </a:p>
          <a:p>
            <a:r>
              <a:rPr lang="en-US" dirty="0" smtClean="0"/>
              <a:t>Packages can be created within R with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package.skeleton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Packages can be compiled with R Studio</a:t>
            </a:r>
          </a:p>
          <a:p>
            <a:r>
              <a:rPr lang="en-US" dirty="0" smtClean="0"/>
              <a:t>Packages are like software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029200" y="990600"/>
            <a:ext cx="3657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Projects generally have</a:t>
            </a:r>
          </a:p>
          <a:p>
            <a:pPr lvl="1"/>
            <a:r>
              <a:rPr lang="en-US" strike="sngStrike" dirty="0" smtClean="0"/>
              <a:t>Example Data</a:t>
            </a:r>
          </a:p>
          <a:p>
            <a:pPr lvl="1"/>
            <a:r>
              <a:rPr lang="en-US" sz="2900" dirty="0"/>
              <a:t>Project Specific Data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Documentation </a:t>
            </a:r>
          </a:p>
          <a:p>
            <a:pPr lvl="1"/>
            <a:r>
              <a:rPr lang="en-US" strike="sngStrike" dirty="0" smtClean="0"/>
              <a:t>Help files</a:t>
            </a:r>
          </a:p>
          <a:p>
            <a:pPr lvl="1"/>
            <a:r>
              <a:rPr lang="en-US" strike="sngStrike" dirty="0" smtClean="0"/>
              <a:t>Unit tests</a:t>
            </a:r>
          </a:p>
          <a:p>
            <a:pPr lvl="1"/>
            <a:r>
              <a:rPr lang="en-US" strike="sngStrike" dirty="0" smtClean="0"/>
              <a:t>Additional help</a:t>
            </a:r>
          </a:p>
          <a:p>
            <a:pPr lvl="1"/>
            <a:r>
              <a:rPr lang="en-US" strike="sngStrike" dirty="0" smtClean="0"/>
              <a:t>Contact info</a:t>
            </a:r>
          </a:p>
          <a:p>
            <a:r>
              <a:rPr lang="en-US" dirty="0" smtClean="0"/>
              <a:t>Projects are just text files in folders on a computer</a:t>
            </a:r>
          </a:p>
          <a:p>
            <a:r>
              <a:rPr lang="en-US" dirty="0" smtClean="0"/>
              <a:t>R Studio projects have an .</a:t>
            </a:r>
            <a:r>
              <a:rPr lang="en-US" dirty="0" err="1" smtClean="0"/>
              <a:t>Rproj</a:t>
            </a:r>
            <a:r>
              <a:rPr lang="en-US" dirty="0" smtClean="0"/>
              <a:t> “project” file</a:t>
            </a:r>
          </a:p>
          <a:p>
            <a:r>
              <a:rPr lang="en-US" dirty="0" smtClean="0"/>
              <a:t>Projects are specific to their intended use</a:t>
            </a:r>
          </a:p>
        </p:txBody>
      </p:sp>
    </p:spTree>
    <p:extLst>
      <p:ext uri="{BB962C8B-B14F-4D97-AF65-F5344CB8AC3E}">
        <p14:creationId xmlns:p14="http://schemas.microsoft.com/office/powerpoint/2010/main" val="132834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04" y="0"/>
            <a:ext cx="67818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Notes about packages: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656286" cy="3352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As a user of packages</a:t>
            </a:r>
          </a:p>
          <a:p>
            <a:pPr lvl="1"/>
            <a:r>
              <a:rPr lang="en-US" dirty="0" smtClean="0"/>
              <a:t>Almost all packages came from CRAN</a:t>
            </a:r>
          </a:p>
          <a:p>
            <a:pPr lvl="1"/>
            <a:r>
              <a:rPr lang="en-US" dirty="0" smtClean="0"/>
              <a:t>Now you can get them from other places using the </a:t>
            </a:r>
            <a:r>
              <a:rPr lang="en-US" dirty="0" err="1" smtClean="0"/>
              <a:t>devtools</a:t>
            </a:r>
            <a:r>
              <a:rPr lang="en-US" dirty="0" smtClean="0"/>
              <a:t> package (available on CRAN!)</a:t>
            </a:r>
          </a:p>
          <a:p>
            <a:r>
              <a:rPr lang="en-US" dirty="0" smtClean="0"/>
              <a:t>CRAN packages are nice to use because they’re very maintained</a:t>
            </a:r>
          </a:p>
          <a:p>
            <a:pPr lvl="1"/>
            <a:r>
              <a:rPr lang="en-US" dirty="0" smtClean="0"/>
              <a:t>Install with “</a:t>
            </a:r>
            <a:r>
              <a:rPr lang="en-US" dirty="0" err="1" smtClean="0"/>
              <a:t>install.packages</a:t>
            </a:r>
            <a:r>
              <a:rPr lang="en-US" dirty="0" smtClean="0"/>
              <a:t>()”, update with “</a:t>
            </a:r>
            <a:r>
              <a:rPr lang="en-US" dirty="0" err="1" smtClean="0"/>
              <a:t>update.packages</a:t>
            </a:r>
            <a:r>
              <a:rPr lang="en-US" dirty="0" smtClean="0"/>
              <a:t>()”</a:t>
            </a:r>
          </a:p>
          <a:p>
            <a:r>
              <a:rPr lang="en-US" dirty="0" smtClean="0"/>
              <a:t>CRAN packages are a pain to create!</a:t>
            </a:r>
          </a:p>
          <a:p>
            <a:pPr lvl="1"/>
            <a:r>
              <a:rPr lang="en-US" dirty="0" smtClean="0"/>
              <a:t>Github has emerged as an </a:t>
            </a:r>
            <a:r>
              <a:rPr lang="en-US" dirty="0" err="1" smtClean="0"/>
              <a:t>alternitive</a:t>
            </a:r>
            <a:r>
              <a:rPr lang="en-US" dirty="0" smtClean="0"/>
              <a:t>  (via </a:t>
            </a:r>
            <a:r>
              <a:rPr lang="en-US" dirty="0" err="1" smtClean="0"/>
              <a:t>devtools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How to develop an R Package</a:t>
            </a:r>
          </a:p>
          <a:p>
            <a:pPr marL="0" indent="0">
              <a:buNone/>
            </a:pPr>
            <a:r>
              <a:rPr lang="en-US" dirty="0" smtClean="0"/>
              <a:t>http</a:t>
            </a:r>
            <a:r>
              <a:rPr lang="en-US" dirty="0"/>
              <a:t>://stackoverflow.com/questions/7297458/how-to-develop-a-package-in-r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83" y="3657600"/>
            <a:ext cx="6299242" cy="308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52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6781800" cy="11429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 has a function to generate the bare essentials: </a:t>
            </a:r>
            <a:r>
              <a:rPr lang="en-US" dirty="0" err="1" smtClean="0"/>
              <a:t>pacakge.skeleton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Here’s an example of the components for my package: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19400"/>
            <a:ext cx="53816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ular Callout 3"/>
          <p:cNvSpPr/>
          <p:nvPr/>
        </p:nvSpPr>
        <p:spPr>
          <a:xfrm>
            <a:off x="457200" y="2590800"/>
            <a:ext cx="1676400" cy="990600"/>
          </a:xfrm>
          <a:prstGeom prst="wedgeRectCallout">
            <a:avLst>
              <a:gd name="adj1" fmla="val 143669"/>
              <a:gd name="adj2" fmla="val 107922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 and R studio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52400" y="3733800"/>
            <a:ext cx="1981200" cy="762000"/>
          </a:xfrm>
          <a:prstGeom prst="wedgeRectCallout">
            <a:avLst>
              <a:gd name="adj1" fmla="val 123755"/>
              <a:gd name="adj2" fmla="val 64405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DESCRIPTION  and NAMESPACE files are required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304800" y="4593771"/>
            <a:ext cx="1981200" cy="950686"/>
          </a:xfrm>
          <a:prstGeom prst="wedgeRectCallout">
            <a:avLst>
              <a:gd name="adj1" fmla="val 114231"/>
              <a:gd name="adj2" fmla="val 67459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Every function is in a separate file in the R folder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52400" y="5667828"/>
            <a:ext cx="1981200" cy="950686"/>
          </a:xfrm>
          <a:prstGeom prst="wedgeRectCallout">
            <a:avLst>
              <a:gd name="adj1" fmla="val 122290"/>
              <a:gd name="adj2" fmla="val -10404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README is for </a:t>
            </a:r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, not CRAN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6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Package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371600"/>
            <a:ext cx="73152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</a:t>
            </a:r>
            <a:r>
              <a:rPr lang="en-US" i="1" dirty="0" smtClean="0"/>
              <a:t>will</a:t>
            </a:r>
            <a:r>
              <a:rPr lang="en-US" dirty="0" smtClean="0"/>
              <a:t> want documentation!</a:t>
            </a:r>
          </a:p>
          <a:p>
            <a:pPr lvl="1"/>
            <a:r>
              <a:rPr lang="en-US" dirty="0" smtClean="0"/>
              <a:t>Within a package you can make help files using </a:t>
            </a:r>
            <a:r>
              <a:rPr lang="en-US" dirty="0" err="1" smtClean="0"/>
              <a:t>LaTex</a:t>
            </a:r>
            <a:r>
              <a:rPr lang="en-US" dirty="0" smtClean="0"/>
              <a:t> (this is the hard way)</a:t>
            </a:r>
            <a:endParaRPr lang="en-US" dirty="0"/>
          </a:p>
          <a:p>
            <a:pPr lvl="1"/>
            <a:r>
              <a:rPr lang="en-US" dirty="0" smtClean="0"/>
              <a:t>You can also make documentation using R Oxygen (next slide)</a:t>
            </a:r>
          </a:p>
          <a:p>
            <a:r>
              <a:rPr lang="en-US" sz="1800" dirty="0" smtClean="0"/>
              <a:t>Note: Other types of documentation include reports, readme files, comments… This slide is only about </a:t>
            </a:r>
            <a:r>
              <a:rPr lang="en-US" sz="1800" i="1" dirty="0" smtClean="0"/>
              <a:t>formal package documentation for functions</a:t>
            </a:r>
          </a:p>
          <a:p>
            <a:endParaRPr lang="en-US" dirty="0"/>
          </a:p>
          <a:p>
            <a:r>
              <a:rPr lang="en-US" sz="2400" dirty="0" smtClean="0"/>
              <a:t>More info</a:t>
            </a:r>
          </a:p>
          <a:p>
            <a:pPr marL="457200" lvl="1" indent="0">
              <a:buNone/>
            </a:pPr>
            <a:r>
              <a:rPr lang="en-US" sz="1300" dirty="0">
                <a:hlinkClick r:id="rId2"/>
              </a:rPr>
              <a:t>http://</a:t>
            </a:r>
            <a:r>
              <a:rPr lang="en-US" sz="1300" dirty="0" smtClean="0">
                <a:hlinkClick r:id="rId2"/>
              </a:rPr>
              <a:t>cran.r-project.org/web/packages/roxygen2/vignettes/roxygen2.html</a:t>
            </a: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>
                <a:hlinkClick r:id="rId3"/>
              </a:rPr>
              <a:t>https://</a:t>
            </a:r>
            <a:r>
              <a:rPr lang="en-US" sz="1300" dirty="0" smtClean="0">
                <a:hlinkClick r:id="rId3"/>
              </a:rPr>
              <a:t>support.rstudio.com/hc/en-us/articles/200532317-Writing-Package-Documentation</a:t>
            </a:r>
            <a:endParaRPr lang="en-US" sz="1300" dirty="0" smtClean="0"/>
          </a:p>
          <a:p>
            <a:pPr marL="457200" lvl="1" indent="0">
              <a:buNone/>
            </a:pPr>
            <a:r>
              <a:rPr lang="en-US" sz="1300" dirty="0">
                <a:hlinkClick r:id="rId4"/>
              </a:rPr>
              <a:t>http://roxygen.org</a:t>
            </a:r>
            <a:r>
              <a:rPr lang="en-US" sz="1300" dirty="0" smtClean="0">
                <a:hlinkClick r:id="rId4"/>
              </a:rPr>
              <a:t>/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5452609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3617</TotalTime>
  <Words>850</Words>
  <Application>Microsoft Office PowerPoint</Application>
  <PresentationFormat>On-screen Show (4:3)</PresentationFormat>
  <Paragraphs>175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Presentation1</vt:lpstr>
      <vt:lpstr>Data Science For Business Lecture 3 Gene Leynes January 22, 2014</vt:lpstr>
      <vt:lpstr>Questions?</vt:lpstr>
      <vt:lpstr>Review: Git</vt:lpstr>
      <vt:lpstr>Your IDE – R Studio (Quick reminders)</vt:lpstr>
      <vt:lpstr>PowerPoint Presentation</vt:lpstr>
      <vt:lpstr>Packages vs. Projects</vt:lpstr>
      <vt:lpstr>Notes about packages:</vt:lpstr>
      <vt:lpstr>Components of a Package</vt:lpstr>
      <vt:lpstr>Package Documentation</vt:lpstr>
      <vt:lpstr>PowerPoint Presentation</vt:lpstr>
      <vt:lpstr>Unit Tests</vt:lpstr>
      <vt:lpstr>Continuous Integration tests</vt:lpstr>
      <vt:lpstr>Everything is an “Object”</vt:lpstr>
      <vt:lpstr>Question: What happens if you use the wrong dimensions?</vt:lpstr>
      <vt:lpstr>Language Review / Resources </vt:lpstr>
      <vt:lpstr>Importing Text</vt:lpstr>
      <vt:lpstr>Regular Expressions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Administrator</cp:lastModifiedBy>
  <cp:revision>88</cp:revision>
  <dcterms:created xsi:type="dcterms:W3CDTF">2013-02-07T11:09:26Z</dcterms:created>
  <dcterms:modified xsi:type="dcterms:W3CDTF">2015-01-22T22:17:53Z</dcterms:modified>
</cp:coreProperties>
</file>