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1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5" r:id="rId12"/>
    <p:sldId id="304" r:id="rId13"/>
    <p:sldId id="306" r:id="rId14"/>
    <p:sldId id="314" r:id="rId15"/>
    <p:sldId id="312" r:id="rId16"/>
    <p:sldId id="307" r:id="rId17"/>
    <p:sldId id="308" r:id="rId18"/>
    <p:sldId id="310" r:id="rId19"/>
    <p:sldId id="315" r:id="rId20"/>
    <p:sldId id="316" r:id="rId2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B910-1847-4212-972A-1EE66051C167}" type="doc">
      <dgm:prSet loTypeId="urn:microsoft.com/office/officeart/2005/8/layout/hList7" loCatId="process" qsTypeId="urn:microsoft.com/office/officeart/2005/8/quickstyle/simple1" qsCatId="simple" csTypeId="urn:microsoft.com/office/officeart/2005/8/colors/colorful3" csCatId="colorful" phldr="1"/>
      <dgm:spPr/>
    </dgm:pt>
    <dgm:pt modelId="{B8181633-6F37-4083-8A4B-ECFAC1A33538}">
      <dgm:prSet phldrT="[Text]"/>
      <dgm:spPr/>
      <dgm:t>
        <a:bodyPr/>
        <a:lstStyle/>
        <a:p>
          <a:r>
            <a:rPr lang="en-US" b="1" dirty="0" smtClean="0"/>
            <a:t>Raw Data</a:t>
          </a:r>
          <a:r>
            <a:rPr lang="en-US" dirty="0" smtClean="0"/>
            <a:t>: collection, storage, retrieval</a:t>
          </a:r>
          <a:endParaRPr lang="en-US" dirty="0"/>
        </a:p>
      </dgm:t>
    </dgm:pt>
    <dgm:pt modelId="{1D459EC2-C2C4-43EE-A492-101CBBDB20C7}" type="parTrans" cxnId="{3590FB8A-C1CF-463C-9A53-BCF2FB0A9F85}">
      <dgm:prSet/>
      <dgm:spPr/>
      <dgm:t>
        <a:bodyPr/>
        <a:lstStyle/>
        <a:p>
          <a:endParaRPr lang="en-US"/>
        </a:p>
      </dgm:t>
    </dgm:pt>
    <dgm:pt modelId="{3A8C066F-1CEC-4721-9113-441D40D89DC7}" type="sibTrans" cxnId="{3590FB8A-C1CF-463C-9A53-BCF2FB0A9F85}">
      <dgm:prSet/>
      <dgm:spPr/>
      <dgm:t>
        <a:bodyPr/>
        <a:lstStyle/>
        <a:p>
          <a:endParaRPr lang="en-US"/>
        </a:p>
      </dgm:t>
    </dgm:pt>
    <dgm:pt modelId="{F8A8C056-A81C-42C4-83EF-F81126F25008}">
      <dgm:prSet phldrT="[Text]"/>
      <dgm:spPr/>
      <dgm:t>
        <a:bodyPr/>
        <a:lstStyle/>
        <a:p>
          <a:r>
            <a:rPr lang="en-US" b="1" dirty="0" smtClean="0"/>
            <a:t>Reporting</a:t>
          </a:r>
          <a:r>
            <a:rPr lang="en-US" dirty="0" smtClean="0"/>
            <a:t>: Graphics, reports</a:t>
          </a:r>
          <a:endParaRPr lang="en-US" dirty="0"/>
        </a:p>
      </dgm:t>
    </dgm:pt>
    <dgm:pt modelId="{8AA5FD89-0B5D-4DBA-A351-854F4C044B2B}" type="parTrans" cxnId="{9D00090D-E610-4F26-B5DF-56DE54E1637A}">
      <dgm:prSet/>
      <dgm:spPr/>
      <dgm:t>
        <a:bodyPr/>
        <a:lstStyle/>
        <a:p>
          <a:endParaRPr lang="en-US"/>
        </a:p>
      </dgm:t>
    </dgm:pt>
    <dgm:pt modelId="{82E4D0BD-722B-48BD-B1D3-1D9CD6EFBD0A}" type="sibTrans" cxnId="{9D00090D-E610-4F26-B5DF-56DE54E1637A}">
      <dgm:prSet/>
      <dgm:spPr/>
      <dgm:t>
        <a:bodyPr/>
        <a:lstStyle/>
        <a:p>
          <a:endParaRPr lang="en-US"/>
        </a:p>
      </dgm:t>
    </dgm:pt>
    <dgm:pt modelId="{A7F236A0-EF97-41EA-B2C6-68666B8B4092}">
      <dgm:prSet phldrT="[Text]"/>
      <dgm:spPr/>
      <dgm:t>
        <a:bodyPr/>
        <a:lstStyle/>
        <a:p>
          <a:r>
            <a:rPr lang="en-US" b="1" dirty="0" smtClean="0"/>
            <a:t>Data Processing</a:t>
          </a:r>
          <a:r>
            <a:rPr lang="en-US" dirty="0" smtClean="0"/>
            <a:t>: merging data, arithmetic calculations, feature generation</a:t>
          </a:r>
          <a:endParaRPr lang="en-US" dirty="0"/>
        </a:p>
      </dgm:t>
    </dgm:pt>
    <dgm:pt modelId="{ADFBDAEE-BE25-4B42-8551-72B49FD3D761}" type="parTrans" cxnId="{24EECCE8-6FA8-4651-96AA-C175AACF634E}">
      <dgm:prSet/>
      <dgm:spPr/>
      <dgm:t>
        <a:bodyPr/>
        <a:lstStyle/>
        <a:p>
          <a:endParaRPr lang="en-US"/>
        </a:p>
      </dgm:t>
    </dgm:pt>
    <dgm:pt modelId="{2F6939F1-7341-4AA4-8640-D1B9C3BFA132}" type="sibTrans" cxnId="{24EECCE8-6FA8-4651-96AA-C175AACF634E}">
      <dgm:prSet/>
      <dgm:spPr/>
      <dgm:t>
        <a:bodyPr/>
        <a:lstStyle/>
        <a:p>
          <a:endParaRPr lang="en-US"/>
        </a:p>
      </dgm:t>
    </dgm:pt>
    <dgm:pt modelId="{B7E6FA7A-89D5-40DD-96D2-2A2C8B4C2BA5}">
      <dgm:prSet phldrT="[Text]"/>
      <dgm:spPr/>
      <dgm:t>
        <a:bodyPr/>
        <a:lstStyle/>
        <a:p>
          <a:r>
            <a:rPr lang="en-US" b="1" dirty="0" smtClean="0"/>
            <a:t>Modeling</a:t>
          </a:r>
          <a:r>
            <a:rPr lang="en-US" dirty="0" smtClean="0"/>
            <a:t>: analysis, machine learning, hypothesis testing</a:t>
          </a:r>
          <a:endParaRPr lang="en-US" dirty="0"/>
        </a:p>
      </dgm:t>
    </dgm:pt>
    <dgm:pt modelId="{E07642EA-757F-406E-85C3-19F96AF71498}" type="parTrans" cxnId="{E6AE267C-FB7F-4BA1-9465-8E34C4990A53}">
      <dgm:prSet/>
      <dgm:spPr/>
      <dgm:t>
        <a:bodyPr/>
        <a:lstStyle/>
        <a:p>
          <a:endParaRPr lang="en-US"/>
        </a:p>
      </dgm:t>
    </dgm:pt>
    <dgm:pt modelId="{9B1947F8-D99C-4775-AEA4-0DE8100BE83D}" type="sibTrans" cxnId="{E6AE267C-FB7F-4BA1-9465-8E34C4990A53}">
      <dgm:prSet/>
      <dgm:spPr/>
      <dgm:t>
        <a:bodyPr/>
        <a:lstStyle/>
        <a:p>
          <a:endParaRPr lang="en-US"/>
        </a:p>
      </dgm:t>
    </dgm:pt>
    <dgm:pt modelId="{B41606A0-F5B7-40BF-8F32-83BAC8AA48D9}">
      <dgm:prSet phldrT="[Text]"/>
      <dgm:spPr/>
      <dgm:t>
        <a:bodyPr/>
        <a:lstStyle/>
        <a:p>
          <a:r>
            <a:rPr lang="en-US" b="1" dirty="0" smtClean="0"/>
            <a:t>Production</a:t>
          </a:r>
          <a:r>
            <a:rPr lang="en-US" dirty="0" smtClean="0"/>
            <a:t>: applying analysis, creating systems, testing</a:t>
          </a:r>
          <a:endParaRPr lang="en-US" dirty="0"/>
        </a:p>
      </dgm:t>
    </dgm:pt>
    <dgm:pt modelId="{0D8E59C6-7DAF-4888-A405-5BB359D2958A}" type="parTrans" cxnId="{893C3C94-CD84-4798-9B28-B73D6B1149D5}">
      <dgm:prSet/>
      <dgm:spPr/>
      <dgm:t>
        <a:bodyPr/>
        <a:lstStyle/>
        <a:p>
          <a:endParaRPr lang="en-US"/>
        </a:p>
      </dgm:t>
    </dgm:pt>
    <dgm:pt modelId="{186014B5-4CBF-4B07-A33C-EF7884110758}" type="sibTrans" cxnId="{893C3C94-CD84-4798-9B28-B73D6B1149D5}">
      <dgm:prSet/>
      <dgm:spPr/>
      <dgm:t>
        <a:bodyPr/>
        <a:lstStyle/>
        <a:p>
          <a:endParaRPr lang="en-US"/>
        </a:p>
      </dgm:t>
    </dgm:pt>
    <dgm:pt modelId="{36F45E17-E296-4571-86F2-EEAE9911B422}" type="pres">
      <dgm:prSet presAssocID="{D432B910-1847-4212-972A-1EE66051C167}" presName="Name0" presStyleCnt="0">
        <dgm:presLayoutVars>
          <dgm:dir/>
          <dgm:resizeHandles val="exact"/>
        </dgm:presLayoutVars>
      </dgm:prSet>
      <dgm:spPr/>
    </dgm:pt>
    <dgm:pt modelId="{E3BB21E9-C178-44CA-B586-2B675AF83255}" type="pres">
      <dgm:prSet presAssocID="{D432B910-1847-4212-972A-1EE66051C167}" presName="fgShape" presStyleLbl="fgShp" presStyleIdx="0" presStyleCnt="1"/>
      <dgm:spPr>
        <a:prstGeom prst="rightArrow">
          <a:avLst/>
        </a:prstGeom>
      </dgm:spPr>
    </dgm:pt>
    <dgm:pt modelId="{40F755A9-F6EC-4103-878A-A2F52989D469}" type="pres">
      <dgm:prSet presAssocID="{D432B910-1847-4212-972A-1EE66051C167}" presName="linComp" presStyleCnt="0"/>
      <dgm:spPr/>
    </dgm:pt>
    <dgm:pt modelId="{3340B054-9384-46DB-A73D-CABD79769482}" type="pres">
      <dgm:prSet presAssocID="{B8181633-6F37-4083-8A4B-ECFAC1A33538}" presName="compNode" presStyleCnt="0"/>
      <dgm:spPr/>
    </dgm:pt>
    <dgm:pt modelId="{1E89B87E-4525-4482-AABD-071E8D5DABEA}" type="pres">
      <dgm:prSet presAssocID="{B8181633-6F37-4083-8A4B-ECFAC1A33538}" presName="bkgdShape" presStyleLbl="node1" presStyleIdx="0" presStyleCnt="5"/>
      <dgm:spPr/>
      <dgm:t>
        <a:bodyPr/>
        <a:lstStyle/>
        <a:p>
          <a:endParaRPr lang="en-US"/>
        </a:p>
      </dgm:t>
    </dgm:pt>
    <dgm:pt modelId="{C87162C1-3BDA-41EA-BD99-A4FF5BF991C3}" type="pres">
      <dgm:prSet presAssocID="{B8181633-6F37-4083-8A4B-ECFAC1A33538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9CCAE-A987-46E7-B906-2CABF3463C81}" type="pres">
      <dgm:prSet presAssocID="{B8181633-6F37-4083-8A4B-ECFAC1A33538}" presName="invisiNode" presStyleLbl="node1" presStyleIdx="0" presStyleCnt="5"/>
      <dgm:spPr/>
    </dgm:pt>
    <dgm:pt modelId="{8A2C5436-1706-4D55-9E57-B8D579B67792}" type="pres">
      <dgm:prSet presAssocID="{B8181633-6F37-4083-8A4B-ECFAC1A33538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14CA744-D9F9-4EBB-8CAF-9F45184510A0}" type="pres">
      <dgm:prSet presAssocID="{3A8C066F-1CEC-4721-9113-441D40D89DC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47C3DFC-A62D-4EEC-90DE-DDE51482ABEF}" type="pres">
      <dgm:prSet presAssocID="{A7F236A0-EF97-41EA-B2C6-68666B8B4092}" presName="compNode" presStyleCnt="0"/>
      <dgm:spPr/>
    </dgm:pt>
    <dgm:pt modelId="{BAEB9F23-6DEC-447C-8B2F-4BBD2A15B39A}" type="pres">
      <dgm:prSet presAssocID="{A7F236A0-EF97-41EA-B2C6-68666B8B4092}" presName="bkgdShape" presStyleLbl="node1" presStyleIdx="1" presStyleCnt="5"/>
      <dgm:spPr/>
      <dgm:t>
        <a:bodyPr/>
        <a:lstStyle/>
        <a:p>
          <a:endParaRPr lang="en-US"/>
        </a:p>
      </dgm:t>
    </dgm:pt>
    <dgm:pt modelId="{FDD14C0A-121A-4338-B616-233031122473}" type="pres">
      <dgm:prSet presAssocID="{A7F236A0-EF97-41EA-B2C6-68666B8B4092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44A31-1601-4157-9D21-9866A0F521E2}" type="pres">
      <dgm:prSet presAssocID="{A7F236A0-EF97-41EA-B2C6-68666B8B4092}" presName="invisiNode" presStyleLbl="node1" presStyleIdx="1" presStyleCnt="5"/>
      <dgm:spPr/>
    </dgm:pt>
    <dgm:pt modelId="{9969D046-2645-48E9-B412-21C9FA287785}" type="pres">
      <dgm:prSet presAssocID="{A7F236A0-EF97-41EA-B2C6-68666B8B4092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6FEE886-5363-4D24-8768-D89029ACA6E9}" type="pres">
      <dgm:prSet presAssocID="{2F6939F1-7341-4AA4-8640-D1B9C3BFA1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606E53-260B-4586-B83F-3642431EC4C0}" type="pres">
      <dgm:prSet presAssocID="{B7E6FA7A-89D5-40DD-96D2-2A2C8B4C2BA5}" presName="compNode" presStyleCnt="0"/>
      <dgm:spPr/>
    </dgm:pt>
    <dgm:pt modelId="{6B338DC8-26CD-47E2-A8EE-064659B776AC}" type="pres">
      <dgm:prSet presAssocID="{B7E6FA7A-89D5-40DD-96D2-2A2C8B4C2BA5}" presName="bkgdShape" presStyleLbl="node1" presStyleIdx="2" presStyleCnt="5"/>
      <dgm:spPr/>
      <dgm:t>
        <a:bodyPr/>
        <a:lstStyle/>
        <a:p>
          <a:endParaRPr lang="en-US"/>
        </a:p>
      </dgm:t>
    </dgm:pt>
    <dgm:pt modelId="{8EE158F6-4D99-42F9-A970-B68355F8AD76}" type="pres">
      <dgm:prSet presAssocID="{B7E6FA7A-89D5-40DD-96D2-2A2C8B4C2BA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60E46-3B2B-4AE9-8DD2-14D899EA57D0}" type="pres">
      <dgm:prSet presAssocID="{B7E6FA7A-89D5-40DD-96D2-2A2C8B4C2BA5}" presName="invisiNode" presStyleLbl="node1" presStyleIdx="2" presStyleCnt="5"/>
      <dgm:spPr/>
    </dgm:pt>
    <dgm:pt modelId="{F29842AE-3E47-4EAD-BA2D-299AC48C7542}" type="pres">
      <dgm:prSet presAssocID="{B7E6FA7A-89D5-40DD-96D2-2A2C8B4C2BA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538E6A22-554C-4FCF-B9E3-D14EAA9DA742}" type="pres">
      <dgm:prSet presAssocID="{9B1947F8-D99C-4775-AEA4-0DE8100BE83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74DBA5-1F10-4CC6-BC18-F6EEFF1827A0}" type="pres">
      <dgm:prSet presAssocID="{F8A8C056-A81C-42C4-83EF-F81126F25008}" presName="compNode" presStyleCnt="0"/>
      <dgm:spPr/>
    </dgm:pt>
    <dgm:pt modelId="{9F5511AB-ED7E-4E71-92ED-67BA4940578F}" type="pres">
      <dgm:prSet presAssocID="{F8A8C056-A81C-42C4-83EF-F81126F25008}" presName="bkgdShape" presStyleLbl="node1" presStyleIdx="3" presStyleCnt="5"/>
      <dgm:spPr/>
      <dgm:t>
        <a:bodyPr/>
        <a:lstStyle/>
        <a:p>
          <a:endParaRPr lang="en-US"/>
        </a:p>
      </dgm:t>
    </dgm:pt>
    <dgm:pt modelId="{9C215834-4828-4625-A75A-EDF67C52233A}" type="pres">
      <dgm:prSet presAssocID="{F8A8C056-A81C-42C4-83EF-F81126F25008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2319C-EED1-4F36-83B8-939CA44498FB}" type="pres">
      <dgm:prSet presAssocID="{F8A8C056-A81C-42C4-83EF-F81126F25008}" presName="invisiNode" presStyleLbl="node1" presStyleIdx="3" presStyleCnt="5"/>
      <dgm:spPr/>
    </dgm:pt>
    <dgm:pt modelId="{F9B38241-E78F-4295-8436-B36377911D4F}" type="pres">
      <dgm:prSet presAssocID="{F8A8C056-A81C-42C4-83EF-F81126F25008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EFA9B27-60BD-457E-8B6C-447BA542C33B}" type="pres">
      <dgm:prSet presAssocID="{82E4D0BD-722B-48BD-B1D3-1D9CD6EFBD0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8452E93-43DF-4470-A2AA-FA170F1ECC27}" type="pres">
      <dgm:prSet presAssocID="{B41606A0-F5B7-40BF-8F32-83BAC8AA48D9}" presName="compNode" presStyleCnt="0"/>
      <dgm:spPr/>
    </dgm:pt>
    <dgm:pt modelId="{DA99E1AB-A38F-4263-AE66-F6C4A4502921}" type="pres">
      <dgm:prSet presAssocID="{B41606A0-F5B7-40BF-8F32-83BAC8AA48D9}" presName="bkgdShape" presStyleLbl="node1" presStyleIdx="4" presStyleCnt="5"/>
      <dgm:spPr/>
      <dgm:t>
        <a:bodyPr/>
        <a:lstStyle/>
        <a:p>
          <a:endParaRPr lang="en-US"/>
        </a:p>
      </dgm:t>
    </dgm:pt>
    <dgm:pt modelId="{148C52AB-64A5-4CE1-AC61-CFDA36C7EC2E}" type="pres">
      <dgm:prSet presAssocID="{B41606A0-F5B7-40BF-8F32-83BAC8AA48D9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5C271-8167-4241-BAFB-B7F8B3BB3050}" type="pres">
      <dgm:prSet presAssocID="{B41606A0-F5B7-40BF-8F32-83BAC8AA48D9}" presName="invisiNode" presStyleLbl="node1" presStyleIdx="4" presStyleCnt="5"/>
      <dgm:spPr/>
    </dgm:pt>
    <dgm:pt modelId="{D43FC84D-5244-4C2D-AAAF-523302947F3C}" type="pres">
      <dgm:prSet presAssocID="{B41606A0-F5B7-40BF-8F32-83BAC8AA48D9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</dgm:ptLst>
  <dgm:cxnLst>
    <dgm:cxn modelId="{E6AE267C-FB7F-4BA1-9465-8E34C4990A53}" srcId="{D432B910-1847-4212-972A-1EE66051C167}" destId="{B7E6FA7A-89D5-40DD-96D2-2A2C8B4C2BA5}" srcOrd="2" destOrd="0" parTransId="{E07642EA-757F-406E-85C3-19F96AF71498}" sibTransId="{9B1947F8-D99C-4775-AEA4-0DE8100BE83D}"/>
    <dgm:cxn modelId="{64C4ABB1-6A63-4F32-85E4-A95E404172D8}" type="presOf" srcId="{2F6939F1-7341-4AA4-8640-D1B9C3BFA132}" destId="{86FEE886-5363-4D24-8768-D89029ACA6E9}" srcOrd="0" destOrd="0" presId="urn:microsoft.com/office/officeart/2005/8/layout/hList7"/>
    <dgm:cxn modelId="{D279440F-7AE4-40B5-90CC-03864456566C}" type="presOf" srcId="{F8A8C056-A81C-42C4-83EF-F81126F25008}" destId="{9C215834-4828-4625-A75A-EDF67C52233A}" srcOrd="1" destOrd="0" presId="urn:microsoft.com/office/officeart/2005/8/layout/hList7"/>
    <dgm:cxn modelId="{495BBFD4-FAA0-46E7-A2ED-E984A4B0A4E2}" type="presOf" srcId="{B8181633-6F37-4083-8A4B-ECFAC1A33538}" destId="{1E89B87E-4525-4482-AABD-071E8D5DABEA}" srcOrd="0" destOrd="0" presId="urn:microsoft.com/office/officeart/2005/8/layout/hList7"/>
    <dgm:cxn modelId="{24EECCE8-6FA8-4651-96AA-C175AACF634E}" srcId="{D432B910-1847-4212-972A-1EE66051C167}" destId="{A7F236A0-EF97-41EA-B2C6-68666B8B4092}" srcOrd="1" destOrd="0" parTransId="{ADFBDAEE-BE25-4B42-8551-72B49FD3D761}" sibTransId="{2F6939F1-7341-4AA4-8640-D1B9C3BFA132}"/>
    <dgm:cxn modelId="{B333DE68-B7F7-42A8-B8E6-6F96211B5328}" type="presOf" srcId="{9B1947F8-D99C-4775-AEA4-0DE8100BE83D}" destId="{538E6A22-554C-4FCF-B9E3-D14EAA9DA742}" srcOrd="0" destOrd="0" presId="urn:microsoft.com/office/officeart/2005/8/layout/hList7"/>
    <dgm:cxn modelId="{44FC7E7F-070A-4D40-A562-34CDCF76AF68}" type="presOf" srcId="{D432B910-1847-4212-972A-1EE66051C167}" destId="{36F45E17-E296-4571-86F2-EEAE9911B422}" srcOrd="0" destOrd="0" presId="urn:microsoft.com/office/officeart/2005/8/layout/hList7"/>
    <dgm:cxn modelId="{3590FB8A-C1CF-463C-9A53-BCF2FB0A9F85}" srcId="{D432B910-1847-4212-972A-1EE66051C167}" destId="{B8181633-6F37-4083-8A4B-ECFAC1A33538}" srcOrd="0" destOrd="0" parTransId="{1D459EC2-C2C4-43EE-A492-101CBBDB20C7}" sibTransId="{3A8C066F-1CEC-4721-9113-441D40D89DC7}"/>
    <dgm:cxn modelId="{40B3745C-B693-47DD-B004-36B4493BACC0}" type="presOf" srcId="{B7E6FA7A-89D5-40DD-96D2-2A2C8B4C2BA5}" destId="{8EE158F6-4D99-42F9-A970-B68355F8AD76}" srcOrd="1" destOrd="0" presId="urn:microsoft.com/office/officeart/2005/8/layout/hList7"/>
    <dgm:cxn modelId="{EFAD8940-2DE2-466E-A034-D9FD5290A8DD}" type="presOf" srcId="{3A8C066F-1CEC-4721-9113-441D40D89DC7}" destId="{214CA744-D9F9-4EBB-8CAF-9F45184510A0}" srcOrd="0" destOrd="0" presId="urn:microsoft.com/office/officeart/2005/8/layout/hList7"/>
    <dgm:cxn modelId="{F28C598B-C015-4DD1-AC92-1A9F7341977A}" type="presOf" srcId="{B41606A0-F5B7-40BF-8F32-83BAC8AA48D9}" destId="{DA99E1AB-A38F-4263-AE66-F6C4A4502921}" srcOrd="0" destOrd="0" presId="urn:microsoft.com/office/officeart/2005/8/layout/hList7"/>
    <dgm:cxn modelId="{629A76AF-99E5-4962-B923-B7B0CEEF2B41}" type="presOf" srcId="{F8A8C056-A81C-42C4-83EF-F81126F25008}" destId="{9F5511AB-ED7E-4E71-92ED-67BA4940578F}" srcOrd="0" destOrd="0" presId="urn:microsoft.com/office/officeart/2005/8/layout/hList7"/>
    <dgm:cxn modelId="{D3717FBC-F6CA-406F-91D1-A074533E034F}" type="presOf" srcId="{A7F236A0-EF97-41EA-B2C6-68666B8B4092}" destId="{BAEB9F23-6DEC-447C-8B2F-4BBD2A15B39A}" srcOrd="0" destOrd="0" presId="urn:microsoft.com/office/officeart/2005/8/layout/hList7"/>
    <dgm:cxn modelId="{638C8371-068C-4CAF-A3A1-F0F486C21F51}" type="presOf" srcId="{A7F236A0-EF97-41EA-B2C6-68666B8B4092}" destId="{FDD14C0A-121A-4338-B616-233031122473}" srcOrd="1" destOrd="0" presId="urn:microsoft.com/office/officeart/2005/8/layout/hList7"/>
    <dgm:cxn modelId="{4E4B6A77-1B55-4319-A23B-4E3F939052AA}" type="presOf" srcId="{82E4D0BD-722B-48BD-B1D3-1D9CD6EFBD0A}" destId="{5EFA9B27-60BD-457E-8B6C-447BA542C33B}" srcOrd="0" destOrd="0" presId="urn:microsoft.com/office/officeart/2005/8/layout/hList7"/>
    <dgm:cxn modelId="{A6BD4874-4A27-49D2-8A40-DBCBAD8C64D8}" type="presOf" srcId="{B7E6FA7A-89D5-40DD-96D2-2A2C8B4C2BA5}" destId="{6B338DC8-26CD-47E2-A8EE-064659B776AC}" srcOrd="0" destOrd="0" presId="urn:microsoft.com/office/officeart/2005/8/layout/hList7"/>
    <dgm:cxn modelId="{BAACDAB8-69ED-405A-8978-0200CB673AF5}" type="presOf" srcId="{B8181633-6F37-4083-8A4B-ECFAC1A33538}" destId="{C87162C1-3BDA-41EA-BD99-A4FF5BF991C3}" srcOrd="1" destOrd="0" presId="urn:microsoft.com/office/officeart/2005/8/layout/hList7"/>
    <dgm:cxn modelId="{893C3C94-CD84-4798-9B28-B73D6B1149D5}" srcId="{D432B910-1847-4212-972A-1EE66051C167}" destId="{B41606A0-F5B7-40BF-8F32-83BAC8AA48D9}" srcOrd="4" destOrd="0" parTransId="{0D8E59C6-7DAF-4888-A405-5BB359D2958A}" sibTransId="{186014B5-4CBF-4B07-A33C-EF7884110758}"/>
    <dgm:cxn modelId="{16D6F713-9665-4E11-BAD6-5BE31319DF67}" type="presOf" srcId="{B41606A0-F5B7-40BF-8F32-83BAC8AA48D9}" destId="{148C52AB-64A5-4CE1-AC61-CFDA36C7EC2E}" srcOrd="1" destOrd="0" presId="urn:microsoft.com/office/officeart/2005/8/layout/hList7"/>
    <dgm:cxn modelId="{9D00090D-E610-4F26-B5DF-56DE54E1637A}" srcId="{D432B910-1847-4212-972A-1EE66051C167}" destId="{F8A8C056-A81C-42C4-83EF-F81126F25008}" srcOrd="3" destOrd="0" parTransId="{8AA5FD89-0B5D-4DBA-A351-854F4C044B2B}" sibTransId="{82E4D0BD-722B-48BD-B1D3-1D9CD6EFBD0A}"/>
    <dgm:cxn modelId="{49D52BF7-923E-41AE-A797-CDD926442493}" type="presParOf" srcId="{36F45E17-E296-4571-86F2-EEAE9911B422}" destId="{E3BB21E9-C178-44CA-B586-2B675AF83255}" srcOrd="0" destOrd="0" presId="urn:microsoft.com/office/officeart/2005/8/layout/hList7"/>
    <dgm:cxn modelId="{D6FE0E94-03D7-4436-86F6-06AA5DD5960A}" type="presParOf" srcId="{36F45E17-E296-4571-86F2-EEAE9911B422}" destId="{40F755A9-F6EC-4103-878A-A2F52989D469}" srcOrd="1" destOrd="0" presId="urn:microsoft.com/office/officeart/2005/8/layout/hList7"/>
    <dgm:cxn modelId="{7CE66954-6AE4-44D2-A72C-DD268D09BD89}" type="presParOf" srcId="{40F755A9-F6EC-4103-878A-A2F52989D469}" destId="{3340B054-9384-46DB-A73D-CABD79769482}" srcOrd="0" destOrd="0" presId="urn:microsoft.com/office/officeart/2005/8/layout/hList7"/>
    <dgm:cxn modelId="{7C8F1BB4-9BD1-4C0D-B200-8DAF7CEDFDC4}" type="presParOf" srcId="{3340B054-9384-46DB-A73D-CABD79769482}" destId="{1E89B87E-4525-4482-AABD-071E8D5DABEA}" srcOrd="0" destOrd="0" presId="urn:microsoft.com/office/officeart/2005/8/layout/hList7"/>
    <dgm:cxn modelId="{2E32A0B1-61FF-4529-865B-29701E02B87B}" type="presParOf" srcId="{3340B054-9384-46DB-A73D-CABD79769482}" destId="{C87162C1-3BDA-41EA-BD99-A4FF5BF991C3}" srcOrd="1" destOrd="0" presId="urn:microsoft.com/office/officeart/2005/8/layout/hList7"/>
    <dgm:cxn modelId="{8388E721-B4FE-4217-A52D-363219033406}" type="presParOf" srcId="{3340B054-9384-46DB-A73D-CABD79769482}" destId="{97B9CCAE-A987-46E7-B906-2CABF3463C81}" srcOrd="2" destOrd="0" presId="urn:microsoft.com/office/officeart/2005/8/layout/hList7"/>
    <dgm:cxn modelId="{79713347-8748-4F70-85ED-3EA504A4B023}" type="presParOf" srcId="{3340B054-9384-46DB-A73D-CABD79769482}" destId="{8A2C5436-1706-4D55-9E57-B8D579B67792}" srcOrd="3" destOrd="0" presId="urn:microsoft.com/office/officeart/2005/8/layout/hList7"/>
    <dgm:cxn modelId="{887852F2-8500-41FD-88F1-46B2779B10A8}" type="presParOf" srcId="{40F755A9-F6EC-4103-878A-A2F52989D469}" destId="{214CA744-D9F9-4EBB-8CAF-9F45184510A0}" srcOrd="1" destOrd="0" presId="urn:microsoft.com/office/officeart/2005/8/layout/hList7"/>
    <dgm:cxn modelId="{175948F3-EC52-40C7-A55E-801053DFCCB5}" type="presParOf" srcId="{40F755A9-F6EC-4103-878A-A2F52989D469}" destId="{647C3DFC-A62D-4EEC-90DE-DDE51482ABEF}" srcOrd="2" destOrd="0" presId="urn:microsoft.com/office/officeart/2005/8/layout/hList7"/>
    <dgm:cxn modelId="{C63F4239-7B64-434B-B87D-E025099A7B4D}" type="presParOf" srcId="{647C3DFC-A62D-4EEC-90DE-DDE51482ABEF}" destId="{BAEB9F23-6DEC-447C-8B2F-4BBD2A15B39A}" srcOrd="0" destOrd="0" presId="urn:microsoft.com/office/officeart/2005/8/layout/hList7"/>
    <dgm:cxn modelId="{5591AA5D-846F-4134-832F-00DCCFF02EDA}" type="presParOf" srcId="{647C3DFC-A62D-4EEC-90DE-DDE51482ABEF}" destId="{FDD14C0A-121A-4338-B616-233031122473}" srcOrd="1" destOrd="0" presId="urn:microsoft.com/office/officeart/2005/8/layout/hList7"/>
    <dgm:cxn modelId="{7BF1D83D-EDAC-4C81-BBED-B96FA1D2ECDE}" type="presParOf" srcId="{647C3DFC-A62D-4EEC-90DE-DDE51482ABEF}" destId="{2EA44A31-1601-4157-9D21-9866A0F521E2}" srcOrd="2" destOrd="0" presId="urn:microsoft.com/office/officeart/2005/8/layout/hList7"/>
    <dgm:cxn modelId="{D327A2DC-F5F5-44BD-B118-C2C7C25A1A7E}" type="presParOf" srcId="{647C3DFC-A62D-4EEC-90DE-DDE51482ABEF}" destId="{9969D046-2645-48E9-B412-21C9FA287785}" srcOrd="3" destOrd="0" presId="urn:microsoft.com/office/officeart/2005/8/layout/hList7"/>
    <dgm:cxn modelId="{91D2A3F9-6E54-4E0A-B05F-5B3662273FD2}" type="presParOf" srcId="{40F755A9-F6EC-4103-878A-A2F52989D469}" destId="{86FEE886-5363-4D24-8768-D89029ACA6E9}" srcOrd="3" destOrd="0" presId="urn:microsoft.com/office/officeart/2005/8/layout/hList7"/>
    <dgm:cxn modelId="{873523E4-F162-46A8-9255-AE51256CD46C}" type="presParOf" srcId="{40F755A9-F6EC-4103-878A-A2F52989D469}" destId="{BC606E53-260B-4586-B83F-3642431EC4C0}" srcOrd="4" destOrd="0" presId="urn:microsoft.com/office/officeart/2005/8/layout/hList7"/>
    <dgm:cxn modelId="{8F3313CD-C024-4684-B3E0-666EAFD05E43}" type="presParOf" srcId="{BC606E53-260B-4586-B83F-3642431EC4C0}" destId="{6B338DC8-26CD-47E2-A8EE-064659B776AC}" srcOrd="0" destOrd="0" presId="urn:microsoft.com/office/officeart/2005/8/layout/hList7"/>
    <dgm:cxn modelId="{E399C025-6D5F-410A-8787-09875796C171}" type="presParOf" srcId="{BC606E53-260B-4586-B83F-3642431EC4C0}" destId="{8EE158F6-4D99-42F9-A970-B68355F8AD76}" srcOrd="1" destOrd="0" presId="urn:microsoft.com/office/officeart/2005/8/layout/hList7"/>
    <dgm:cxn modelId="{7A4C4CE8-B38D-4F79-BB18-A335AB7FCB49}" type="presParOf" srcId="{BC606E53-260B-4586-B83F-3642431EC4C0}" destId="{24D60E46-3B2B-4AE9-8DD2-14D899EA57D0}" srcOrd="2" destOrd="0" presId="urn:microsoft.com/office/officeart/2005/8/layout/hList7"/>
    <dgm:cxn modelId="{9A813721-A5D8-4EEA-9BB5-D17CA5346C68}" type="presParOf" srcId="{BC606E53-260B-4586-B83F-3642431EC4C0}" destId="{F29842AE-3E47-4EAD-BA2D-299AC48C7542}" srcOrd="3" destOrd="0" presId="urn:microsoft.com/office/officeart/2005/8/layout/hList7"/>
    <dgm:cxn modelId="{9C0F8B77-3074-4A65-A9DB-9F08883756BE}" type="presParOf" srcId="{40F755A9-F6EC-4103-878A-A2F52989D469}" destId="{538E6A22-554C-4FCF-B9E3-D14EAA9DA742}" srcOrd="5" destOrd="0" presId="urn:microsoft.com/office/officeart/2005/8/layout/hList7"/>
    <dgm:cxn modelId="{B1D16830-1FC8-405C-A658-30D40C341A74}" type="presParOf" srcId="{40F755A9-F6EC-4103-878A-A2F52989D469}" destId="{AB74DBA5-1F10-4CC6-BC18-F6EEFF1827A0}" srcOrd="6" destOrd="0" presId="urn:microsoft.com/office/officeart/2005/8/layout/hList7"/>
    <dgm:cxn modelId="{17834A55-C161-42D1-8B53-2C32EF2E3F2C}" type="presParOf" srcId="{AB74DBA5-1F10-4CC6-BC18-F6EEFF1827A0}" destId="{9F5511AB-ED7E-4E71-92ED-67BA4940578F}" srcOrd="0" destOrd="0" presId="urn:microsoft.com/office/officeart/2005/8/layout/hList7"/>
    <dgm:cxn modelId="{4896C2B6-6EFA-4BB5-AA4D-23130594ABCA}" type="presParOf" srcId="{AB74DBA5-1F10-4CC6-BC18-F6EEFF1827A0}" destId="{9C215834-4828-4625-A75A-EDF67C52233A}" srcOrd="1" destOrd="0" presId="urn:microsoft.com/office/officeart/2005/8/layout/hList7"/>
    <dgm:cxn modelId="{88E70E98-1D99-4722-81D5-567C02349026}" type="presParOf" srcId="{AB74DBA5-1F10-4CC6-BC18-F6EEFF1827A0}" destId="{C652319C-EED1-4F36-83B8-939CA44498FB}" srcOrd="2" destOrd="0" presId="urn:microsoft.com/office/officeart/2005/8/layout/hList7"/>
    <dgm:cxn modelId="{223C92DB-BDC7-47B0-979C-A1324A9FED9F}" type="presParOf" srcId="{AB74DBA5-1F10-4CC6-BC18-F6EEFF1827A0}" destId="{F9B38241-E78F-4295-8436-B36377911D4F}" srcOrd="3" destOrd="0" presId="urn:microsoft.com/office/officeart/2005/8/layout/hList7"/>
    <dgm:cxn modelId="{61BE758A-8B67-4008-8DA4-EC1D73D9E086}" type="presParOf" srcId="{40F755A9-F6EC-4103-878A-A2F52989D469}" destId="{5EFA9B27-60BD-457E-8B6C-447BA542C33B}" srcOrd="7" destOrd="0" presId="urn:microsoft.com/office/officeart/2005/8/layout/hList7"/>
    <dgm:cxn modelId="{34551849-7E4C-404E-AC26-3C168F806AE8}" type="presParOf" srcId="{40F755A9-F6EC-4103-878A-A2F52989D469}" destId="{F8452E93-43DF-4470-A2AA-FA170F1ECC27}" srcOrd="8" destOrd="0" presId="urn:microsoft.com/office/officeart/2005/8/layout/hList7"/>
    <dgm:cxn modelId="{E0BEFF7A-9904-44BC-B511-C9C25F399E8C}" type="presParOf" srcId="{F8452E93-43DF-4470-A2AA-FA170F1ECC27}" destId="{DA99E1AB-A38F-4263-AE66-F6C4A4502921}" srcOrd="0" destOrd="0" presId="urn:microsoft.com/office/officeart/2005/8/layout/hList7"/>
    <dgm:cxn modelId="{7160EE63-AFA6-4615-A307-93166428986D}" type="presParOf" srcId="{F8452E93-43DF-4470-A2AA-FA170F1ECC27}" destId="{148C52AB-64A5-4CE1-AC61-CFDA36C7EC2E}" srcOrd="1" destOrd="0" presId="urn:microsoft.com/office/officeart/2005/8/layout/hList7"/>
    <dgm:cxn modelId="{8831E2D3-DECE-406B-9CB7-72FB6D448F42}" type="presParOf" srcId="{F8452E93-43DF-4470-A2AA-FA170F1ECC27}" destId="{7C45C271-8167-4241-BAFB-B7F8B3BB3050}" srcOrd="2" destOrd="0" presId="urn:microsoft.com/office/officeart/2005/8/layout/hList7"/>
    <dgm:cxn modelId="{E0BA87D7-C274-4C3E-90C1-BEE88F11514B}" type="presParOf" srcId="{F8452E93-43DF-4470-A2AA-FA170F1ECC27}" destId="{D43FC84D-5244-4C2D-AAAF-523302947F3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B87E-4525-4482-AABD-071E8D5DABEA}">
      <dsp:nvSpPr>
        <dsp:cNvPr id="0" name=""/>
        <dsp:cNvSpPr/>
      </dsp:nvSpPr>
      <dsp:spPr>
        <a:xfrm>
          <a:off x="0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Raw Data</a:t>
          </a:r>
          <a:r>
            <a:rPr lang="en-US" sz="1300" kern="1200" dirty="0" smtClean="0"/>
            <a:t>: collection, storage, retrieval</a:t>
          </a:r>
          <a:endParaRPr lang="en-US" sz="1300" kern="1200" dirty="0"/>
        </a:p>
      </dsp:txBody>
      <dsp:txXfrm>
        <a:off x="0" y="1078865"/>
        <a:ext cx="1577578" cy="1078865"/>
      </dsp:txXfrm>
    </dsp:sp>
    <dsp:sp modelId="{8A2C5436-1706-4D55-9E57-B8D579B67792}">
      <dsp:nvSpPr>
        <dsp:cNvPr id="0" name=""/>
        <dsp:cNvSpPr/>
      </dsp:nvSpPr>
      <dsp:spPr>
        <a:xfrm>
          <a:off x="339711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B9F23-6DEC-447C-8B2F-4BBD2A15B39A}">
      <dsp:nvSpPr>
        <dsp:cNvPr id="0" name=""/>
        <dsp:cNvSpPr/>
      </dsp:nvSpPr>
      <dsp:spPr>
        <a:xfrm>
          <a:off x="1624905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Data Processing</a:t>
          </a:r>
          <a:r>
            <a:rPr lang="en-US" sz="1300" kern="1200" dirty="0" smtClean="0"/>
            <a:t>: merging data, arithmetic calculations, feature generation</a:t>
          </a:r>
          <a:endParaRPr lang="en-US" sz="1300" kern="1200" dirty="0"/>
        </a:p>
      </dsp:txBody>
      <dsp:txXfrm>
        <a:off x="1624905" y="1078865"/>
        <a:ext cx="1577578" cy="1078865"/>
      </dsp:txXfrm>
    </dsp:sp>
    <dsp:sp modelId="{9969D046-2645-48E9-B412-21C9FA287785}">
      <dsp:nvSpPr>
        <dsp:cNvPr id="0" name=""/>
        <dsp:cNvSpPr/>
      </dsp:nvSpPr>
      <dsp:spPr>
        <a:xfrm>
          <a:off x="1964616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38DC8-26CD-47E2-A8EE-064659B776AC}">
      <dsp:nvSpPr>
        <dsp:cNvPr id="0" name=""/>
        <dsp:cNvSpPr/>
      </dsp:nvSpPr>
      <dsp:spPr>
        <a:xfrm>
          <a:off x="3249810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Modeling</a:t>
          </a:r>
          <a:r>
            <a:rPr lang="en-US" sz="1300" kern="1200" dirty="0" smtClean="0"/>
            <a:t>: analysis, machine learning, hypothesis testing</a:t>
          </a:r>
          <a:endParaRPr lang="en-US" sz="1300" kern="1200" dirty="0"/>
        </a:p>
      </dsp:txBody>
      <dsp:txXfrm>
        <a:off x="3249810" y="1078865"/>
        <a:ext cx="1577578" cy="1078865"/>
      </dsp:txXfrm>
    </dsp:sp>
    <dsp:sp modelId="{F29842AE-3E47-4EAD-BA2D-299AC48C7542}">
      <dsp:nvSpPr>
        <dsp:cNvPr id="0" name=""/>
        <dsp:cNvSpPr/>
      </dsp:nvSpPr>
      <dsp:spPr>
        <a:xfrm>
          <a:off x="3589522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511AB-ED7E-4E71-92ED-67BA4940578F}">
      <dsp:nvSpPr>
        <dsp:cNvPr id="0" name=""/>
        <dsp:cNvSpPr/>
      </dsp:nvSpPr>
      <dsp:spPr>
        <a:xfrm>
          <a:off x="4874716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Reporting</a:t>
          </a:r>
          <a:r>
            <a:rPr lang="en-US" sz="1300" kern="1200" dirty="0" smtClean="0"/>
            <a:t>: Graphics, reports</a:t>
          </a:r>
          <a:endParaRPr lang="en-US" sz="1300" kern="1200" dirty="0"/>
        </a:p>
      </dsp:txBody>
      <dsp:txXfrm>
        <a:off x="4874716" y="1078865"/>
        <a:ext cx="1577578" cy="1078865"/>
      </dsp:txXfrm>
    </dsp:sp>
    <dsp:sp modelId="{F9B38241-E78F-4295-8436-B36377911D4F}">
      <dsp:nvSpPr>
        <dsp:cNvPr id="0" name=""/>
        <dsp:cNvSpPr/>
      </dsp:nvSpPr>
      <dsp:spPr>
        <a:xfrm>
          <a:off x="5214427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9E1AB-A38F-4263-AE66-F6C4A4502921}">
      <dsp:nvSpPr>
        <dsp:cNvPr id="0" name=""/>
        <dsp:cNvSpPr/>
      </dsp:nvSpPr>
      <dsp:spPr>
        <a:xfrm>
          <a:off x="6499621" y="0"/>
          <a:ext cx="1577578" cy="269716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Production</a:t>
          </a:r>
          <a:r>
            <a:rPr lang="en-US" sz="1300" kern="1200" dirty="0" smtClean="0"/>
            <a:t>: applying analysis, creating systems, testing</a:t>
          </a:r>
          <a:endParaRPr lang="en-US" sz="1300" kern="1200" dirty="0"/>
        </a:p>
      </dsp:txBody>
      <dsp:txXfrm>
        <a:off x="6499621" y="1078865"/>
        <a:ext cx="1577578" cy="1078865"/>
      </dsp:txXfrm>
    </dsp:sp>
    <dsp:sp modelId="{D43FC84D-5244-4C2D-AAAF-523302947F3C}">
      <dsp:nvSpPr>
        <dsp:cNvPr id="0" name=""/>
        <dsp:cNvSpPr/>
      </dsp:nvSpPr>
      <dsp:spPr>
        <a:xfrm>
          <a:off x="6839333" y="161829"/>
          <a:ext cx="898155" cy="89815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21E9-C178-44CA-B586-2B675AF83255}">
      <dsp:nvSpPr>
        <dsp:cNvPr id="0" name=""/>
        <dsp:cNvSpPr/>
      </dsp:nvSpPr>
      <dsp:spPr>
        <a:xfrm>
          <a:off x="323087" y="2157730"/>
          <a:ext cx="7431024" cy="40457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 about </a:t>
            </a:r>
            <a:r>
              <a:rPr lang="en-US" dirty="0" err="1" smtClean="0"/>
              <a:t>Orkin</a:t>
            </a:r>
            <a:r>
              <a:rPr lang="en-US" baseline="0" dirty="0" smtClean="0"/>
              <a:t>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statistics.com/" TargetMode="External"/><Relationship Id="rId7" Type="http://schemas.openxmlformats.org/officeDocument/2006/relationships/hyperlink" Target="http://cran.r-project.org/web/views/" TargetMode="External"/><Relationship Id="rId2" Type="http://schemas.openxmlformats.org/officeDocument/2006/relationships/hyperlink" Target="http://www.cookbook-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r-project.org/doc/contrib/usingR.pdf" TargetMode="External"/><Relationship Id="rId5" Type="http://schemas.openxmlformats.org/officeDocument/2006/relationships/hyperlink" Target="http://cran.r-project.org/doc/contrib/" TargetMode="External"/><Relationship Id="rId4" Type="http://schemas.openxmlformats.org/officeDocument/2006/relationships/hyperlink" Target="http://www.r-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sz="2200" dirty="0"/>
              <a:t>Gene Leynes</a:t>
            </a:r>
            <a:br>
              <a:rPr lang="en-US" sz="2200" dirty="0"/>
            </a:br>
            <a:r>
              <a:rPr lang="en-US" sz="2200" dirty="0" smtClean="0"/>
              <a:t>January 15,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172200" cy="22098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smtClean="0"/>
              <a:t>Intro to Gene</a:t>
            </a:r>
          </a:p>
          <a:p>
            <a:pPr algn="l"/>
            <a:r>
              <a:rPr lang="en-US" dirty="0" smtClean="0"/>
              <a:t>The data science workflow</a:t>
            </a:r>
          </a:p>
          <a:p>
            <a:pPr algn="l"/>
            <a:r>
              <a:rPr lang="en-US" dirty="0" smtClean="0"/>
              <a:t>  - Why R</a:t>
            </a:r>
          </a:p>
          <a:p>
            <a:pPr algn="l"/>
            <a:r>
              <a:rPr lang="en-US" dirty="0" smtClean="0"/>
              <a:t>  - How to learn R (lots of handouts)</a:t>
            </a:r>
          </a:p>
          <a:p>
            <a:pPr algn="l"/>
            <a:r>
              <a:rPr lang="en-US" dirty="0" smtClean="0"/>
              <a:t>   - Doing data science, the real details that nobody tells you</a:t>
            </a:r>
          </a:p>
          <a:p>
            <a:pPr algn="l"/>
            <a:r>
              <a:rPr lang="en-US" dirty="0" smtClean="0"/>
              <a:t>  - Text editing </a:t>
            </a:r>
          </a:p>
          <a:p>
            <a:pPr algn="l"/>
            <a:r>
              <a:rPr lang="en-US" dirty="0" smtClean="0"/>
              <a:t>  - IDE (R Studio)</a:t>
            </a:r>
          </a:p>
          <a:p>
            <a:pPr algn="l"/>
            <a:r>
              <a:rPr lang="en-US" dirty="0" smtClean="0"/>
              <a:t>  - File comparison</a:t>
            </a:r>
          </a:p>
          <a:p>
            <a:pPr algn="l"/>
            <a:r>
              <a:rPr lang="en-US" dirty="0" smtClean="0"/>
              <a:t>  - Style guides</a:t>
            </a:r>
          </a:p>
          <a:p>
            <a:pPr algn="l"/>
            <a:r>
              <a:rPr lang="en-US" dirty="0" smtClean="0"/>
              <a:t>  - Version control</a:t>
            </a:r>
          </a:p>
          <a:p>
            <a:pPr algn="l"/>
            <a:r>
              <a:rPr lang="en-US" dirty="0" smtClean="0"/>
              <a:t>  - Analysis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67818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Getting help: Stackoverflow.com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U:\GITHUB\DataScienceForBusiness\Lec2\images_lec2\Stackoverflow_ann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6080125" cy="51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09600"/>
            <a:ext cx="8897478" cy="524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5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There are different ways to use R, but you're going to want a good text editor to look at code, settings, and anything that's not compiled.</a:t>
            </a:r>
          </a:p>
        </p:txBody>
      </p:sp>
      <p:pic>
        <p:nvPicPr>
          <p:cNvPr id="7171" name="Picture 3" descr="U:\GITHUB\DataScienceForBusiness\Lec2\images_lec2\texted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4481887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8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ways to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U:\GITHUB\DataScienceForBusiness\Lec2\images_lec2\different_ways_to_use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69504"/>
            <a:ext cx="7675557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3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Guides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46950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2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File comparison</a:t>
            </a:r>
            <a:br>
              <a:rPr lang="en-US" b="1" dirty="0"/>
            </a:br>
            <a:r>
              <a:rPr lang="en-US" sz="1800" dirty="0"/>
              <a:t>It's important to have a good way to compare and merge files. My preferred solution is </a:t>
            </a:r>
            <a:r>
              <a:rPr lang="en-US" sz="1800" dirty="0" err="1"/>
              <a:t>Winmerge</a:t>
            </a:r>
            <a:r>
              <a:rPr lang="en-US" sz="1800" dirty="0"/>
              <a:t>, but you can find many other programs online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7077074" cy="472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56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Github is by far the best way to use git, but you should still download git</a:t>
            </a:r>
          </a:p>
          <a:p>
            <a:pPr marL="0" indent="0">
              <a:buNone/>
            </a:pPr>
            <a:r>
              <a:rPr lang="en-US" dirty="0"/>
              <a:t>Download git: http://git-scm.com/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Github supports: </a:t>
            </a:r>
          </a:p>
          <a:p>
            <a:r>
              <a:rPr lang="en-US" dirty="0"/>
              <a:t> - Branch comparison</a:t>
            </a:r>
          </a:p>
          <a:p>
            <a:r>
              <a:rPr lang="en-US" dirty="0"/>
              <a:t> - Issues</a:t>
            </a:r>
          </a:p>
          <a:p>
            <a:r>
              <a:rPr lang="en-US" dirty="0"/>
              <a:t> - Workflow assignments</a:t>
            </a:r>
          </a:p>
          <a:p>
            <a:r>
              <a:rPr lang="en-US" dirty="0"/>
              <a:t> - Team </a:t>
            </a:r>
            <a:r>
              <a:rPr lang="en-US" dirty="0" err="1"/>
              <a:t>managment</a:t>
            </a:r>
            <a:endParaRPr lang="en-US" dirty="0"/>
          </a:p>
          <a:p>
            <a:r>
              <a:rPr lang="en-US" dirty="0"/>
              <a:t> - Commenting</a:t>
            </a:r>
          </a:p>
          <a:p>
            <a:r>
              <a:rPr lang="en-US" dirty="0"/>
              <a:t> - Communication</a:t>
            </a:r>
          </a:p>
          <a:p>
            <a:r>
              <a:rPr lang="en-US" dirty="0"/>
              <a:t> - Markdown</a:t>
            </a:r>
          </a:p>
        </p:txBody>
      </p:sp>
    </p:spTree>
    <p:extLst>
      <p:ext uri="{BB962C8B-B14F-4D97-AF65-F5344CB8AC3E}">
        <p14:creationId xmlns:p14="http://schemas.microsoft.com/office/powerpoint/2010/main" val="250782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52794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4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:\GITHUB\DataScienceForBusiness\Lec2\images_lec2\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991600" cy="48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5400" y="270980"/>
            <a:ext cx="6781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Anatomy of R Studio’s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828675"/>
            <a:ext cx="7496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2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1143000"/>
          </a:xfrm>
        </p:spPr>
        <p:txBody>
          <a:bodyPr/>
          <a:lstStyle/>
          <a:p>
            <a:r>
              <a:rPr lang="en-US" dirty="0" smtClean="0"/>
              <a:t>About Gene (Me)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7086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University of Chicago MBA</a:t>
            </a:r>
          </a:p>
          <a:p>
            <a:pPr lvl="1"/>
            <a:r>
              <a:rPr lang="en-US" dirty="0" smtClean="0"/>
              <a:t>DePaul University Math / Statistics</a:t>
            </a:r>
          </a:p>
          <a:p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Milliman consultant – more than 100 projects over 6 years in a variety of industries, client types, and project sizes</a:t>
            </a:r>
          </a:p>
          <a:p>
            <a:pPr lvl="1"/>
            <a:r>
              <a:rPr lang="en-US" dirty="0" smtClean="0"/>
              <a:t>Entrepreneur – Developed fully automated, real time trading systems for hedge funds / broker dealers</a:t>
            </a:r>
          </a:p>
          <a:p>
            <a:pPr lvl="1"/>
            <a:r>
              <a:rPr lang="en-US" dirty="0" smtClean="0"/>
              <a:t>Milliman consultant (part 2) – Product development / data mining for large scale multinational projects</a:t>
            </a:r>
          </a:p>
          <a:p>
            <a:pPr lvl="1"/>
            <a:r>
              <a:rPr lang="en-US" dirty="0" smtClean="0"/>
              <a:t>Founder of Chicago Data Science</a:t>
            </a:r>
          </a:p>
          <a:p>
            <a:pPr lvl="2"/>
            <a:r>
              <a:rPr lang="en-US" dirty="0"/>
              <a:t>Large scale server </a:t>
            </a:r>
            <a:r>
              <a:rPr lang="en-US" dirty="0" smtClean="0"/>
              <a:t>performance analysis, sensor analysis, microcontrollers, hedge </a:t>
            </a:r>
            <a:r>
              <a:rPr lang="en-US" dirty="0"/>
              <a:t>fund </a:t>
            </a:r>
            <a:r>
              <a:rPr lang="en-US" dirty="0" smtClean="0"/>
              <a:t>work</a:t>
            </a:r>
            <a:endParaRPr lang="en-US" dirty="0"/>
          </a:p>
          <a:p>
            <a:pPr lvl="2"/>
            <a:r>
              <a:rPr lang="en-US" dirty="0"/>
              <a:t>Help other start-up companies at </a:t>
            </a:r>
            <a:r>
              <a:rPr lang="en-US" dirty="0" smtClean="0"/>
              <a:t>1871 </a:t>
            </a:r>
          </a:p>
          <a:p>
            <a:pPr lvl="1"/>
            <a:r>
              <a:rPr lang="en-US" dirty="0" smtClean="0"/>
              <a:t>Data Scientist at the City of Chicago (May 2014)</a:t>
            </a:r>
          </a:p>
          <a:p>
            <a:pPr lvl="2"/>
            <a:r>
              <a:rPr lang="en-US" dirty="0" err="1" smtClean="0"/>
              <a:t>SmartData</a:t>
            </a:r>
            <a:r>
              <a:rPr lang="en-US" dirty="0" smtClean="0"/>
              <a:t> </a:t>
            </a:r>
            <a:r>
              <a:rPr lang="en-US" dirty="0"/>
              <a:t>Platform project; Bloomberg funded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33463"/>
            <a:ext cx="83534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2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Today's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Doing data science</a:t>
            </a:r>
          </a:p>
          <a:p>
            <a:r>
              <a:rPr lang="en-US" dirty="0" smtClean="0"/>
              <a:t>The </a:t>
            </a:r>
            <a:r>
              <a:rPr lang="en-US" dirty="0"/>
              <a:t>data science workflow</a:t>
            </a:r>
          </a:p>
          <a:p>
            <a:r>
              <a:rPr lang="en-US" dirty="0"/>
              <a:t>Why R</a:t>
            </a:r>
          </a:p>
          <a:p>
            <a:r>
              <a:rPr lang="en-US" dirty="0"/>
              <a:t>How to learn R (lots of handouts)</a:t>
            </a:r>
          </a:p>
          <a:p>
            <a:r>
              <a:rPr lang="en-US" dirty="0"/>
              <a:t>Doing data science, the real details that nobody tells you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Details of doing data science</a:t>
            </a:r>
            <a:endParaRPr lang="en-US" dirty="0"/>
          </a:p>
          <a:p>
            <a:r>
              <a:rPr lang="en-US" dirty="0"/>
              <a:t>Text editing</a:t>
            </a:r>
          </a:p>
          <a:p>
            <a:r>
              <a:rPr lang="en-US" dirty="0"/>
              <a:t>IDE (R Studio)</a:t>
            </a:r>
          </a:p>
          <a:p>
            <a:r>
              <a:rPr lang="en-US" dirty="0"/>
              <a:t>File comparison</a:t>
            </a:r>
          </a:p>
          <a:p>
            <a:r>
              <a:rPr lang="en-US" dirty="0"/>
              <a:t>Style guides</a:t>
            </a:r>
          </a:p>
          <a:p>
            <a:r>
              <a:rPr lang="en-US" dirty="0"/>
              <a:t>Version control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Analysis in R</a:t>
            </a:r>
          </a:p>
        </p:txBody>
      </p:sp>
    </p:spTree>
    <p:extLst>
      <p:ext uri="{BB962C8B-B14F-4D97-AF65-F5344CB8AC3E}">
        <p14:creationId xmlns:p14="http://schemas.microsoft.com/office/powerpoint/2010/main" val="6480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981200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90925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257800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8000" y="76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213771"/>
              </p:ext>
            </p:extLst>
          </p:nvPr>
        </p:nvGraphicFramePr>
        <p:xfrm>
          <a:off x="381000" y="304800"/>
          <a:ext cx="80772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752600" y="3307080"/>
            <a:ext cx="5562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030133"/>
            <a:ext cx="1447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030133"/>
            <a:ext cx="1447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4030133"/>
            <a:ext cx="1176867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4487333"/>
            <a:ext cx="19812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Matlab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7200" y="5181600"/>
            <a:ext cx="1447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“Big Data” Software (e.g. Hadoop)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5273040"/>
            <a:ext cx="60198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Object Oriented (e.g. Java)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6165" y="5257800"/>
            <a:ext cx="60198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Object Oriented (e.g. Java)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1820" y="5219700"/>
            <a:ext cx="151638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Object Oriented (e.g. Java)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67650" y="4953000"/>
            <a:ext cx="8763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“Big Data” Software (e.g. Hadoop)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9705" y="3725333"/>
            <a:ext cx="159829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4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folder structures based on work flow</a:t>
            </a:r>
            <a:endParaRPr lang="en-US" dirty="0"/>
          </a:p>
        </p:txBody>
      </p:sp>
      <p:pic>
        <p:nvPicPr>
          <p:cNvPr id="1026" name="Picture 2" descr="U:\GITHUB\DataScienceForBusiness\Lec2\images_lec2\Typical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50" y="1600200"/>
            <a:ext cx="496470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GITHUB\DataScienceForBusiness\Lec2\images_lec2\TypicalProjec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4557002" cy="21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2057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My system…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Not a gold standard, but it works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Numbers indicate steps in </a:t>
            </a:r>
            <a:r>
              <a:rPr lang="en-US" sz="1600" dirty="0"/>
              <a:t>the research process</a:t>
            </a:r>
          </a:p>
          <a:p>
            <a:r>
              <a:rPr lang="en-US" sz="1600" dirty="0" smtClean="0"/>
              <a:t>10s Import data</a:t>
            </a:r>
          </a:p>
          <a:p>
            <a:r>
              <a:rPr lang="en-US" sz="1600" dirty="0" smtClean="0"/>
              <a:t>20s Prepare data</a:t>
            </a:r>
          </a:p>
          <a:p>
            <a:r>
              <a:rPr lang="en-US" sz="1600" dirty="0" smtClean="0"/>
              <a:t>30s Model</a:t>
            </a:r>
          </a:p>
          <a:p>
            <a:r>
              <a:rPr lang="en-US" sz="1600" dirty="0" smtClean="0"/>
              <a:t>40s Prediction step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39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28600"/>
            <a:ext cx="88011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R’s Network</a:t>
            </a:r>
            <a:br>
              <a:rPr lang="en-US" dirty="0" smtClean="0"/>
            </a:br>
            <a:r>
              <a:rPr lang="en-US" sz="1600" dirty="0"/>
              <a:t>CRAN Task Views 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cran.r-project.org/web/views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0" y="1600200"/>
            <a:ext cx="913009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1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learn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162800" cy="44497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There are many like it, but this one is mine.” - from the Rifleman's Creed, Major General William H. </a:t>
            </a:r>
            <a:r>
              <a:rPr lang="en-US" dirty="0" err="1"/>
              <a:t>Rupertus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many great guides, blog posts, and ways to learn R. Some of the best are brand new, but not all of the information is created equally.</a:t>
            </a:r>
          </a:p>
          <a:p>
            <a:endParaRPr lang="en-US" dirty="0"/>
          </a:p>
          <a:p>
            <a:r>
              <a:rPr lang="en-US" dirty="0"/>
              <a:t>CRAN is always the maintainer of the R application and the default source of information: http://cran.r-project.org/</a:t>
            </a:r>
          </a:p>
          <a:p>
            <a:r>
              <a:rPr lang="en-US" dirty="0"/>
              <a:t>R Studio is the best choice for code editing and project </a:t>
            </a:r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://www.rstudio.com/</a:t>
            </a:r>
          </a:p>
          <a:p>
            <a:r>
              <a:rPr lang="en-US" dirty="0"/>
              <a:t>R Studio also has lots of related “learning R” resources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CRAN </a:t>
            </a:r>
            <a:r>
              <a:rPr lang="en-US" dirty="0"/>
              <a:t>Specific resources:</a:t>
            </a:r>
          </a:p>
          <a:p>
            <a:r>
              <a:rPr lang="en-US" dirty="0" smtClean="0"/>
              <a:t>The </a:t>
            </a:r>
            <a:r>
              <a:rPr lang="en-US" dirty="0"/>
              <a:t>R FAQs are invaluable: http://cran.r-project.org/faqs.html</a:t>
            </a:r>
          </a:p>
          <a:p>
            <a:r>
              <a:rPr lang="en-US" dirty="0"/>
              <a:t>The </a:t>
            </a:r>
            <a:r>
              <a:rPr lang="en-US" dirty="0" smtClean="0"/>
              <a:t>standard </a:t>
            </a:r>
            <a:r>
              <a:rPr lang="en-US" dirty="0"/>
              <a:t>documentation is also invaluable: http://cran.r-project.org/manuals.html</a:t>
            </a:r>
          </a:p>
          <a:p>
            <a:r>
              <a:rPr lang="en-US" dirty="0"/>
              <a:t>You can access help right from R with “?”. For example, you can learn about the lm </a:t>
            </a:r>
            <a:r>
              <a:rPr lang="en-US" dirty="0" err="1"/>
              <a:t>funciton</a:t>
            </a:r>
            <a:r>
              <a:rPr lang="en-US" dirty="0"/>
              <a:t> by typing ?lm at the console.</a:t>
            </a:r>
          </a:p>
          <a:p>
            <a:r>
              <a:rPr lang="en-US" dirty="0"/>
              <a:t>CRAN resources and help can be very hard to understand, this is normal. Remember to use many approaches to solve problems.</a:t>
            </a:r>
          </a:p>
          <a:p>
            <a:r>
              <a:rPr lang="en-US" u="sng" dirty="0"/>
              <a:t>Download and print this cheat sheet</a:t>
            </a:r>
            <a:r>
              <a:rPr lang="en-US" dirty="0"/>
              <a:t>: http://cran.r-project.org/doc/contrib/Short-refcard.pdf</a:t>
            </a:r>
          </a:p>
          <a:p>
            <a:r>
              <a:rPr lang="en-US" dirty="0"/>
              <a:t>See also http://cran.r-project.org/doc/contrib/Baggott-refcard-v2.pdf (this one is new to me)</a:t>
            </a:r>
          </a:p>
        </p:txBody>
      </p:sp>
    </p:spTree>
    <p:extLst>
      <p:ext uri="{BB962C8B-B14F-4D97-AF65-F5344CB8AC3E}">
        <p14:creationId xmlns:p14="http://schemas.microsoft.com/office/powerpoint/2010/main" val="426073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Guides and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1828800"/>
            <a:ext cx="441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favorite R resources for quick help: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://www.cookbook-r.com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www.r-statistics.com/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have experienced a singularity and have near infinite time to think: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://www.r-bloggers.com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://cran.r-project.org/doc/contrib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cran.r-project.org/doc/contrib/usingR.pdf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://cran.r-project.org/web/views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051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3140</TotalTime>
  <Words>727</Words>
  <Application>Microsoft Office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Presentation1</vt:lpstr>
      <vt:lpstr>Data Science For Business Lecture 2 Gene Leynes January 15, 2014</vt:lpstr>
      <vt:lpstr>About Gene (Me)</vt:lpstr>
      <vt:lpstr>Today's class </vt:lpstr>
      <vt:lpstr>PowerPoint Presentation</vt:lpstr>
      <vt:lpstr>Typical folder structures based on work flow</vt:lpstr>
      <vt:lpstr>PowerPoint Presentation</vt:lpstr>
      <vt:lpstr>R’s Network CRAN Task Views http://cran.r-project.org/web/views</vt:lpstr>
      <vt:lpstr>How to learn R</vt:lpstr>
      <vt:lpstr>Best Guides and References</vt:lpstr>
      <vt:lpstr>Getting help: Stackoverflow.com</vt:lpstr>
      <vt:lpstr>PowerPoint Presentation</vt:lpstr>
      <vt:lpstr>Text Editor</vt:lpstr>
      <vt:lpstr>Different ways to use R</vt:lpstr>
      <vt:lpstr>Style Guides</vt:lpstr>
      <vt:lpstr>File comparison It's important to have a good way to compare and merge files. My preferred solution is Winmerge, but you can find many other programs online </vt:lpstr>
      <vt:lpstr>Github.com</vt:lpstr>
      <vt:lpstr>Anatomy of a github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Administrator</cp:lastModifiedBy>
  <cp:revision>70</cp:revision>
  <cp:lastPrinted>2015-01-15T23:15:10Z</cp:lastPrinted>
  <dcterms:created xsi:type="dcterms:W3CDTF">2013-02-07T11:09:26Z</dcterms:created>
  <dcterms:modified xsi:type="dcterms:W3CDTF">2015-01-15T23:29:54Z</dcterms:modified>
</cp:coreProperties>
</file>