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6" r:id="rId5"/>
    <p:sldId id="267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95" autoAdjust="0"/>
  </p:normalViewPr>
  <p:slideViewPr>
    <p:cSldViewPr>
      <p:cViewPr>
        <p:scale>
          <a:sx n="66" d="100"/>
          <a:sy n="66" d="100"/>
        </p:scale>
        <p:origin x="-2934" y="-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6B73B-45EA-47FD-A56C-CA3C9E6BCAA5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25B9C-3AE8-4E63-943D-8CD36A79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981200"/>
            <a:ext cx="6172200" cy="228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43400"/>
            <a:ext cx="6172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D:\data table talk\Business card border botto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9144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01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6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781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Dropbox\CDS\Design\Business card bor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0002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7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9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1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9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832D-09DF-4D16-B21B-C4F14FB0DF50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eorama/26_and_Californi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eorama/exponential_smoothing_demo" TargetMode="External"/><Relationship Id="rId2" Type="http://schemas.openxmlformats.org/officeDocument/2006/relationships/hyperlink" Target="http://cran.r-project.org/web/packages/knitr/vignettes/knitr-refcard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eorama/DataScienceForBusine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33400"/>
            <a:ext cx="6172200" cy="228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Science For Business</a:t>
            </a:r>
            <a:br>
              <a:rPr lang="en-US" dirty="0" smtClean="0"/>
            </a:br>
            <a:r>
              <a:rPr lang="en-US" smtClean="0"/>
              <a:t>Lecture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/>
              <a:t>Gene Leynes</a:t>
            </a:r>
            <a:br>
              <a:rPr lang="en-US" sz="2200" dirty="0"/>
            </a:br>
            <a:r>
              <a:rPr lang="en-US" sz="2200" smtClean="0"/>
              <a:t>September 29, </a:t>
            </a:r>
            <a:r>
              <a:rPr lang="en-US" sz="2200" dirty="0"/>
              <a:t>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172200" cy="25146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/>
              <a:t>Quick notes about  </a:t>
            </a:r>
            <a:r>
              <a:rPr lang="en-US" dirty="0"/>
              <a:t>S3 and S4 objects</a:t>
            </a:r>
          </a:p>
          <a:p>
            <a:pPr algn="l"/>
            <a:r>
              <a:rPr lang="en-US" dirty="0" smtClean="0"/>
              <a:t>Quick notes about apply </a:t>
            </a:r>
          </a:p>
          <a:p>
            <a:pPr algn="l"/>
            <a:r>
              <a:rPr lang="en-US" dirty="0" smtClean="0"/>
              <a:t>26</a:t>
            </a:r>
            <a:r>
              <a:rPr lang="en-US" baseline="30000" dirty="0" smtClean="0"/>
              <a:t>th</a:t>
            </a:r>
            <a:r>
              <a:rPr lang="en-US" dirty="0" smtClean="0"/>
              <a:t> and California: More on data.table</a:t>
            </a:r>
          </a:p>
          <a:p>
            <a:pPr algn="l"/>
            <a:r>
              <a:rPr lang="en-US" dirty="0"/>
              <a:t>26</a:t>
            </a:r>
            <a:r>
              <a:rPr lang="en-US" baseline="30000" dirty="0"/>
              <a:t>th</a:t>
            </a:r>
            <a:r>
              <a:rPr lang="en-US" dirty="0"/>
              <a:t> and California: </a:t>
            </a:r>
            <a:r>
              <a:rPr lang="en-US" dirty="0" smtClean="0"/>
              <a:t>More on </a:t>
            </a:r>
            <a:r>
              <a:rPr lang="en-US" dirty="0" smtClean="0"/>
              <a:t>ggplot2</a:t>
            </a:r>
          </a:p>
          <a:p>
            <a:pPr algn="l"/>
            <a:r>
              <a:rPr lang="en-US" dirty="0" err="1"/>
              <a:t>Exp</a:t>
            </a:r>
            <a:r>
              <a:rPr lang="en-US" dirty="0"/>
              <a:t> smoothing example: </a:t>
            </a:r>
            <a:r>
              <a:rPr lang="en-US" dirty="0" err="1"/>
              <a:t>knitr</a:t>
            </a:r>
            <a:endParaRPr lang="en-US" dirty="0"/>
          </a:p>
          <a:p>
            <a:pPr algn="l"/>
            <a:r>
              <a:rPr lang="en-US" dirty="0" err="1"/>
              <a:t>Exp</a:t>
            </a:r>
            <a:r>
              <a:rPr lang="en-US" dirty="0"/>
              <a:t> smoothing example: </a:t>
            </a:r>
            <a:r>
              <a:rPr lang="en-US" dirty="0" smtClean="0"/>
              <a:t>Shiny</a:t>
            </a:r>
          </a:p>
          <a:p>
            <a:pPr algn="l"/>
            <a:r>
              <a:rPr lang="en-US" dirty="0"/>
              <a:t>Vacant Building Prediction: AWS</a:t>
            </a:r>
          </a:p>
          <a:p>
            <a:pPr algn="l"/>
            <a:r>
              <a:rPr lang="en-US" dirty="0"/>
              <a:t>Vacant Building Prediction: </a:t>
            </a:r>
            <a:r>
              <a:rPr lang="en-US" dirty="0" smtClean="0"/>
              <a:t>Parallel processing</a:t>
            </a:r>
          </a:p>
          <a:p>
            <a:pPr algn="l"/>
            <a:r>
              <a:rPr lang="en-US" dirty="0"/>
              <a:t>Vacant Building Prediction: </a:t>
            </a:r>
            <a:r>
              <a:rPr lang="en-US" dirty="0" smtClean="0"/>
              <a:t>Machine learning models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note about R’s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vs “Objects”</a:t>
            </a:r>
          </a:p>
          <a:p>
            <a:pPr lvl="1"/>
            <a:r>
              <a:rPr lang="en-US" dirty="0" smtClean="0"/>
              <a:t>Note that R has “object oriented” programming available through S3 and S4 object </a:t>
            </a:r>
          </a:p>
        </p:txBody>
      </p:sp>
    </p:spTree>
    <p:extLst>
      <p:ext uri="{BB962C8B-B14F-4D97-AF65-F5344CB8AC3E}">
        <p14:creationId xmlns:p14="http://schemas.microsoft.com/office/powerpoint/2010/main" val="140313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Quick note about the apply family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 has several types of apply functions</a:t>
            </a:r>
          </a:p>
          <a:p>
            <a:pPr lvl="1"/>
            <a:r>
              <a:rPr lang="en-US" dirty="0" smtClean="0"/>
              <a:t>apply – apply a function to a matrix</a:t>
            </a:r>
          </a:p>
          <a:p>
            <a:pPr lvl="1"/>
            <a:r>
              <a:rPr lang="en-US" dirty="0" err="1" smtClean="0"/>
              <a:t>lapply</a:t>
            </a:r>
            <a:r>
              <a:rPr lang="en-US" dirty="0" smtClean="0"/>
              <a:t> – apply a function to a list or matrix, and return a list</a:t>
            </a:r>
          </a:p>
          <a:p>
            <a:pPr lvl="1"/>
            <a:r>
              <a:rPr lang="en-US" dirty="0" err="1" smtClean="0"/>
              <a:t>sapply</a:t>
            </a:r>
            <a:r>
              <a:rPr lang="en-US" dirty="0" smtClean="0"/>
              <a:t> – apply </a:t>
            </a:r>
            <a:r>
              <a:rPr lang="en-US" dirty="0"/>
              <a:t>a function to a list or matrix, and </a:t>
            </a:r>
            <a:r>
              <a:rPr lang="en-US" dirty="0" smtClean="0"/>
              <a:t>attempt to reduce the dimensions</a:t>
            </a:r>
          </a:p>
          <a:p>
            <a:pPr lvl="1"/>
            <a:r>
              <a:rPr lang="en-US" dirty="0" err="1" smtClean="0"/>
              <a:t>rapply</a:t>
            </a:r>
            <a:r>
              <a:rPr lang="en-US" dirty="0" smtClean="0"/>
              <a:t>, </a:t>
            </a:r>
            <a:r>
              <a:rPr lang="en-US" dirty="0" err="1" smtClean="0"/>
              <a:t>eapply</a:t>
            </a:r>
            <a:r>
              <a:rPr lang="en-US" dirty="0" smtClean="0"/>
              <a:t>, … others… - lots of complex apply functions… but these are the basics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3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1:</a:t>
            </a:r>
            <a:br>
              <a:rPr lang="en-US" dirty="0" smtClean="0"/>
            </a:br>
            <a:r>
              <a:rPr lang="en-US" dirty="0" smtClean="0"/>
              <a:t>Working with data.table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We’ll be working with data.table in a hands on example to cover</a:t>
            </a:r>
          </a:p>
          <a:p>
            <a:pPr lvl="1"/>
            <a:r>
              <a:rPr lang="en-US" dirty="0" err="1" smtClean="0"/>
              <a:t>IDates</a:t>
            </a:r>
            <a:endParaRPr lang="en-US" dirty="0" smtClean="0"/>
          </a:p>
          <a:p>
            <a:pPr lvl="1"/>
            <a:r>
              <a:rPr lang="en-US" dirty="0" err="1" smtClean="0"/>
              <a:t>Subsetting</a:t>
            </a:r>
            <a:endParaRPr lang="en-US" dirty="0" smtClean="0"/>
          </a:p>
          <a:p>
            <a:pPr lvl="1"/>
            <a:r>
              <a:rPr lang="en-US" dirty="0" smtClean="0"/>
              <a:t>Column operations</a:t>
            </a:r>
          </a:p>
          <a:p>
            <a:pPr lvl="1"/>
            <a:r>
              <a:rPr lang="en-US" dirty="0" smtClean="0"/>
              <a:t>Grouping</a:t>
            </a:r>
          </a:p>
          <a:p>
            <a:pPr lvl="1"/>
            <a:r>
              <a:rPr lang="en-US" dirty="0" smtClean="0"/>
              <a:t>.N</a:t>
            </a:r>
          </a:p>
          <a:p>
            <a:pPr lvl="1"/>
            <a:r>
              <a:rPr lang="en-US" dirty="0" smtClean="0"/>
              <a:t>Creating complex </a:t>
            </a:r>
            <a:r>
              <a:rPr lang="en-US" dirty="0" err="1" smtClean="0"/>
              <a:t>ggplot</a:t>
            </a:r>
            <a:r>
              <a:rPr lang="en-US" dirty="0" smtClean="0"/>
              <a:t> graphics</a:t>
            </a:r>
          </a:p>
          <a:p>
            <a:r>
              <a:rPr lang="en-US" dirty="0" smtClean="0"/>
              <a:t>We’ll also be using an example of a </a:t>
            </a:r>
            <a:r>
              <a:rPr lang="en-US" dirty="0" err="1" smtClean="0"/>
              <a:t>knitr</a:t>
            </a:r>
            <a:r>
              <a:rPr lang="en-US" dirty="0" smtClean="0"/>
              <a:t> script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For the project please clone either at the command line or in R Studio:</a:t>
            </a:r>
          </a:p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github.com/geneorama/26_and_California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6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</a:t>
            </a:r>
            <a:br>
              <a:rPr lang="en-US" dirty="0" smtClean="0"/>
            </a:br>
            <a:r>
              <a:rPr lang="en-US" sz="3600" dirty="0" smtClean="0"/>
              <a:t>Advanced reporting, and Shiny Apps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76400"/>
            <a:ext cx="7086600" cy="4449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We’ll be working with another hands on example to show how to create</a:t>
            </a:r>
          </a:p>
          <a:p>
            <a:pPr lvl="1"/>
            <a:r>
              <a:rPr lang="en-US" dirty="0" smtClean="0"/>
              <a:t>Complex </a:t>
            </a:r>
            <a:r>
              <a:rPr lang="en-US" dirty="0" err="1" smtClean="0"/>
              <a:t>knitr</a:t>
            </a:r>
            <a:r>
              <a:rPr lang="en-US" dirty="0" smtClean="0"/>
              <a:t> documents with </a:t>
            </a:r>
            <a:r>
              <a:rPr lang="en-US" dirty="0" err="1" smtClean="0"/>
              <a:t>LaTex</a:t>
            </a:r>
            <a:r>
              <a:rPr lang="en-US" dirty="0" smtClean="0"/>
              <a:t> equations</a:t>
            </a:r>
          </a:p>
          <a:p>
            <a:pPr lvl="1"/>
            <a:r>
              <a:rPr lang="en-US" dirty="0" smtClean="0"/>
              <a:t>How to create interactive reports, aka Shiny Applications </a:t>
            </a:r>
          </a:p>
          <a:p>
            <a:r>
              <a:rPr lang="en-US" dirty="0"/>
              <a:t>Remember, </a:t>
            </a:r>
            <a:r>
              <a:rPr lang="en-US" dirty="0" err="1"/>
              <a:t>knitr</a:t>
            </a:r>
            <a:r>
              <a:rPr lang="en-US" dirty="0"/>
              <a:t> uses </a:t>
            </a:r>
            <a:r>
              <a:rPr lang="en-US" dirty="0" smtClean="0"/>
              <a:t>markdown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Knitr</a:t>
            </a:r>
            <a:r>
              <a:rPr lang="en-US" dirty="0" smtClean="0"/>
              <a:t> cheat sheet (one of many, use google too):</a:t>
            </a:r>
            <a:endParaRPr lang="en-US" dirty="0"/>
          </a:p>
          <a:p>
            <a:pPr marL="0" indent="0">
              <a:buNone/>
            </a:pPr>
            <a:r>
              <a:rPr lang="en-US" sz="2100" dirty="0" smtClean="0">
                <a:hlinkClick r:id="rId2"/>
              </a:rPr>
              <a:t>http</a:t>
            </a:r>
            <a:r>
              <a:rPr lang="en-US" sz="2100" dirty="0">
                <a:hlinkClick r:id="rId2"/>
              </a:rPr>
              <a:t>://cran.r-project.org/web/packages/knitr/vignettes/knitr-refcard.pdf</a:t>
            </a:r>
            <a:endParaRPr lang="en-US" sz="2100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the project please clone either at the command line or in R Studio:</a:t>
            </a:r>
          </a:p>
          <a:p>
            <a:pPr marL="0" indent="0">
              <a:buNone/>
            </a:pP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github.com/geneorama/exponential_smoothing_demo</a:t>
            </a:r>
            <a:endParaRPr lang="en-US" sz="22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3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</a:t>
            </a:r>
            <a:br>
              <a:rPr lang="en-US" dirty="0" smtClean="0"/>
            </a:br>
            <a:r>
              <a:rPr lang="en-US" sz="3600" dirty="0" smtClean="0"/>
              <a:t>Parallel processing with AWS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76400"/>
            <a:ext cx="7086600" cy="4449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For this example we’ll be looking back at the vacant and abandoned building example</a:t>
            </a:r>
          </a:p>
          <a:p>
            <a:pPr lvl="1"/>
            <a:r>
              <a:rPr lang="en-US" sz="3400" dirty="0" smtClean="0"/>
              <a:t>Using AWS</a:t>
            </a:r>
          </a:p>
          <a:p>
            <a:pPr lvl="1"/>
            <a:r>
              <a:rPr lang="en-US" sz="3400" dirty="0" smtClean="0"/>
              <a:t>How to download data using parallel processing</a:t>
            </a:r>
          </a:p>
          <a:p>
            <a:pPr lvl="1"/>
            <a:r>
              <a:rPr lang="en-US" sz="3400" smtClean="0"/>
              <a:t>Other </a:t>
            </a:r>
            <a:r>
              <a:rPr lang="en-US" sz="3400" smtClean="0"/>
              <a:t>ML models </a:t>
            </a:r>
            <a:endParaRPr lang="en-US" sz="3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This example is already in our </a:t>
            </a:r>
            <a:r>
              <a:rPr lang="en-US" dirty="0" err="1"/>
              <a:t>DataScienceForBusiness</a:t>
            </a:r>
            <a:r>
              <a:rPr lang="en-US" dirty="0"/>
              <a:t> project, but please </a:t>
            </a:r>
            <a:r>
              <a:rPr lang="en-US" dirty="0" smtClean="0"/>
              <a:t>be sure to pull down the latest updates with a git pull command (either in R Studio or at the command line)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github.com/geneorama/DataScienceForBusiness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58662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3271</TotalTime>
  <Words>344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Presentation1</vt:lpstr>
      <vt:lpstr>Data Science For Business Lecture 4 Gene Leynes September 29, 2014</vt:lpstr>
      <vt:lpstr>Quick note about R’s Objects</vt:lpstr>
      <vt:lpstr>Quick note about the apply family</vt:lpstr>
      <vt:lpstr>Example 1: Working with data.table</vt:lpstr>
      <vt:lpstr>Example 2: Advanced reporting, and Shiny Apps</vt:lpstr>
      <vt:lpstr>Example 3: Parallel processing with AWS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 Leynes</dc:creator>
  <cp:lastModifiedBy>Gene Leynes</cp:lastModifiedBy>
  <cp:revision>80</cp:revision>
  <dcterms:created xsi:type="dcterms:W3CDTF">2013-02-07T11:09:26Z</dcterms:created>
  <dcterms:modified xsi:type="dcterms:W3CDTF">2015-01-29T22:08:46Z</dcterms:modified>
</cp:coreProperties>
</file>