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91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78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99592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83834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5384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07-09-2022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9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50053E-8840-4F53-A353-BE063428817C}" type="datetimeFigureOut">
              <a:rPr lang="en-IN" smtClean="0"/>
              <a:pPr/>
              <a:t>07-09-2022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407518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50053E-8840-4F53-A353-BE063428817C}" type="datetimeFigureOut">
              <a:rPr lang="en-IN" smtClean="0"/>
              <a:pPr/>
              <a:t>07-09-2022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81968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50053E-8840-4F53-A353-BE063428817C}" type="datetimeFigureOut">
              <a:rPr lang="en-IN" smtClean="0"/>
              <a:pPr/>
              <a:t>07-09-2022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9301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50053E-8840-4F53-A353-BE063428817C}" type="datetimeFigureOut">
              <a:rPr lang="en-IN" smtClean="0"/>
              <a:pPr/>
              <a:t>07-09-2022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63117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50053E-8840-4F53-A353-BE063428817C}" type="datetimeFigureOut">
              <a:rPr lang="en-IN" smtClean="0"/>
              <a:pPr/>
              <a:t>07-09-2022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7E8D3C-9ECB-43C4-B4B3-020B2F795D65}" type="slidenum">
              <a:rPr lang="en-IN" smtClean="0"/>
              <a:pPr/>
              <a:t>‹#›</a:t>
            </a:fld>
            <a:endParaRPr lang="en-IN"/>
          </a:p>
        </p:txBody>
      </p:sp>
    </p:spTree>
    <p:extLst>
      <p:ext uri="{BB962C8B-B14F-4D97-AF65-F5344CB8AC3E}">
        <p14:creationId xmlns:p14="http://schemas.microsoft.com/office/powerpoint/2010/main" val="358805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50053E-8840-4F53-A353-BE063428817C}" type="datetimeFigureOut">
              <a:rPr lang="en-IN" smtClean="0"/>
              <a:pPr/>
              <a:t>07-09-2022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13543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50053E-8840-4F53-A353-BE063428817C}" type="datetimeFigureOut">
              <a:rPr lang="en-IN" smtClean="0"/>
              <a:pPr/>
              <a:t>07-09-2022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7E8D3C-9ECB-43C4-B4B3-020B2F795D65}"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5992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2272" y="888492"/>
            <a:ext cx="6815669" cy="1527162"/>
          </a:xfrm>
        </p:spPr>
        <p:txBody>
          <a:bodyPr/>
          <a:lstStyle/>
          <a:p>
            <a:pPr algn="ctr"/>
            <a:r>
              <a:rPr lang="en-IN" sz="3200" b="1" dirty="0" smtClean="0">
                <a:latin typeface="Times New Roman" panose="02020603050405020304" pitchFamily="18" charset="0"/>
                <a:cs typeface="Times New Roman" panose="02020603050405020304" pitchFamily="18" charset="0"/>
              </a:rPr>
              <a:t>Project Report </a:t>
            </a:r>
            <a:br>
              <a:rPr lang="en-IN" sz="3200" b="1" dirty="0" smtClean="0">
                <a:latin typeface="Times New Roman" panose="02020603050405020304" pitchFamily="18" charset="0"/>
                <a:cs typeface="Times New Roman" panose="02020603050405020304" pitchFamily="18" charset="0"/>
              </a:rPr>
            </a:br>
            <a:r>
              <a:rPr lang="en-IN" sz="3200" b="1" dirty="0" smtClean="0">
                <a:latin typeface="Times New Roman" panose="02020603050405020304" pitchFamily="18" charset="0"/>
                <a:cs typeface="Times New Roman" panose="02020603050405020304" pitchFamily="18" charset="0"/>
              </a:rPr>
              <a:t>on </a:t>
            </a:r>
            <a:br>
              <a:rPr lang="en-IN" sz="3200" b="1" dirty="0" smtClean="0">
                <a:latin typeface="Times New Roman" panose="02020603050405020304" pitchFamily="18" charset="0"/>
                <a:cs typeface="Times New Roman" panose="02020603050405020304" pitchFamily="18" charset="0"/>
              </a:rPr>
            </a:br>
            <a:r>
              <a:rPr lang="en-IN" sz="3200" b="1" dirty="0" smtClean="0">
                <a:latin typeface="Times New Roman" panose="02020603050405020304" pitchFamily="18" charset="0"/>
                <a:cs typeface="Times New Roman" panose="02020603050405020304" pitchFamily="18" charset="0"/>
              </a:rPr>
              <a:t>Micro Credit Loan Defaulters</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87933" y="4367284"/>
            <a:ext cx="6815669" cy="815831"/>
          </a:xfrm>
        </p:spPr>
        <p:txBody>
          <a:bodyPr>
            <a:noAutofit/>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By</a:t>
            </a:r>
            <a:r>
              <a:rPr lang="en-IN" sz="2000" b="1" cap="none" dirty="0" smtClean="0">
                <a:solidFill>
                  <a:schemeClr val="tx1"/>
                </a:solidFill>
                <a:latin typeface="Times New Roman" panose="02020603050405020304" pitchFamily="18" charset="0"/>
                <a:cs typeface="Times New Roman" panose="02020603050405020304" pitchFamily="18" charset="0"/>
              </a:rPr>
              <a:t>:</a:t>
            </a:r>
            <a:endParaRPr lang="en-IN" sz="2000" b="1" dirty="0" smtClean="0">
              <a:solidFill>
                <a:schemeClr val="tx1"/>
              </a:solidFill>
              <a:latin typeface="Times New Roman" panose="02020603050405020304" pitchFamily="18" charset="0"/>
              <a:cs typeface="Times New Roman" panose="02020603050405020304" pitchFamily="18" charset="0"/>
            </a:endParaRPr>
          </a:p>
          <a:p>
            <a:pPr algn="ctr"/>
            <a:r>
              <a:rPr lang="en-IN" sz="2000" b="1" dirty="0" smtClean="0">
                <a:solidFill>
                  <a:schemeClr val="tx1"/>
                </a:solidFill>
                <a:latin typeface="Times New Roman" panose="02020603050405020304" pitchFamily="18" charset="0"/>
                <a:cs typeface="Times New Roman" panose="02020603050405020304" pitchFamily="18" charset="0"/>
              </a:rPr>
              <a:t>Raju</a:t>
            </a:r>
            <a:endParaRPr lang="en-IN"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58034" y="2470245"/>
            <a:ext cx="2784143" cy="1897039"/>
          </a:xfrm>
          <a:prstGeom prst="rect">
            <a:avLst/>
          </a:prstGeom>
          <a:noFill/>
          <a:ln>
            <a:noFill/>
          </a:ln>
        </p:spPr>
      </p:pic>
    </p:spTree>
    <p:extLst>
      <p:ext uri="{BB962C8B-B14F-4D97-AF65-F5344CB8AC3E}">
        <p14:creationId xmlns:p14="http://schemas.microsoft.com/office/powerpoint/2010/main" val="491671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Background &amp; 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 Microfinance Institution (MFI) is an organization that offers financial services to low income populations. Microfinance services (MFS) becomes very useful when targeting especially the unbanked poor families living in remote areas with not much sources of income. The MFS provided by MFI are Group Loans, Agricultural Loans, and Individual Business Loans and so on. </a:t>
            </a:r>
            <a:endParaRPr lang="en-IN" sz="20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Now a days telecom industries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20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They </a:t>
            </a:r>
            <a:r>
              <a:rPr lang="en-IN" sz="2000" dirty="0">
                <a:latin typeface="Times New Roman" panose="02020603050405020304" pitchFamily="18" charset="0"/>
                <a:cs typeface="Times New Roman" panose="02020603050405020304" pitchFamily="18" charset="0"/>
              </a:rPr>
              <a:t>understand the importance of communication and how it affects a person’s life, </a:t>
            </a:r>
            <a:r>
              <a:rPr lang="en-IN" sz="2000" dirty="0" smtClean="0">
                <a:latin typeface="Times New Roman" panose="02020603050405020304" pitchFamily="18" charset="0"/>
                <a:cs typeface="Times New Roman" panose="02020603050405020304" pitchFamily="18" charset="0"/>
              </a:rPr>
              <a:t>thus </a:t>
            </a:r>
            <a:r>
              <a:rPr lang="en-IN" sz="2000" dirty="0">
                <a:latin typeface="Times New Roman" panose="02020603050405020304" pitchFamily="18" charset="0"/>
                <a:cs typeface="Times New Roman" panose="02020603050405020304" pitchFamily="18" charset="0"/>
              </a:rPr>
              <a:t>focusing on providing their services and products to low income families and poor customers that can help them in the need of hour. They are collaborating with an MFI to provide micro-credit on mobile balances to be paid back in some days e.g. in 5/10/15 days. </a:t>
            </a:r>
          </a:p>
          <a:p>
            <a:pPr lvl="1"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664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Business </a:t>
            </a:r>
            <a:r>
              <a:rPr lang="en-IN" dirty="0" smtClean="0">
                <a:latin typeface="Times New Roman" panose="02020603050405020304" pitchFamily="18" charset="0"/>
                <a:cs typeface="Times New Roman" panose="02020603050405020304" pitchFamily="18" charset="0"/>
              </a:rPr>
              <a:t>Problem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MFI to provide micro-credit on mobile balances to be paid back in 5 days. The Consumer is believed to be defaulter if he deviates from the path of paying back the loaned amount within the time duration of 5 days.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For </a:t>
            </a:r>
            <a:r>
              <a:rPr lang="en-IN" dirty="0">
                <a:latin typeface="Times New Roman" panose="02020603050405020304" pitchFamily="18" charset="0"/>
                <a:cs typeface="Times New Roman" panose="02020603050405020304" pitchFamily="18" charset="0"/>
              </a:rPr>
              <a:t>the loan amount of 5 (in Indonesian Rupiah), payback amount should be 6 (in Indonesian Rupiah), while, for the loan amount of 10 (in Indonesian Rupiah), the payback amount should be 12 (in Indonesian Rupiah).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IN"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 here we will build a model using classification technique which can be used to predict in terms of a probability for each loan transaction, whether the customer will be paying back the loaned amount within 5 days of issuance of loan. In this case, Label ‘1’ indicates that the loan has been payed i.e. Non- defaulter, while, Label ‘0’ indicates that the loan has not been payed i.e. defaulter.</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238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Approach to Data Cleaning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None/>
            </a:pPr>
            <a:r>
              <a:rPr lang="en-IN" sz="2400"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First we check the information of the given dataset because it tells that how many rows and columns are present in our dataset and data type of the columns whether they are object, integer or float.</a:t>
            </a:r>
          </a:p>
          <a:p>
            <a:pPr>
              <a:buFont typeface="Arial" charset="0"/>
              <a:buChar char="•"/>
            </a:pPr>
            <a:r>
              <a:rPr lang="en-US" sz="2400" dirty="0" smtClean="0">
                <a:latin typeface="Times New Roman" panose="02020603050405020304" pitchFamily="18" charset="0"/>
                <a:cs typeface="Times New Roman" panose="02020603050405020304" pitchFamily="18" charset="0"/>
              </a:rPr>
              <a:t>Drop duplicates rows if present in </a:t>
            </a:r>
            <a:r>
              <a:rPr lang="en-US" sz="2400" dirty="0" err="1" smtClean="0">
                <a:latin typeface="Times New Roman" panose="02020603050405020304" pitchFamily="18" charset="0"/>
                <a:cs typeface="Times New Roman" panose="02020603050405020304" pitchFamily="18" charset="0"/>
              </a:rPr>
              <a:t>dataset.+Then</a:t>
            </a:r>
            <a:r>
              <a:rPr lang="en-US" sz="2400" dirty="0" smtClean="0">
                <a:latin typeface="Times New Roman" panose="02020603050405020304" pitchFamily="18" charset="0"/>
                <a:cs typeface="Times New Roman" panose="02020603050405020304" pitchFamily="18" charset="0"/>
              </a:rPr>
              <a:t> we check for the null values present in our dataset. </a:t>
            </a:r>
          </a:p>
          <a:p>
            <a:pPr>
              <a:buFont typeface="Arial" charset="0"/>
              <a:buChar char="•"/>
            </a:pPr>
            <a:r>
              <a:rPr lang="en-US" sz="2400" dirty="0" smtClean="0">
                <a:latin typeface="Times New Roman" panose="02020603050405020304" pitchFamily="18" charset="0"/>
                <a:cs typeface="Times New Roman" panose="02020603050405020304" pitchFamily="18" charset="0"/>
              </a:rPr>
              <a:t>If null values are present then fill it via mean, median or mode. Or also you can remove that rows but kindly check it properly.</a:t>
            </a:r>
          </a:p>
          <a:p>
            <a:pPr>
              <a:buFont typeface="Arial" charset="0"/>
              <a:buChar char="•"/>
            </a:pPr>
            <a:r>
              <a:rPr lang="en-US" sz="2400" dirty="0" smtClean="0">
                <a:latin typeface="Times New Roman" panose="02020603050405020304" pitchFamily="18" charset="0"/>
                <a:cs typeface="Times New Roman" panose="02020603050405020304" pitchFamily="18" charset="0"/>
              </a:rPr>
              <a:t>After that we check the summary statistics of our dataset. This part tells about the statistics of our dataset i.e. mean, median, max value ,min values and also it tell whether outliers are present in our dataset or not.</a:t>
            </a:r>
          </a:p>
          <a:p>
            <a:pPr marL="201168" lvl="1" indent="0">
              <a:buNone/>
            </a:pPr>
            <a:endParaRPr lang="en-IN" sz="2400" dirty="0">
              <a:latin typeface="Times New Roman" panose="02020603050405020304" pitchFamily="18" charset="0"/>
              <a:cs typeface="Times New Roman" panose="02020603050405020304" pitchFamily="18" charset="0"/>
            </a:endParaRPr>
          </a:p>
          <a:p>
            <a:pPr marL="0" lv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267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Approach to Data </a:t>
            </a:r>
            <a:r>
              <a:rPr lang="en-IN" dirty="0" smtClean="0">
                <a:latin typeface="Times New Roman" panose="02020603050405020304" pitchFamily="18" charset="0"/>
                <a:cs typeface="Times New Roman" panose="02020603050405020304" pitchFamily="18" charset="0"/>
              </a:rPr>
              <a:t>Cleaning (Cntd…)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 We also check the correlation of our dataset to check the correlation of the columns with each other. If columns are highly correlated with each other let’s say 90% or above then remove those columns to avoid multi coli-</a:t>
            </a:r>
            <a:r>
              <a:rPr lang="en-US" sz="2400" dirty="0" err="1" smtClean="0">
                <a:latin typeface="Times New Roman" panose="02020603050405020304" pitchFamily="18" charset="0"/>
                <a:cs typeface="Times New Roman" panose="02020603050405020304" pitchFamily="18" charset="0"/>
              </a:rPr>
              <a:t>nearity</a:t>
            </a:r>
            <a:r>
              <a:rPr lang="en-US" sz="2400" dirty="0" smtClean="0">
                <a:latin typeface="Times New Roman" panose="02020603050405020304" pitchFamily="18" charset="0"/>
                <a:cs typeface="Times New Roman" panose="02020603050405020304" pitchFamily="18" charset="0"/>
              </a:rPr>
              <a:t> problem.</a:t>
            </a:r>
          </a:p>
          <a:p>
            <a:r>
              <a:rPr lang="en-US" sz="2400" dirty="0" smtClean="0">
                <a:latin typeface="Times New Roman" panose="02020603050405020304" pitchFamily="18" charset="0"/>
                <a:cs typeface="Times New Roman" panose="02020603050405020304" pitchFamily="18" charset="0"/>
              </a:rPr>
              <a:t>* We extract data from date column and make new columns like day, month and year to see the outcomes with our target column that is label.</a:t>
            </a:r>
          </a:p>
          <a:p>
            <a:r>
              <a:rPr lang="en-US" sz="2400" dirty="0" smtClean="0">
                <a:latin typeface="Times New Roman" panose="02020603050405020304" pitchFamily="18" charset="0"/>
                <a:cs typeface="Times New Roman" panose="02020603050405020304" pitchFamily="18" charset="0"/>
              </a:rPr>
              <a:t>* We delete the </a:t>
            </a:r>
            <a:r>
              <a:rPr lang="en-US" sz="2400" dirty="0" err="1" smtClean="0">
                <a:latin typeface="Times New Roman" panose="02020603050405020304" pitchFamily="18" charset="0"/>
                <a:cs typeface="Times New Roman" panose="02020603050405020304" pitchFamily="18" charset="0"/>
              </a:rPr>
              <a:t>pcircle</a:t>
            </a:r>
            <a:r>
              <a:rPr lang="en-US" sz="2400" dirty="0" smtClean="0">
                <a:latin typeface="Times New Roman" panose="02020603050405020304" pitchFamily="18" charset="0"/>
                <a:cs typeface="Times New Roman" panose="02020603050405020304" pitchFamily="18" charset="0"/>
              </a:rPr>
              <a:t> column because it has only one unique value that tells that collected data is only for one circle.</a:t>
            </a:r>
          </a:p>
          <a:p>
            <a:r>
              <a:rPr lang="en-US" sz="2400" dirty="0" smtClean="0">
                <a:latin typeface="Times New Roman" panose="02020603050405020304" pitchFamily="18" charset="0"/>
                <a:cs typeface="Times New Roman" panose="02020603050405020304" pitchFamily="18" charset="0"/>
              </a:rPr>
              <a:t>* We cannot remove outliers because more than 20% of our data  are removed.</a:t>
            </a:r>
          </a:p>
          <a:p>
            <a:pPr marL="0" lvl="0" indent="0" algn="just">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8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Visualization.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 We plot correlation matrix via </a:t>
            </a:r>
            <a:r>
              <a:rPr lang="en-US" sz="2400" dirty="0" err="1" smtClean="0">
                <a:latin typeface="Times New Roman" panose="02020603050405020304" pitchFamily="18" charset="0"/>
                <a:cs typeface="Times New Roman" panose="02020603050405020304" pitchFamily="18" charset="0"/>
              </a:rPr>
              <a:t>heatmap</a:t>
            </a:r>
            <a:r>
              <a:rPr lang="en-US" sz="2400" dirty="0" smtClean="0">
                <a:latin typeface="Times New Roman" panose="02020603050405020304" pitchFamily="18" charset="0"/>
                <a:cs typeface="Times New Roman" panose="02020603050405020304" pitchFamily="18" charset="0"/>
              </a:rPr>
              <a:t> to see the correlation of the columns with other  columns. </a:t>
            </a:r>
          </a:p>
          <a:p>
            <a:r>
              <a:rPr lang="en-US" sz="2400" dirty="0" smtClean="0">
                <a:latin typeface="Times New Roman" panose="02020603050405020304" pitchFamily="18" charset="0"/>
                <a:cs typeface="Times New Roman" panose="02020603050405020304" pitchFamily="18" charset="0"/>
              </a:rPr>
              <a:t>* We also visualize the correlation of columns with target column via bar graph to see which column is highly correlated with target column. </a:t>
            </a:r>
          </a:p>
          <a:p>
            <a:r>
              <a:rPr lang="en-US" sz="2400" dirty="0" smtClean="0">
                <a:latin typeface="Times New Roman" panose="02020603050405020304" pitchFamily="18" charset="0"/>
                <a:cs typeface="Times New Roman" panose="02020603050405020304" pitchFamily="18" charset="0"/>
              </a:rPr>
              <a:t>* We see the number of defaulter  and non defaulter customers  with the help of count plot.</a:t>
            </a:r>
          </a:p>
          <a:p>
            <a:r>
              <a:rPr lang="en-US" sz="2400" dirty="0" smtClean="0">
                <a:latin typeface="Times New Roman" panose="02020603050405020304" pitchFamily="18" charset="0"/>
                <a:cs typeface="Times New Roman" panose="02020603050405020304" pitchFamily="18" charset="0"/>
              </a:rPr>
              <a:t>* We plot histogram to displays the shape and spread of continuous sample data.</a:t>
            </a:r>
          </a:p>
          <a:p>
            <a:r>
              <a:rPr lang="en-US" sz="2400" dirty="0" smtClean="0">
                <a:latin typeface="Times New Roman" panose="02020603050405020304" pitchFamily="18" charset="0"/>
                <a:cs typeface="Times New Roman" panose="02020603050405020304" pitchFamily="18" charset="0"/>
              </a:rPr>
              <a:t>* We  also see the customers labels </a:t>
            </a:r>
            <a:r>
              <a:rPr lang="en-US" sz="2400" dirty="0" err="1" smtClean="0">
                <a:latin typeface="Times New Roman" panose="02020603050405020304" pitchFamily="18" charset="0"/>
                <a:cs typeface="Times New Roman" panose="02020603050405020304" pitchFamily="18" charset="0"/>
              </a:rPr>
              <a:t>i.e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defaluter</a:t>
            </a:r>
            <a:r>
              <a:rPr lang="en-US" sz="2400" dirty="0" smtClean="0">
                <a:latin typeface="Times New Roman" panose="02020603050405020304" pitchFamily="18" charset="0"/>
                <a:cs typeface="Times New Roman" panose="02020603050405020304" pitchFamily="18" charset="0"/>
              </a:rPr>
              <a:t>/Non-defaulter  according to date and month with count plot.</a:t>
            </a:r>
          </a:p>
          <a:p>
            <a:r>
              <a:rPr lang="en-US" sz="2400" dirty="0" smtClean="0">
                <a:latin typeface="Times New Roman" panose="02020603050405020304" pitchFamily="18" charset="0"/>
                <a:cs typeface="Times New Roman" panose="02020603050405020304" pitchFamily="18" charset="0"/>
              </a:rPr>
              <a:t>* We also see the distribution of the data with the help of distribution plot whether it is left skewed or right skewed.</a:t>
            </a:r>
          </a:p>
          <a:p>
            <a:pPr algn="just">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lvl="0"/>
            <a:endParaRPr lang="en-IN" sz="2400" dirty="0" smtClean="0">
              <a:latin typeface="Times New Roman" panose="02020603050405020304" pitchFamily="18" charset="0"/>
              <a:cs typeface="Times New Roman" panose="02020603050405020304" pitchFamily="18" charset="0"/>
            </a:endParaRPr>
          </a:p>
          <a:p>
            <a:pPr lvl="0"/>
            <a:endParaRPr lang="en-IN" sz="2400" dirty="0">
              <a:latin typeface="Times New Roman" panose="02020603050405020304" pitchFamily="18" charset="0"/>
              <a:cs typeface="Times New Roman" panose="02020603050405020304" pitchFamily="18" charset="0"/>
            </a:endParaRPr>
          </a:p>
          <a:p>
            <a:pPr lvl="0"/>
            <a:endParaRPr lang="en-IN" sz="2400" dirty="0" smtClean="0">
              <a:latin typeface="Times New Roman" panose="02020603050405020304" pitchFamily="18" charset="0"/>
              <a:cs typeface="Times New Roman" panose="02020603050405020304" pitchFamily="18" charset="0"/>
            </a:endParaRPr>
          </a:p>
          <a:p>
            <a:pPr lvl="0"/>
            <a:endParaRPr lang="en-IN" sz="2400" dirty="0" smtClean="0">
              <a:latin typeface="Times New Roman" panose="02020603050405020304" pitchFamily="18" charset="0"/>
              <a:cs typeface="Times New Roman" panose="02020603050405020304" pitchFamily="18" charset="0"/>
            </a:endParaRPr>
          </a:p>
          <a:p>
            <a:pPr lvl="0"/>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2032000" y="719666"/>
          <a:ext cx="8128000" cy="3708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r>
            </a:tbl>
          </a:graphicData>
        </a:graphic>
      </p:graphicFrame>
    </p:spTree>
    <p:extLst>
      <p:ext uri="{BB962C8B-B14F-4D97-AF65-F5344CB8AC3E}">
        <p14:creationId xmlns:p14="http://schemas.microsoft.com/office/powerpoint/2010/main" val="1199300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Modelling part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 We know that this is classification problem so we use accuracy score, classification report and confusion matrix  as our evaluation matrix. We also see the AUC score  and also plot the AUC_ROC curve for our final model.</a:t>
            </a:r>
          </a:p>
          <a:p>
            <a:r>
              <a:rPr lang="en-US" sz="2400" dirty="0" smtClean="0">
                <a:latin typeface="Times New Roman" panose="02020603050405020304" pitchFamily="18" charset="0"/>
                <a:cs typeface="Times New Roman" panose="02020603050405020304" pitchFamily="18" charset="0"/>
              </a:rPr>
              <a:t>* As we know this dataset is imbalance so we don’t too much focus on accuracy score . We see the precision and recall  value along with f1_score.</a:t>
            </a:r>
          </a:p>
          <a:p>
            <a:r>
              <a:rPr lang="en-US" sz="2400" dirty="0" smtClean="0">
                <a:latin typeface="Times New Roman" panose="02020603050405020304" pitchFamily="18" charset="0"/>
                <a:cs typeface="Times New Roman" panose="02020603050405020304" pitchFamily="18" charset="0"/>
              </a:rPr>
              <a:t>* First we see the result without doing any sampling technique and for that I use Logistic Regression with K-Fold cross validation and hyper-parameter tuning. </a:t>
            </a:r>
          </a:p>
          <a:p>
            <a:r>
              <a:rPr lang="en-US" sz="2400" dirty="0" smtClean="0">
                <a:latin typeface="Times New Roman" panose="02020603050405020304" pitchFamily="18" charset="0"/>
                <a:cs typeface="Times New Roman" panose="02020603050405020304" pitchFamily="18" charset="0"/>
              </a:rPr>
              <a:t>* We also use Random Forest Classifier  as our evaluation model without using hyper-parameter  tuning because our dataset is too large and it takes more than hour to give the result.</a:t>
            </a:r>
          </a:p>
        </p:txBody>
      </p:sp>
    </p:spTree>
    <p:extLst>
      <p:ext uri="{BB962C8B-B14F-4D97-AF65-F5344CB8AC3E}">
        <p14:creationId xmlns:p14="http://schemas.microsoft.com/office/powerpoint/2010/main" val="979764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So here '</a:t>
            </a:r>
            <a:r>
              <a:rPr lang="en-US" sz="2400" dirty="0" err="1">
                <a:latin typeface="Times New Roman" panose="02020603050405020304" pitchFamily="18" charset="0"/>
                <a:cs typeface="Times New Roman" panose="02020603050405020304" pitchFamily="18" charset="0"/>
              </a:rPr>
              <a:t>DecisionTreeClassifier</a:t>
            </a:r>
            <a:r>
              <a:rPr lang="en-US" sz="2400" dirty="0">
                <a:latin typeface="Times New Roman" panose="02020603050405020304" pitchFamily="18" charset="0"/>
                <a:cs typeface="Times New Roman" panose="02020603050405020304" pitchFamily="18" charset="0"/>
              </a:rPr>
              <a:t> Model' is the best model out of all model tested above and by looking this we can conclude that our model is predicting around 92% of correct results for Label ‘0’ indicates that the loan has not been payed i.e. defaulter. </a:t>
            </a:r>
            <a:endParaRPr lang="en-US" sz="2400"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531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308</TotalTime>
  <Words>912</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Retrospect</vt:lpstr>
      <vt:lpstr>Project Report  on  Micro Credit Loan Defaulters</vt:lpstr>
      <vt:lpstr>Background &amp; Introduction</vt:lpstr>
      <vt:lpstr>Business Problem</vt:lpstr>
      <vt:lpstr>Approach to Data Cleaning</vt:lpstr>
      <vt:lpstr>Approach to Data Cleaning (Cntd…)</vt:lpstr>
      <vt:lpstr>Visualization.</vt:lpstr>
      <vt:lpstr>Modelling part</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Loan Defaulters</dc:title>
  <dc:creator>ajitkumarmohanty@hotmail.com</dc:creator>
  <cp:lastModifiedBy>Microsoft account</cp:lastModifiedBy>
  <cp:revision>32</cp:revision>
  <dcterms:created xsi:type="dcterms:W3CDTF">2020-09-21T05:45:24Z</dcterms:created>
  <dcterms:modified xsi:type="dcterms:W3CDTF">2022-09-07T00:26:37Z</dcterms:modified>
</cp:coreProperties>
</file>