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509"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nirma\Downloads\DOC-20240822-WA0002..csv"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[DOC-20240822-WA0002..csv]Sheet5!PivotTable4</c:name>
    <c:fmtId val="9"/>
  </c:pivotSource>
  <c:chart>
    <c:title>
      <c:layout>
        <c:manualLayout>
          <c:xMode val="edge"/>
          <c:yMode val="edge"/>
          <c:x val="0.34656612548838561"/>
          <c:y val="3.070175438596491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37007019073759"/>
          <c:y val="0.20525279734769997"/>
          <c:w val="0.73039959988714764"/>
          <c:h val="0.5737864537766113"/>
        </c:manualLayout>
      </c:layout>
      <c:barChart>
        <c:barDir val="col"/>
        <c:grouping val="clustered"/>
        <c:varyColors val="0"/>
        <c:ser>
          <c:idx val="0"/>
          <c:order val="0"/>
          <c:tx>
            <c:strRef>
              <c:f>Sheet5!$B$3:$B$4</c:f>
              <c:strCache>
                <c:ptCount val="1"/>
                <c:pt idx="0">
                  <c:v>Temporary</c:v>
                </c:pt>
              </c:strCache>
            </c:strRef>
          </c:tx>
          <c:spPr>
            <a:solidFill>
              <a:schemeClr val="accent1"/>
            </a:solidFill>
            <a:ln>
              <a:noFill/>
            </a:ln>
            <a:effectLst/>
          </c:spPr>
          <c:invertIfNegative val="0"/>
          <c:cat>
            <c:strRef>
              <c:f>Sheet5!$A$5:$A$15</c:f>
              <c:strCache>
                <c:ptCount val="10"/>
                <c:pt idx="0">
                  <c:v>Angela</c:v>
                </c:pt>
                <c:pt idx="1">
                  <c:v>Bartholemew</c:v>
                </c:pt>
                <c:pt idx="2">
                  <c:v>Charity</c:v>
                </c:pt>
                <c:pt idx="3">
                  <c:v>Dheepa</c:v>
                </c:pt>
                <c:pt idx="4">
                  <c:v>Gerald</c:v>
                </c:pt>
                <c:pt idx="5">
                  <c:v>Jasmine</c:v>
                </c:pt>
                <c:pt idx="6">
                  <c:v>Joseph</c:v>
                </c:pt>
                <c:pt idx="7">
                  <c:v>Latia</c:v>
                </c:pt>
                <c:pt idx="8">
                  <c:v>Myriam</c:v>
                </c:pt>
                <c:pt idx="9">
                  <c:v>Reilly</c:v>
                </c:pt>
              </c:strCache>
            </c:strRef>
          </c:cat>
          <c:val>
            <c:numRef>
              <c:f>Sheet5!$B$5:$B$15</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0-94C8-428A-95C8-C7ABCF4113E9}"/>
            </c:ext>
          </c:extLst>
        </c:ser>
        <c:dLbls>
          <c:showLegendKey val="0"/>
          <c:showVal val="0"/>
          <c:showCatName val="0"/>
          <c:showSerName val="0"/>
          <c:showPercent val="0"/>
          <c:showBubbleSize val="0"/>
        </c:dLbls>
        <c:gapWidth val="219"/>
        <c:overlap val="-27"/>
        <c:axId val="321252016"/>
        <c:axId val="321258256"/>
      </c:barChart>
      <c:catAx>
        <c:axId val="32125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8256"/>
        <c:crosses val="autoZero"/>
        <c:auto val="1"/>
        <c:lblAlgn val="ctr"/>
        <c:lblOffset val="100"/>
        <c:noMultiLvlLbl val="0"/>
      </c:catAx>
      <c:valAx>
        <c:axId val="321258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252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[DOC-20240822-WA0002..csv]Sheet6!PivotTable5</c:name>
    <c:fmtId val="8"/>
  </c:pivotSource>
  <c:chart>
    <c:title>
      <c:layout>
        <c:manualLayout>
          <c:xMode val="edge"/>
          <c:yMode val="edge"/>
          <c:x val="0.41629327075157951"/>
          <c:y val="5.2164840897235268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3939016987697379E-2"/>
          <c:y val="2.8651641549501148E-2"/>
          <c:w val="0.74181371668932261"/>
          <c:h val="0.77940392427472382"/>
        </c:manualLayout>
      </c:layout>
      <c:barChart>
        <c:barDir val="col"/>
        <c:grouping val="clustered"/>
        <c:varyColors val="0"/>
        <c:ser>
          <c:idx val="0"/>
          <c:order val="0"/>
          <c:tx>
            <c:strRef>
              <c:f>Sheet6!$B$3:$B$4</c:f>
              <c:strCache>
                <c:ptCount val="1"/>
                <c:pt idx="0">
                  <c:v>Part-Time</c:v>
                </c:pt>
              </c:strCache>
            </c:strRef>
          </c:tx>
          <c:spPr>
            <a:solidFill>
              <a:schemeClr val="accent1"/>
            </a:solidFill>
            <a:ln>
              <a:noFill/>
            </a:ln>
            <a:effectLst/>
          </c:spPr>
          <c:invertIfNegative val="0"/>
          <c:cat>
            <c:strRef>
              <c:f>Sheet6!$A$5:$A$13</c:f>
              <c:strCache>
                <c:ptCount val="8"/>
                <c:pt idx="0">
                  <c:v>Bobby</c:v>
                </c:pt>
                <c:pt idx="1">
                  <c:v>Bridger</c:v>
                </c:pt>
                <c:pt idx="2">
                  <c:v>Edward</c:v>
                </c:pt>
                <c:pt idx="3">
                  <c:v>Hector</c:v>
                </c:pt>
                <c:pt idx="4">
                  <c:v>Jac</c:v>
                </c:pt>
                <c:pt idx="5">
                  <c:v>Jaydon</c:v>
                </c:pt>
                <c:pt idx="6">
                  <c:v>Mariela</c:v>
                </c:pt>
                <c:pt idx="7">
                  <c:v>Prater</c:v>
                </c:pt>
              </c:strCache>
            </c:strRef>
          </c:cat>
          <c:val>
            <c:numRef>
              <c:f>Sheet6!$B$5:$B$13</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00-786F-4BB5-BE25-AED7A421969B}"/>
            </c:ext>
          </c:extLst>
        </c:ser>
        <c:dLbls>
          <c:showLegendKey val="0"/>
          <c:showVal val="0"/>
          <c:showCatName val="0"/>
          <c:showSerName val="0"/>
          <c:showPercent val="0"/>
          <c:showBubbleSize val="0"/>
        </c:dLbls>
        <c:gapWidth val="219"/>
        <c:overlap val="-27"/>
        <c:axId val="262195200"/>
        <c:axId val="262193760"/>
      </c:barChart>
      <c:catAx>
        <c:axId val="262195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3760"/>
        <c:crosses val="autoZero"/>
        <c:auto val="1"/>
        <c:lblAlgn val="ctr"/>
        <c:lblOffset val="100"/>
        <c:noMultiLvlLbl val="0"/>
      </c:catAx>
      <c:valAx>
        <c:axId val="262193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2195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[DOC-20240822-WA0002..csv]Sheet7!PivotTable6</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Sheet7!$B$3:$B$4</c:f>
              <c:strCache>
                <c:ptCount val="1"/>
                <c:pt idx="0">
                  <c:v>Full-Time</c:v>
                </c:pt>
              </c:strCache>
            </c:strRef>
          </c:tx>
          <c:spPr>
            <a:solidFill>
              <a:schemeClr val="accent1"/>
            </a:solidFill>
            <a:ln>
              <a:noFill/>
            </a:ln>
            <a:effectLst/>
          </c:spPr>
          <c:invertIfNegative val="0"/>
          <c:cat>
            <c:strRef>
              <c:f>Sheet7!$A$5:$A$11</c:f>
              <c:strCache>
                <c:ptCount val="6"/>
                <c:pt idx="0">
                  <c:v>Carlee</c:v>
                </c:pt>
                <c:pt idx="1">
                  <c:v>Maruk</c:v>
                </c:pt>
                <c:pt idx="2">
                  <c:v>Michael</c:v>
                </c:pt>
                <c:pt idx="3">
                  <c:v>Reid</c:v>
                </c:pt>
                <c:pt idx="4">
                  <c:v>Sharlene</c:v>
                </c:pt>
                <c:pt idx="5">
                  <c:v>Xana</c:v>
                </c:pt>
              </c:strCache>
            </c:strRef>
          </c:cat>
          <c:val>
            <c:numRef>
              <c:f>Sheet7!$B$5:$B$11</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C2E1-4900-81BC-7DC3F53FCFE8}"/>
            </c:ext>
          </c:extLst>
        </c:ser>
        <c:dLbls>
          <c:showLegendKey val="0"/>
          <c:showVal val="0"/>
          <c:showCatName val="0"/>
          <c:showSerName val="0"/>
          <c:showPercent val="0"/>
          <c:showBubbleSize val="0"/>
        </c:dLbls>
        <c:gapWidth val="219"/>
        <c:overlap val="-27"/>
        <c:axId val="38623440"/>
        <c:axId val="38621520"/>
      </c:barChart>
      <c:catAx>
        <c:axId val="3862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1520"/>
        <c:crosses val="autoZero"/>
        <c:auto val="1"/>
        <c:lblAlgn val="ctr"/>
        <c:lblOffset val="100"/>
        <c:noMultiLvlLbl val="0"/>
      </c:catAx>
      <c:valAx>
        <c:axId val="38621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623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 Id="rId5" Type="http://schemas.openxmlformats.org/officeDocument/2006/relationships/chart" Target="../charts/chart3.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4.svg"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png" /><Relationship Id="rId1" Type="http://schemas.openxmlformats.org/officeDocument/2006/relationships/slideLayout" Target="../slideLayouts/slideLayout4.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latin typeface="Algerian" panose="04020705040A02060702" pitchFamily="82" charset="0"/>
              </a:rPr>
              <a:t>STUDENT NAME            </a:t>
            </a:r>
            <a:r>
              <a:rPr lang="en-US" sz="2400" dirty="0"/>
              <a:t>: </a:t>
            </a:r>
            <a:r>
              <a:rPr lang="en-IN" sz="2400" dirty="0"/>
              <a:t>RAJU.M.N</a:t>
            </a:r>
            <a:endParaRPr lang="en-US" sz="2400" dirty="0"/>
          </a:p>
          <a:p>
            <a:r>
              <a:rPr lang="en-US" sz="2400" b="1" dirty="0">
                <a:latin typeface="Algerian" panose="04020705040A02060702" pitchFamily="82" charset="0"/>
              </a:rPr>
              <a:t>REGISTER NO                </a:t>
            </a:r>
            <a:r>
              <a:rPr lang="en-US" sz="2400" dirty="0"/>
              <a:t>: 312</a:t>
            </a:r>
            <a:r>
              <a:rPr lang="en-IN" sz="2400" dirty="0"/>
              <a:t>212107</a:t>
            </a:r>
            <a:endParaRPr lang="en-US" sz="2400" dirty="0"/>
          </a:p>
          <a:p>
            <a:r>
              <a:rPr lang="en-US" sz="2400" b="1" dirty="0">
                <a:latin typeface="Algerian" panose="04020705040A02060702" pitchFamily="82" charset="0"/>
              </a:rPr>
              <a:t>DEPARTMENT               </a:t>
            </a:r>
            <a:r>
              <a:rPr lang="en-US" sz="2400" dirty="0">
                <a:latin typeface="+mj-lt"/>
              </a:rPr>
              <a:t>: COMMERCE [B.COM (general)]</a:t>
            </a:r>
          </a:p>
          <a:p>
            <a:r>
              <a:rPr lang="en-US" sz="2400" b="1" dirty="0">
                <a:latin typeface="Algerian" panose="04020705040A02060702" pitchFamily="82" charset="0"/>
              </a:rPr>
              <a:t>COLLEGE </a:t>
            </a:r>
            <a:r>
              <a:rPr lang="en-US" sz="2400" dirty="0"/>
              <a:t>                         : MAR GREGORIOS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9933527-0A62-4042-DEAA-4D3431FB00AA}"/>
              </a:ext>
            </a:extLst>
          </p:cNvPr>
          <p:cNvSpPr txBox="1"/>
          <p:nvPr/>
        </p:nvSpPr>
        <p:spPr>
          <a:xfrm>
            <a:off x="739774" y="1752600"/>
            <a:ext cx="9013825" cy="3139321"/>
          </a:xfrm>
          <a:prstGeom prst="rect">
            <a:avLst/>
          </a:prstGeom>
          <a:noFill/>
        </p:spPr>
        <p:txBody>
          <a:bodyPr wrap="square">
            <a:spAutoFit/>
          </a:bodyPr>
          <a:lstStyle/>
          <a:p>
            <a:r>
              <a:rPr lang="en-US" sz="1800" b="1" dirty="0">
                <a:solidFill>
                  <a:srgbClr val="7030A0"/>
                </a:solidFill>
                <a:latin typeface="Times New Roman" panose="02020603050405020304" pitchFamily="18" charset="0"/>
                <a:cs typeface="Times New Roman" panose="02020603050405020304" pitchFamily="18" charset="0"/>
              </a:rPr>
              <a:t>To </a:t>
            </a:r>
            <a:r>
              <a:rPr lang="en-US" sz="1800" b="1" dirty="0" err="1">
                <a:solidFill>
                  <a:srgbClr val="7030A0"/>
                </a:solidFill>
                <a:latin typeface="Times New Roman" panose="02020603050405020304" pitchFamily="18" charset="0"/>
                <a:cs typeface="Times New Roman" panose="02020603050405020304" pitchFamily="18" charset="0"/>
              </a:rPr>
              <a:t>Analysing</a:t>
            </a:r>
            <a:r>
              <a:rPr lang="en-US" sz="1800" b="1" dirty="0">
                <a:solidFill>
                  <a:srgbClr val="7030A0"/>
                </a:solidFill>
                <a:latin typeface="Times New Roman" panose="02020603050405020304" pitchFamily="18" charset="0"/>
                <a:cs typeface="Times New Roman" panose="02020603050405020304" pitchFamily="18" charset="0"/>
              </a:rPr>
              <a:t> Employee classification Type with bar Chart in excel</a:t>
            </a:r>
            <a:r>
              <a:rPr lang="en-IN" sz="1100" b="1" dirty="0">
                <a:solidFill>
                  <a:srgbClr val="7030A0"/>
                </a:solidFill>
                <a:latin typeface="Times New Roman" panose="02020603050405020304" pitchFamily="18" charset="0"/>
                <a:cs typeface="Times New Roman" panose="02020603050405020304" pitchFamily="18" charset="0"/>
              </a:rPr>
              <a:t> </a:t>
            </a:r>
            <a:r>
              <a:rPr lang="en-US" sz="1800" dirty="0"/>
              <a:t>follow these  steps after setting up your data and creating a employee performance :</a:t>
            </a:r>
          </a:p>
          <a:p>
            <a:r>
              <a:rPr lang="en-US" sz="1800" dirty="0"/>
              <a:t>    1. collection of data :</a:t>
            </a:r>
          </a:p>
          <a:p>
            <a:r>
              <a:rPr lang="en-US" sz="1800" dirty="0"/>
              <a:t>        collection of data using </a:t>
            </a:r>
            <a:r>
              <a:rPr lang="en-US" sz="1800" dirty="0" err="1"/>
              <a:t>edunet</a:t>
            </a:r>
            <a:r>
              <a:rPr lang="en-US" sz="1800" dirty="0"/>
              <a:t> dash board </a:t>
            </a:r>
          </a:p>
          <a:p>
            <a:r>
              <a:rPr lang="en-US" sz="1800" dirty="0"/>
              <a:t>    2. select data:</a:t>
            </a:r>
          </a:p>
          <a:p>
            <a:r>
              <a:rPr lang="en-US" sz="1800" dirty="0"/>
              <a:t>        select and highlight data like  , name , </a:t>
            </a:r>
            <a:r>
              <a:rPr lang="en-US" dirty="0"/>
              <a:t>classification type</a:t>
            </a:r>
            <a:r>
              <a:rPr lang="en-US" sz="1800" dirty="0"/>
              <a:t> , department ,</a:t>
            </a:r>
          </a:p>
          <a:p>
            <a:r>
              <a:rPr lang="en-US" sz="1800" dirty="0"/>
              <a:t>     3. filtering </a:t>
            </a:r>
            <a:r>
              <a:rPr lang="en-US" dirty="0"/>
              <a:t>with pivot table</a:t>
            </a:r>
            <a:r>
              <a:rPr lang="en-US" sz="1800" dirty="0"/>
              <a:t>:</a:t>
            </a:r>
          </a:p>
          <a:p>
            <a:r>
              <a:rPr lang="en-US" sz="1800" dirty="0"/>
              <a:t>         filtering with selected data using pivot table for required </a:t>
            </a:r>
            <a:r>
              <a:rPr lang="en-US" dirty="0"/>
              <a:t>employee information</a:t>
            </a:r>
          </a:p>
          <a:p>
            <a:r>
              <a:rPr lang="en-US" sz="1800" dirty="0"/>
              <a:t>     4. convert into pivot chart :</a:t>
            </a:r>
          </a:p>
          <a:p>
            <a:r>
              <a:rPr lang="en-US" dirty="0"/>
              <a:t>        after filtering the </a:t>
            </a:r>
            <a:r>
              <a:rPr lang="en-US" dirty="0" err="1"/>
              <a:t>datas</a:t>
            </a:r>
            <a:r>
              <a:rPr lang="en-US" dirty="0"/>
              <a:t> with pivot table, you have to convert into pivot chart like bar                  </a:t>
            </a:r>
          </a:p>
          <a:p>
            <a:r>
              <a:rPr lang="en-US" dirty="0"/>
              <a:t>        chart, pie chart, trend </a:t>
            </a:r>
            <a:r>
              <a:rPr lang="en-US" dirty="0" err="1"/>
              <a:t>line,etc</a:t>
            </a:r>
            <a:r>
              <a:rPr lang="en-US" dirty="0"/>
              <a:t>.</a:t>
            </a:r>
            <a:r>
              <a:rPr lang="en-US" sz="18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650557" y="3810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883306D-0017-6A6A-5E14-E1E3613F5612}"/>
              </a:ext>
            </a:extLst>
          </p:cNvPr>
          <p:cNvGraphicFramePr>
            <a:graphicFrameLocks/>
          </p:cNvGraphicFramePr>
          <p:nvPr>
            <p:extLst>
              <p:ext uri="{D42A27DB-BD31-4B8C-83A1-F6EECF244321}">
                <p14:modId xmlns:p14="http://schemas.microsoft.com/office/powerpoint/2010/main" val="247895095"/>
              </p:ext>
            </p:extLst>
          </p:nvPr>
        </p:nvGraphicFramePr>
        <p:xfrm>
          <a:off x="3256076" y="3812973"/>
          <a:ext cx="4678680" cy="2895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7BA67750-4784-E377-16DC-7F8348F63014}"/>
              </a:ext>
            </a:extLst>
          </p:cNvPr>
          <p:cNvGraphicFramePr>
            <a:graphicFrameLocks/>
          </p:cNvGraphicFramePr>
          <p:nvPr>
            <p:extLst>
              <p:ext uri="{D42A27DB-BD31-4B8C-83A1-F6EECF244321}">
                <p14:modId xmlns:p14="http://schemas.microsoft.com/office/powerpoint/2010/main" val="1021399274"/>
              </p:ext>
            </p:extLst>
          </p:nvPr>
        </p:nvGraphicFramePr>
        <p:xfrm>
          <a:off x="5132070" y="1647753"/>
          <a:ext cx="4678680" cy="243459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0AE7D44B-62AA-E74D-6F6C-D5EFC86ECCB6}"/>
              </a:ext>
            </a:extLst>
          </p:cNvPr>
          <p:cNvGraphicFramePr>
            <a:graphicFrameLocks/>
          </p:cNvGraphicFramePr>
          <p:nvPr>
            <p:extLst>
              <p:ext uri="{D42A27DB-BD31-4B8C-83A1-F6EECF244321}">
                <p14:modId xmlns:p14="http://schemas.microsoft.com/office/powerpoint/2010/main" val="4031151855"/>
              </p:ext>
            </p:extLst>
          </p:nvPr>
        </p:nvGraphicFramePr>
        <p:xfrm>
          <a:off x="1311217" y="1147503"/>
          <a:ext cx="467868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00" y="457200"/>
            <a:ext cx="4350068" cy="677108"/>
          </a:xfrm>
        </p:spPr>
        <p:txBody>
          <a:bodyPr/>
          <a:lstStyle/>
          <a:p>
            <a:r>
              <a:rPr lang="en-US" sz="4400" dirty="0">
                <a:solidFill>
                  <a:schemeClr val="accent1">
                    <a:lumMod val="50000"/>
                  </a:schemeClr>
                </a:solidFill>
                <a:latin typeface="Algerian" panose="04020705040A02060702" pitchFamily="82" charset="0"/>
                <a:cs typeface="Times New Roman" panose="02020603050405020304" pitchFamily="18" charset="0"/>
              </a:rPr>
              <a:t>conclusion</a:t>
            </a:r>
            <a:endParaRPr lang="en-IN" sz="4400" dirty="0">
              <a:solidFill>
                <a:schemeClr val="accent1">
                  <a:lumMod val="50000"/>
                </a:schemeClr>
              </a:solidFill>
              <a:latin typeface="Algerian" panose="04020705040A02060702" pitchFamily="82" charset="0"/>
              <a:cs typeface="Times New Roman" panose="02020603050405020304" pitchFamily="18" charset="0"/>
            </a:endParaRPr>
          </a:p>
        </p:txBody>
      </p:sp>
      <p:sp>
        <p:nvSpPr>
          <p:cNvPr id="3" name="Text Placeholder 2"/>
          <p:cNvSpPr>
            <a:spLocks noGrp="1"/>
          </p:cNvSpPr>
          <p:nvPr>
            <p:ph type="body" idx="1"/>
          </p:nvPr>
        </p:nvSpPr>
        <p:spPr>
          <a:xfrm>
            <a:off x="152400" y="1705451"/>
            <a:ext cx="10972800" cy="3447098"/>
          </a:xfrm>
        </p:spPr>
        <p:txBody>
          <a:bodyPr/>
          <a:lstStyle/>
          <a:p>
            <a:r>
              <a:rPr lang="en-US" sz="3200" b="1" dirty="0">
                <a:solidFill>
                  <a:srgbClr val="00B050"/>
                </a:solidFill>
                <a:latin typeface="Times New Roman" panose="02020603050405020304" pitchFamily="18" charset="0"/>
                <a:cs typeface="Times New Roman" panose="02020603050405020304" pitchFamily="18"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patterns.</a:t>
            </a:r>
          </a:p>
        </p:txBody>
      </p:sp>
    </p:spTree>
    <p:extLst>
      <p:ext uri="{BB962C8B-B14F-4D97-AF65-F5344CB8AC3E}">
        <p14:creationId xmlns:p14="http://schemas.microsoft.com/office/powerpoint/2010/main" val="775290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167253" y="143096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72259" y="3286750"/>
            <a:ext cx="9260209" cy="1446550"/>
          </a:xfrm>
          <a:prstGeom prst="rect">
            <a:avLst/>
          </a:prstGeom>
          <a:noFill/>
        </p:spPr>
        <p:txBody>
          <a:bodyPr wrap="square" rtlCol="0">
            <a:spAutoFit/>
          </a:bodyPr>
          <a:lstStyle/>
          <a:p>
            <a:pPr algn="ctr"/>
            <a:r>
              <a:rPr lang="en-US" sz="4400" b="1" dirty="0" err="1">
                <a:solidFill>
                  <a:srgbClr val="C00000"/>
                </a:solidFill>
                <a:latin typeface="Times New Roman" panose="02020603050405020304" pitchFamily="18" charset="0"/>
                <a:cs typeface="Times New Roman" panose="02020603050405020304" pitchFamily="18" charset="0"/>
              </a:rPr>
              <a:t>Analysing</a:t>
            </a:r>
            <a:r>
              <a:rPr lang="en-US" sz="4400" b="1" dirty="0">
                <a:solidFill>
                  <a:srgbClr val="C00000"/>
                </a:solidFill>
                <a:latin typeface="Times New Roman" panose="02020603050405020304" pitchFamily="18" charset="0"/>
                <a:cs typeface="Times New Roman" panose="02020603050405020304" pitchFamily="18" charset="0"/>
              </a:rPr>
              <a:t> Employee classification Type with Excel Chart</a:t>
            </a:r>
            <a:endParaRPr lang="en-IN" sz="2800" dirty="0">
              <a:solidFill>
                <a:srgbClr val="C00000"/>
              </a:solidFill>
              <a:latin typeface="Times New Roman" panose="02020603050405020304" pitchFamily="18" charset="0"/>
              <a:cs typeface="Times New Roman" panose="02020603050405020304" pitchFamily="18" charset="0"/>
            </a:endParaRPr>
          </a:p>
        </p:txBody>
      </p:sp>
      <p:pic>
        <p:nvPicPr>
          <p:cNvPr id="24" name="Graphic 23" descr="Right pointing backhand index">
            <a:extLst>
              <a:ext uri="{FF2B5EF4-FFF2-40B4-BE49-F238E27FC236}">
                <a16:creationId xmlns:a16="http://schemas.microsoft.com/office/drawing/2014/main" id="{EC713CDB-1117-4579-2174-13F4EF21A2C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275" y="3427537"/>
            <a:ext cx="534718" cy="534718"/>
          </a:xfrm>
          <a:prstGeom prst="rect">
            <a:avLst/>
          </a:prstGeom>
        </p:spPr>
      </p:pic>
      <p:pic>
        <p:nvPicPr>
          <p:cNvPr id="25" name="Graphic 24" descr="Right pointing backhand index">
            <a:extLst>
              <a:ext uri="{FF2B5EF4-FFF2-40B4-BE49-F238E27FC236}">
                <a16:creationId xmlns:a16="http://schemas.microsoft.com/office/drawing/2014/main" id="{C4B2AD19-2F50-A8BF-B8C5-A90C31F064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8201875" y="4170853"/>
            <a:ext cx="534718" cy="53471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47" y="-1998"/>
            <a:ext cx="11148213" cy="53922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48151"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049058" y="433560"/>
            <a:ext cx="2536825" cy="752129"/>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3">
                    <a:lumMod val="50000"/>
                  </a:schemeClr>
                </a:solidFill>
                <a:latin typeface="Algerian" panose="04020705040A02060702" pitchFamily="82" charset="0"/>
              </a:rPr>
              <a:t>A</a:t>
            </a:r>
            <a:r>
              <a:rPr spc="-5" dirty="0">
                <a:solidFill>
                  <a:schemeClr val="accent3">
                    <a:lumMod val="50000"/>
                  </a:schemeClr>
                </a:solidFill>
                <a:latin typeface="Algerian" panose="04020705040A02060702" pitchFamily="82" charset="0"/>
              </a:rPr>
              <a:t>G</a:t>
            </a:r>
            <a:r>
              <a:rPr spc="-35" dirty="0">
                <a:solidFill>
                  <a:schemeClr val="accent3">
                    <a:lumMod val="50000"/>
                  </a:schemeClr>
                </a:solidFill>
                <a:latin typeface="Algerian" panose="04020705040A02060702" pitchFamily="82" charset="0"/>
              </a:rPr>
              <a:t>E</a:t>
            </a:r>
            <a:r>
              <a:rPr spc="15" dirty="0">
                <a:solidFill>
                  <a:schemeClr val="accent3">
                    <a:lumMod val="50000"/>
                  </a:schemeClr>
                </a:solidFill>
                <a:latin typeface="Algerian" panose="04020705040A02060702" pitchFamily="82" charset="0"/>
              </a:rPr>
              <a:t>N</a:t>
            </a:r>
            <a:r>
              <a:rPr dirty="0">
                <a:solidFill>
                  <a:schemeClr val="accent3">
                    <a:lumMod val="50000"/>
                  </a:schemeClr>
                </a:solidFill>
                <a:latin typeface="Algerian" panose="04020705040A02060702"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07498" y="1494293"/>
            <a:ext cx="5793552"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Problem Statement</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Project Overview</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End Users</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Our Solution &amp; Proposition</a:t>
            </a:r>
          </a:p>
          <a:p>
            <a:pPr algn="l">
              <a:buFont typeface="+mj-lt"/>
              <a:buAutoNum type="arabicPeriod"/>
            </a:pPr>
            <a:r>
              <a:rPr lang="en-US" sz="2800" b="1" dirty="0">
                <a:solidFill>
                  <a:schemeClr val="tx2">
                    <a:lumMod val="50000"/>
                  </a:schemeClr>
                </a:solidFill>
                <a:latin typeface="Algerian" panose="04020705040A02060702" pitchFamily="82" charset="0"/>
                <a:cs typeface="Times New Roman" panose="02020603050405020304" pitchFamily="18" charset="0"/>
              </a:rPr>
              <a:t> Dataset Description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Modelling Approach</a:t>
            </a: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Results and </a:t>
            </a:r>
            <a:r>
              <a:rPr lang="en-US" sz="2800" b="1" dirty="0">
                <a:solidFill>
                  <a:schemeClr val="tx2">
                    <a:lumMod val="50000"/>
                  </a:schemeClr>
                </a:solidFill>
                <a:latin typeface="Algerian" panose="04020705040A02060702" pitchFamily="82" charset="0"/>
                <a:cs typeface="Times New Roman" panose="02020603050405020304" pitchFamily="18" charset="0"/>
              </a:rPr>
              <a:t>Discussion</a:t>
            </a:r>
            <a:endParaRPr lang="en-US" sz="2800" b="1" i="0" dirty="0">
              <a:solidFill>
                <a:schemeClr val="tx2">
                  <a:lumMod val="50000"/>
                </a:schemeClr>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1" i="0" dirty="0">
                <a:solidFill>
                  <a:schemeClr val="tx2">
                    <a:lumMod val="50000"/>
                  </a:schemeClr>
                </a:solidFill>
                <a:effectLst/>
                <a:latin typeface="Algerian" panose="04020705040A02060702" pitchFamily="82"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133600" y="429203"/>
            <a:ext cx="6557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lumMod val="50000"/>
                  </a:schemeClr>
                </a:solidFill>
                <a:latin typeface="Algerian" panose="04020705040A02060702" pitchFamily="82" charset="0"/>
              </a:rPr>
              <a:t>P</a:t>
            </a:r>
            <a:r>
              <a:rPr sz="4250" spc="15" dirty="0">
                <a:solidFill>
                  <a:schemeClr val="accent1">
                    <a:lumMod val="50000"/>
                  </a:schemeClr>
                </a:solidFill>
                <a:latin typeface="Algerian" panose="04020705040A02060702" pitchFamily="82" charset="0"/>
              </a:rPr>
              <a:t>ROB</a:t>
            </a:r>
            <a:r>
              <a:rPr sz="4250" spc="55" dirty="0">
                <a:solidFill>
                  <a:schemeClr val="accent1">
                    <a:lumMod val="50000"/>
                  </a:schemeClr>
                </a:solidFill>
                <a:latin typeface="Algerian" panose="04020705040A02060702" pitchFamily="82" charset="0"/>
              </a:rPr>
              <a:t>L</a:t>
            </a:r>
            <a:r>
              <a:rPr sz="4250" spc="-2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a:t>
            </a:r>
            <a:r>
              <a:rPr sz="4250"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S</a:t>
            </a:r>
            <a:r>
              <a:rPr sz="4250" spc="-370" dirty="0">
                <a:solidFill>
                  <a:schemeClr val="accent1">
                    <a:lumMod val="50000"/>
                  </a:schemeClr>
                </a:solidFill>
                <a:latin typeface="Algerian" panose="04020705040A02060702" pitchFamily="82" charset="0"/>
              </a:rPr>
              <a:t>T</a:t>
            </a:r>
            <a:r>
              <a:rPr sz="4250" spc="-375" dirty="0">
                <a:solidFill>
                  <a:schemeClr val="accent1">
                    <a:lumMod val="50000"/>
                  </a:schemeClr>
                </a:solidFill>
                <a:latin typeface="Algerian" panose="04020705040A02060702" pitchFamily="82" charset="0"/>
              </a:rPr>
              <a:t>A</a:t>
            </a:r>
            <a:r>
              <a:rPr sz="4250" spc="15" dirty="0">
                <a:solidFill>
                  <a:schemeClr val="accent1">
                    <a:lumMod val="50000"/>
                  </a:schemeClr>
                </a:solidFill>
                <a:latin typeface="Algerian" panose="04020705040A02060702" pitchFamily="82" charset="0"/>
              </a:rPr>
              <a:t>T</a:t>
            </a:r>
            <a:r>
              <a:rPr sz="4250" spc="-10" dirty="0">
                <a:solidFill>
                  <a:schemeClr val="accent1">
                    <a:lumMod val="50000"/>
                  </a:schemeClr>
                </a:solidFill>
                <a:latin typeface="Algerian" panose="04020705040A02060702" pitchFamily="82" charset="0"/>
              </a:rPr>
              <a:t>E</a:t>
            </a:r>
            <a:r>
              <a:rPr sz="4250" spc="-20" dirty="0">
                <a:solidFill>
                  <a:schemeClr val="accent1">
                    <a:lumMod val="50000"/>
                  </a:schemeClr>
                </a:solidFill>
                <a:latin typeface="Algerian" panose="04020705040A02060702" pitchFamily="82" charset="0"/>
              </a:rPr>
              <a:t>ME</a:t>
            </a:r>
            <a:r>
              <a:rPr sz="4250" spc="10" dirty="0">
                <a:solidFill>
                  <a:schemeClr val="accent1">
                    <a:lumMod val="50000"/>
                  </a:schemeClr>
                </a:solidFill>
                <a:latin typeface="Algerian" panose="04020705040A02060702" pitchFamily="82" charset="0"/>
              </a:rPr>
              <a:t>NT</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A756ECF-8E7F-E75B-7CA1-ED3F1ABD2454}"/>
              </a:ext>
            </a:extLst>
          </p:cNvPr>
          <p:cNvSpPr txBox="1"/>
          <p:nvPr/>
        </p:nvSpPr>
        <p:spPr>
          <a:xfrm>
            <a:off x="381000" y="1695450"/>
            <a:ext cx="10744200" cy="4062651"/>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Analyzing employee classification type using excel involves several Step to collect ,organize ,and </a:t>
            </a:r>
            <a:r>
              <a:rPr lang="en-US" sz="2400" b="1" dirty="0" err="1">
                <a:solidFill>
                  <a:srgbClr val="7030A0"/>
                </a:solidFill>
                <a:latin typeface="Times New Roman" panose="02020603050405020304" pitchFamily="18" charset="0"/>
                <a:cs typeface="Times New Roman" panose="02020603050405020304" pitchFamily="18" charset="0"/>
              </a:rPr>
              <a:t>evalute</a:t>
            </a:r>
            <a:r>
              <a:rPr lang="en-US" sz="2400" b="1" dirty="0">
                <a:solidFill>
                  <a:srgbClr val="7030A0"/>
                </a:solidFill>
                <a:latin typeface="Times New Roman" panose="02020603050405020304" pitchFamily="18" charset="0"/>
                <a:cs typeface="Times New Roman" panose="02020603050405020304" pitchFamily="18" charset="0"/>
              </a:rPr>
              <a:t> data effectively. Here a step -by-step guide to help you with this process:</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Enter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Collect data</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Set up your </a:t>
            </a:r>
            <a:r>
              <a:rPr lang="en-US" sz="2400" b="1" dirty="0" err="1">
                <a:solidFill>
                  <a:srgbClr val="7030A0"/>
                </a:solidFill>
                <a:latin typeface="Times New Roman" panose="02020603050405020304" pitchFamily="18" charset="0"/>
                <a:cs typeface="Times New Roman" panose="02020603050405020304" pitchFamily="18" charset="0"/>
              </a:rPr>
              <a:t>exel</a:t>
            </a:r>
            <a:r>
              <a:rPr lang="en-US" sz="2400" b="1" dirty="0">
                <a:solidFill>
                  <a:srgbClr val="7030A0"/>
                </a:solidFill>
                <a:latin typeface="Times New Roman" panose="02020603050405020304" pitchFamily="18" charset="0"/>
                <a:cs typeface="Times New Roman" panose="02020603050405020304" pitchFamily="18" charset="0"/>
              </a:rPr>
              <a:t> </a:t>
            </a:r>
            <a:r>
              <a:rPr lang="en-US" sz="2400" b="1" dirty="0" err="1">
                <a:solidFill>
                  <a:srgbClr val="7030A0"/>
                </a:solidFill>
                <a:latin typeface="Times New Roman" panose="02020603050405020304" pitchFamily="18" charset="0"/>
                <a:cs typeface="Times New Roman" panose="02020603050405020304" pitchFamily="18" charset="0"/>
              </a:rPr>
              <a:t>spreedsheet</a:t>
            </a:r>
            <a:r>
              <a:rPr lang="en-US" sz="2400" b="1" dirty="0">
                <a:solidFill>
                  <a:srgbClr val="7030A0"/>
                </a:solidFill>
                <a:latin typeface="Times New Roman" panose="02020603050405020304" pitchFamily="18" charset="0"/>
                <a:cs typeface="Times New Roman" panose="02020603050405020304" pitchFamily="18" charset="0"/>
              </a:rPr>
              <a:t>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Use pivot table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create  chart</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Analyze the data    </a:t>
            </a:r>
          </a:p>
          <a:p>
            <a:pPr marL="514350" indent="-514350">
              <a:buAutoNum type="arabicPeriod"/>
            </a:pPr>
            <a:r>
              <a:rPr lang="en-US" sz="2400" b="1" dirty="0">
                <a:solidFill>
                  <a:srgbClr val="7030A0"/>
                </a:solidFill>
                <a:latin typeface="Times New Roman" panose="02020603050405020304" pitchFamily="18" charset="0"/>
                <a:cs typeface="Times New Roman" panose="02020603050405020304" pitchFamily="18" charset="0"/>
              </a:rPr>
              <a:t>Generate report </a:t>
            </a:r>
          </a:p>
          <a:p>
            <a:endParaRPr lang="en-US" sz="1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092642"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lumMod val="50000"/>
                  </a:schemeClr>
                </a:solidFill>
                <a:latin typeface="Algerian" panose="04020705040A02060702" pitchFamily="82" charset="0"/>
              </a:rPr>
              <a:t>PROJECT	</a:t>
            </a:r>
            <a:r>
              <a:rPr sz="4250" spc="-20" dirty="0">
                <a:solidFill>
                  <a:schemeClr val="accent1">
                    <a:lumMod val="50000"/>
                  </a:schemeClr>
                </a:solidFill>
                <a:latin typeface="Algerian" panose="04020705040A02060702" pitchFamily="82" charset="0"/>
              </a:rPr>
              <a:t>OVERVIEW</a:t>
            </a:r>
            <a:endParaRPr sz="4250" dirty="0">
              <a:solidFill>
                <a:schemeClr val="accent1">
                  <a:lumMod val="50000"/>
                </a:schemeClr>
              </a:solidFill>
              <a:latin typeface="Algerian" panose="04020705040A02060702" pitchFamily="8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61950" y="2234341"/>
            <a:ext cx="8991600" cy="3046988"/>
          </a:xfrm>
          <a:prstGeom prst="rect">
            <a:avLst/>
          </a:prstGeom>
          <a:noFill/>
        </p:spPr>
        <p:txBody>
          <a:bodyPr wrap="square" rtlCol="0">
            <a:spAutoFit/>
          </a:bodyPr>
          <a:lstStyle/>
          <a:p>
            <a:pPr algn="l"/>
            <a:r>
              <a:rPr lang="en-US" sz="2400" b="1" dirty="0">
                <a:solidFill>
                  <a:srgbClr val="7030A0"/>
                </a:solidFill>
                <a:latin typeface="Times New Roman" panose="02020603050405020304" pitchFamily="18" charset="0"/>
                <a:cs typeface="Times New Roman" panose="02020603050405020304" pitchFamily="18" charset="0"/>
              </a:rPr>
              <a:t> It helps to develop comprehensive </a:t>
            </a:r>
            <a:r>
              <a:rPr lang="en-US" sz="2400" b="1" dirty="0">
                <a:solidFill>
                  <a:srgbClr val="7030A0"/>
                </a:solidFill>
              </a:rPr>
              <a:t>system using Microsoft </a:t>
            </a:r>
            <a:r>
              <a:rPr lang="en-US" sz="2400" b="1" dirty="0" err="1">
                <a:solidFill>
                  <a:srgbClr val="7030A0"/>
                </a:solidFill>
              </a:rPr>
              <a:t>Excelthat</a:t>
            </a:r>
            <a:r>
              <a:rPr lang="en-US" sz="2400" b="1" dirty="0">
                <a:solidFill>
                  <a:srgbClr val="7030A0"/>
                </a:solidFill>
              </a:rPr>
              <a:t> allows for the effective analysis and gathering the information from big </a:t>
            </a:r>
            <a:r>
              <a:rPr lang="en-US" sz="2400" b="1" dirty="0" err="1">
                <a:solidFill>
                  <a:srgbClr val="7030A0"/>
                </a:solidFill>
              </a:rPr>
              <a:t>datas</a:t>
            </a:r>
            <a:r>
              <a:rPr lang="en-US" sz="2400" b="1" dirty="0">
                <a:solidFill>
                  <a:srgbClr val="7030A0"/>
                </a:solidFill>
              </a:rPr>
              <a:t> for employee. </a:t>
            </a:r>
            <a:r>
              <a:rPr lang="en-US" sz="2400" b="1" dirty="0">
                <a:solidFill>
                  <a:srgbClr val="7030A0"/>
                </a:solidFill>
                <a:latin typeface="Times New Roman" panose="02020603050405020304" pitchFamily="18" charset="0"/>
                <a:cs typeface="Times New Roman" panose="02020603050405020304" pitchFamily="18" charset="0"/>
              </a:rPr>
              <a:t>This system is </a:t>
            </a:r>
            <a:r>
              <a:rPr lang="en-US" sz="2400" b="1" i="0" dirty="0">
                <a:solidFill>
                  <a:srgbClr val="7030A0"/>
                </a:solidFill>
                <a:effectLst/>
                <a:latin typeface="Times New Roman" panose="02020603050405020304" pitchFamily="18" charset="0"/>
                <a:cs typeface="Times New Roman" panose="02020603050405020304" pitchFamily="18" charset="0"/>
              </a:rPr>
              <a:t>aims to identify the classification type from each department. </a:t>
            </a:r>
            <a:r>
              <a:rPr lang="en-IN" sz="2400" b="1" dirty="0">
                <a:solidFill>
                  <a:srgbClr val="7030A0"/>
                </a:solidFill>
                <a:latin typeface="Times New Roman" panose="02020603050405020304" pitchFamily="18" charset="0"/>
                <a:cs typeface="Times New Roman" panose="02020603050405020304" pitchFamily="18" charset="0"/>
              </a:rPr>
              <a:t>It helps to identify how much company should recruit the employee and how much company should terminate the employee from each department &amp;  helps to allocate/assign the work equally to the employee during decision 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781156"/>
            <a:ext cx="7023504" cy="632224"/>
          </a:xfrm>
          <a:prstGeom prst="rect">
            <a:avLst/>
          </a:prstGeom>
        </p:spPr>
        <p:txBody>
          <a:bodyPr vert="horz" wrap="square" lIns="0" tIns="16510" rIns="0" bIns="0" rtlCol="0">
            <a:spAutoFit/>
          </a:bodyPr>
          <a:lstStyle/>
          <a:p>
            <a:pPr marL="12700">
              <a:lnSpc>
                <a:spcPct val="100000"/>
              </a:lnSpc>
              <a:spcBef>
                <a:spcPts val="130"/>
              </a:spcBef>
            </a:pPr>
            <a:r>
              <a:rPr sz="4000" spc="25" dirty="0">
                <a:solidFill>
                  <a:schemeClr val="accent1">
                    <a:lumMod val="50000"/>
                  </a:schemeClr>
                </a:solidFill>
                <a:latin typeface="Algerian" panose="04020705040A02060702" pitchFamily="82" charset="0"/>
              </a:rPr>
              <a:t>W</a:t>
            </a:r>
            <a:r>
              <a:rPr sz="4000" spc="-20" dirty="0">
                <a:solidFill>
                  <a:schemeClr val="accent1">
                    <a:lumMod val="50000"/>
                  </a:schemeClr>
                </a:solidFill>
                <a:latin typeface="Algerian" panose="04020705040A02060702" pitchFamily="82" charset="0"/>
              </a:rPr>
              <a:t>H</a:t>
            </a:r>
            <a:r>
              <a:rPr sz="4000" spc="20" dirty="0">
                <a:solidFill>
                  <a:schemeClr val="accent1">
                    <a:lumMod val="50000"/>
                  </a:schemeClr>
                </a:solidFill>
                <a:latin typeface="Algerian" panose="04020705040A02060702" pitchFamily="82" charset="0"/>
              </a:rPr>
              <a:t>O</a:t>
            </a:r>
            <a:r>
              <a:rPr sz="4000" spc="-2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AR</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10" dirty="0">
                <a:solidFill>
                  <a:schemeClr val="accent1">
                    <a:lumMod val="50000"/>
                  </a:schemeClr>
                </a:solidFill>
                <a:latin typeface="Algerian" panose="04020705040A02060702" pitchFamily="82" charset="0"/>
              </a:rPr>
              <a:t>T</a:t>
            </a:r>
            <a:r>
              <a:rPr sz="4000" spc="-15" dirty="0">
                <a:solidFill>
                  <a:schemeClr val="accent1">
                    <a:lumMod val="50000"/>
                  </a:schemeClr>
                </a:solidFill>
                <a:latin typeface="Algerian" panose="04020705040A02060702" pitchFamily="82" charset="0"/>
              </a:rPr>
              <a:t>H</a:t>
            </a:r>
            <a:r>
              <a:rPr sz="4000" spc="15" dirty="0">
                <a:solidFill>
                  <a:schemeClr val="accent1">
                    <a:lumMod val="50000"/>
                  </a:schemeClr>
                </a:solidFill>
                <a:latin typeface="Algerian" panose="04020705040A02060702" pitchFamily="82" charset="0"/>
              </a:rPr>
              <a:t>E</a:t>
            </a:r>
            <a:r>
              <a:rPr sz="4000" spc="-35" dirty="0">
                <a:solidFill>
                  <a:schemeClr val="accent1">
                    <a:lumMod val="50000"/>
                  </a:schemeClr>
                </a:solidFill>
                <a:latin typeface="Algerian" panose="04020705040A02060702" pitchFamily="82" charset="0"/>
              </a:rPr>
              <a:t> </a:t>
            </a:r>
            <a:r>
              <a:rPr sz="4000" spc="-20" dirty="0">
                <a:solidFill>
                  <a:schemeClr val="accent1">
                    <a:lumMod val="50000"/>
                  </a:schemeClr>
                </a:solidFill>
                <a:latin typeface="Algerian" panose="04020705040A02060702" pitchFamily="82" charset="0"/>
              </a:rPr>
              <a:t>E</a:t>
            </a:r>
            <a:r>
              <a:rPr sz="4000" spc="30" dirty="0">
                <a:solidFill>
                  <a:schemeClr val="accent1">
                    <a:lumMod val="50000"/>
                  </a:schemeClr>
                </a:solidFill>
                <a:latin typeface="Algerian" panose="04020705040A02060702" pitchFamily="82" charset="0"/>
              </a:rPr>
              <a:t>N</a:t>
            </a:r>
            <a:r>
              <a:rPr sz="4000" spc="15" dirty="0">
                <a:solidFill>
                  <a:schemeClr val="accent1">
                    <a:lumMod val="50000"/>
                  </a:schemeClr>
                </a:solidFill>
                <a:latin typeface="Algerian" panose="04020705040A02060702" pitchFamily="82" charset="0"/>
              </a:rPr>
              <a:t>D</a:t>
            </a:r>
            <a:r>
              <a:rPr sz="4000" spc="-45" dirty="0">
                <a:solidFill>
                  <a:schemeClr val="accent1">
                    <a:lumMod val="50000"/>
                  </a:schemeClr>
                </a:solidFill>
                <a:latin typeface="Algerian" panose="04020705040A02060702" pitchFamily="82" charset="0"/>
              </a:rPr>
              <a:t> </a:t>
            </a:r>
            <a:r>
              <a:rPr sz="4000" dirty="0">
                <a:solidFill>
                  <a:schemeClr val="accent1">
                    <a:lumMod val="50000"/>
                  </a:schemeClr>
                </a:solidFill>
                <a:latin typeface="Algerian" panose="04020705040A02060702" pitchFamily="82" charset="0"/>
              </a:rPr>
              <a:t>U</a:t>
            </a:r>
            <a:r>
              <a:rPr sz="4000" spc="10" dirty="0">
                <a:solidFill>
                  <a:schemeClr val="accent1">
                    <a:lumMod val="50000"/>
                  </a:schemeClr>
                </a:solidFill>
                <a:latin typeface="Algerian" panose="04020705040A02060702" pitchFamily="82" charset="0"/>
              </a:rPr>
              <a:t>S</a:t>
            </a:r>
            <a:r>
              <a:rPr sz="4000" spc="-25" dirty="0">
                <a:solidFill>
                  <a:schemeClr val="accent1">
                    <a:lumMod val="50000"/>
                  </a:schemeClr>
                </a:solidFill>
                <a:latin typeface="Algerian" panose="04020705040A02060702" pitchFamily="82" charset="0"/>
              </a:rPr>
              <a:t>E</a:t>
            </a:r>
            <a:r>
              <a:rPr sz="4000" spc="-10" dirty="0">
                <a:solidFill>
                  <a:schemeClr val="accent1">
                    <a:lumMod val="50000"/>
                  </a:schemeClr>
                </a:solidFill>
                <a:latin typeface="Algerian" panose="04020705040A02060702" pitchFamily="82" charset="0"/>
              </a:rPr>
              <a:t>R</a:t>
            </a:r>
            <a:r>
              <a:rPr sz="4000" spc="5" dirty="0">
                <a:solidFill>
                  <a:schemeClr val="accent1">
                    <a:lumMod val="50000"/>
                  </a:schemeClr>
                </a:solidFill>
                <a:latin typeface="Algerian" panose="04020705040A02060702" pitchFamily="82" charset="0"/>
              </a:rPr>
              <a:t>S?</a:t>
            </a:r>
            <a:endParaRPr sz="4000" dirty="0">
              <a:solidFill>
                <a:schemeClr val="accent1">
                  <a:lumMod val="50000"/>
                </a:schemeClr>
              </a:solidFill>
              <a:latin typeface="Algerian" panose="04020705040A02060702" pitchFamily="8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F85FAB6-60AE-2BA1-D937-FF2C9E481C24}"/>
              </a:ext>
            </a:extLst>
          </p:cNvPr>
          <p:cNvSpPr txBox="1"/>
          <p:nvPr/>
        </p:nvSpPr>
        <p:spPr>
          <a:xfrm>
            <a:off x="871450" y="2274838"/>
            <a:ext cx="8882149" cy="3046988"/>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The  end users of an </a:t>
            </a:r>
            <a:r>
              <a:rPr lang="en-US" sz="2400" b="1" dirty="0" err="1">
                <a:solidFill>
                  <a:srgbClr val="7030A0"/>
                </a:solidFill>
                <a:latin typeface="Times New Roman" panose="02020603050405020304" pitchFamily="18" charset="0"/>
                <a:cs typeface="Times New Roman" panose="02020603050405020304" pitchFamily="18" charset="0"/>
              </a:rPr>
              <a:t>empoyee</a:t>
            </a:r>
            <a:r>
              <a:rPr lang="en-US" sz="2400" b="1" dirty="0">
                <a:solidFill>
                  <a:srgbClr val="7030A0"/>
                </a:solidFill>
                <a:latin typeface="Times New Roman" panose="02020603050405020304" pitchFamily="18" charset="0"/>
                <a:cs typeface="Times New Roman" panose="02020603050405020304" pitchFamily="18" charset="0"/>
              </a:rPr>
              <a:t> performance </a:t>
            </a:r>
            <a:r>
              <a:rPr lang="en-US" sz="2400" b="1" dirty="0" err="1">
                <a:solidFill>
                  <a:srgbClr val="7030A0"/>
                </a:solidFill>
                <a:latin typeface="Times New Roman" panose="02020603050405020304" pitchFamily="18" charset="0"/>
                <a:cs typeface="Times New Roman" panose="02020603050405020304" pitchFamily="18" charset="0"/>
              </a:rPr>
              <a:t>analyse</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to tool typically include :</a:t>
            </a:r>
          </a:p>
          <a:p>
            <a:r>
              <a:rPr lang="en-US" sz="2400" b="1" dirty="0">
                <a:solidFill>
                  <a:srgbClr val="7030A0"/>
                </a:solidFill>
                <a:latin typeface="Times New Roman" panose="02020603050405020304" pitchFamily="18" charset="0"/>
                <a:cs typeface="Times New Roman" panose="02020603050405020304" pitchFamily="18" charset="0"/>
              </a:rPr>
              <a:t>1. </a:t>
            </a:r>
            <a:r>
              <a:rPr lang="en-US" sz="2400" b="1" dirty="0" err="1">
                <a:solidFill>
                  <a:srgbClr val="7030A0"/>
                </a:solidFill>
                <a:latin typeface="Times New Roman" panose="02020603050405020304" pitchFamily="18" charset="0"/>
                <a:cs typeface="Times New Roman" panose="02020603050405020304" pitchFamily="18" charset="0"/>
              </a:rPr>
              <a:t>Hr</a:t>
            </a:r>
            <a:r>
              <a:rPr lang="en-US" sz="2400" b="1" dirty="0">
                <a:solidFill>
                  <a:srgbClr val="7030A0"/>
                </a:solidFill>
                <a:latin typeface="Times New Roman" panose="02020603050405020304" pitchFamily="18" charset="0"/>
                <a:cs typeface="Times New Roman" panose="02020603050405020304" pitchFamily="18" charset="0"/>
              </a:rPr>
              <a:t> professionals</a:t>
            </a:r>
          </a:p>
          <a:p>
            <a:r>
              <a:rPr lang="en-US" sz="2400" b="1" dirty="0">
                <a:solidFill>
                  <a:srgbClr val="7030A0"/>
                </a:solidFill>
                <a:latin typeface="Times New Roman" panose="02020603050405020304" pitchFamily="18" charset="0"/>
                <a:cs typeface="Times New Roman" panose="02020603050405020304" pitchFamily="18" charset="0"/>
              </a:rPr>
              <a:t>2. managers/supervisor </a:t>
            </a:r>
          </a:p>
          <a:p>
            <a:r>
              <a:rPr lang="en-US" sz="2400" b="1" dirty="0">
                <a:solidFill>
                  <a:srgbClr val="7030A0"/>
                </a:solidFill>
                <a:latin typeface="Times New Roman" panose="02020603050405020304" pitchFamily="18" charset="0"/>
                <a:cs typeface="Times New Roman" panose="02020603050405020304" pitchFamily="18" charset="0"/>
              </a:rPr>
              <a:t>3. </a:t>
            </a:r>
            <a:r>
              <a:rPr lang="en-US" sz="2400" b="1" dirty="0" err="1">
                <a:solidFill>
                  <a:srgbClr val="7030A0"/>
                </a:solidFill>
                <a:latin typeface="Times New Roman" panose="02020603050405020304" pitchFamily="18" charset="0"/>
                <a:cs typeface="Times New Roman" panose="02020603050405020304" pitchFamily="18" charset="0"/>
              </a:rPr>
              <a:t>empoyees</a:t>
            </a:r>
            <a:r>
              <a:rPr lang="en-US" sz="2400" b="1" dirty="0">
                <a:solidFill>
                  <a:srgbClr val="7030A0"/>
                </a:solidFill>
                <a:latin typeface="Times New Roman" panose="02020603050405020304" pitchFamily="18" charset="0"/>
                <a:cs typeface="Times New Roman" panose="02020603050405020304" pitchFamily="18" charset="0"/>
              </a:rPr>
              <a:t> </a:t>
            </a:r>
          </a:p>
          <a:p>
            <a:r>
              <a:rPr lang="en-US" sz="2400" b="1" dirty="0">
                <a:solidFill>
                  <a:srgbClr val="7030A0"/>
                </a:solidFill>
                <a:latin typeface="Times New Roman" panose="02020603050405020304" pitchFamily="18" charset="0"/>
                <a:cs typeface="Times New Roman" panose="02020603050405020304" pitchFamily="18" charset="0"/>
              </a:rPr>
              <a:t>4. department heads</a:t>
            </a:r>
          </a:p>
          <a:p>
            <a:r>
              <a:rPr lang="en-US" sz="2400" b="1" dirty="0">
                <a:solidFill>
                  <a:srgbClr val="7030A0"/>
                </a:solidFill>
                <a:latin typeface="Times New Roman" panose="02020603050405020304" pitchFamily="18" charset="0"/>
                <a:cs typeface="Times New Roman" panose="02020603050405020304" pitchFamily="18" charset="0"/>
              </a:rPr>
              <a:t>5. senior leadership</a:t>
            </a:r>
          </a:p>
          <a:p>
            <a:r>
              <a:rPr lang="en-US" sz="2400" b="1" dirty="0">
                <a:solidFill>
                  <a:srgbClr val="7030A0"/>
                </a:solidFill>
                <a:latin typeface="Times New Roman" panose="02020603050405020304" pitchFamily="18" charset="0"/>
                <a:cs typeface="Times New Roman" panose="02020603050405020304" pitchFamily="18" charset="0"/>
              </a:rPr>
              <a:t>6. it teams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495800"/>
            <a:ext cx="2695574" cy="23622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U</a:t>
            </a:r>
            <a:r>
              <a:rPr sz="3600" dirty="0">
                <a:solidFill>
                  <a:schemeClr val="accent1">
                    <a:lumMod val="50000"/>
                  </a:schemeClr>
                </a:solidFill>
                <a:latin typeface="Algerian" panose="04020705040A02060702" pitchFamily="82" charset="0"/>
              </a:rPr>
              <a:t>R</a:t>
            </a:r>
            <a:r>
              <a:rPr sz="3600" spc="5" dirty="0">
                <a:solidFill>
                  <a:schemeClr val="accent1">
                    <a:lumMod val="50000"/>
                  </a:schemeClr>
                </a:solidFill>
                <a:latin typeface="Algerian" panose="04020705040A02060702" pitchFamily="82" charset="0"/>
              </a:rPr>
              <a:t> </a:t>
            </a:r>
            <a:r>
              <a:rPr sz="3600" spc="25" dirty="0">
                <a:solidFill>
                  <a:schemeClr val="accent1">
                    <a:lumMod val="50000"/>
                  </a:schemeClr>
                </a:solidFill>
                <a:latin typeface="Algerian" panose="04020705040A02060702" pitchFamily="82" charset="0"/>
              </a:rPr>
              <a:t>S</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LU</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r>
              <a:rPr sz="3600" spc="-345" dirty="0">
                <a:solidFill>
                  <a:schemeClr val="accent1">
                    <a:lumMod val="50000"/>
                  </a:schemeClr>
                </a:solidFill>
                <a:latin typeface="Algerian" panose="04020705040A02060702" pitchFamily="82" charset="0"/>
              </a:rPr>
              <a:t> </a:t>
            </a:r>
            <a:r>
              <a:rPr sz="3600" spc="-35" dirty="0">
                <a:solidFill>
                  <a:schemeClr val="accent1">
                    <a:lumMod val="50000"/>
                  </a:schemeClr>
                </a:solidFill>
                <a:latin typeface="Algerian" panose="04020705040A02060702" pitchFamily="82" charset="0"/>
              </a:rPr>
              <a:t>A</a:t>
            </a:r>
            <a:r>
              <a:rPr sz="3600" spc="-5" dirty="0">
                <a:solidFill>
                  <a:schemeClr val="accent1">
                    <a:lumMod val="50000"/>
                  </a:schemeClr>
                </a:solidFill>
                <a:latin typeface="Algerian" panose="04020705040A02060702" pitchFamily="82" charset="0"/>
              </a:rPr>
              <a:t>N</a:t>
            </a:r>
            <a:r>
              <a:rPr sz="3600" dirty="0">
                <a:solidFill>
                  <a:schemeClr val="accent1">
                    <a:lumMod val="50000"/>
                  </a:schemeClr>
                </a:solidFill>
                <a:latin typeface="Algerian" panose="04020705040A02060702" pitchFamily="82" charset="0"/>
              </a:rPr>
              <a:t>D</a:t>
            </a:r>
            <a:r>
              <a:rPr sz="3600" spc="35" dirty="0">
                <a:solidFill>
                  <a:schemeClr val="accent1">
                    <a:lumMod val="50000"/>
                  </a:schemeClr>
                </a:solidFill>
                <a:latin typeface="Algerian" panose="04020705040A02060702" pitchFamily="82" charset="0"/>
              </a:rPr>
              <a:t> </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dirty="0">
                <a:solidFill>
                  <a:schemeClr val="accent1">
                    <a:lumMod val="50000"/>
                  </a:schemeClr>
                </a:solidFill>
                <a:latin typeface="Algerian" panose="04020705040A02060702" pitchFamily="82" charset="0"/>
              </a:rPr>
              <a:t>S</a:t>
            </a:r>
            <a:r>
              <a:rPr sz="3600" spc="60" dirty="0">
                <a:solidFill>
                  <a:schemeClr val="accent1">
                    <a:lumMod val="50000"/>
                  </a:schemeClr>
                </a:solidFill>
                <a:latin typeface="Algerian" panose="04020705040A02060702" pitchFamily="82" charset="0"/>
              </a:rPr>
              <a:t> </a:t>
            </a:r>
            <a:r>
              <a:rPr sz="3600" spc="-295" dirty="0">
                <a:solidFill>
                  <a:schemeClr val="accent1">
                    <a:lumMod val="50000"/>
                  </a:schemeClr>
                </a:solidFill>
                <a:latin typeface="Algerian" panose="04020705040A02060702" pitchFamily="82" charset="0"/>
              </a:rPr>
              <a:t>V</a:t>
            </a:r>
            <a:r>
              <a:rPr sz="3600" spc="-35" dirty="0">
                <a:solidFill>
                  <a:schemeClr val="accent1">
                    <a:lumMod val="50000"/>
                  </a:schemeClr>
                </a:solidFill>
                <a:latin typeface="Algerian" panose="04020705040A02060702" pitchFamily="82" charset="0"/>
              </a:rPr>
              <a:t>A</a:t>
            </a:r>
            <a:r>
              <a:rPr sz="3600" spc="25" dirty="0">
                <a:solidFill>
                  <a:schemeClr val="accent1">
                    <a:lumMod val="50000"/>
                  </a:schemeClr>
                </a:solidFill>
                <a:latin typeface="Algerian" panose="04020705040A02060702" pitchFamily="82" charset="0"/>
              </a:rPr>
              <a:t>LU</a:t>
            </a:r>
            <a:r>
              <a:rPr sz="3600" dirty="0">
                <a:solidFill>
                  <a:schemeClr val="accent1">
                    <a:lumMod val="50000"/>
                  </a:schemeClr>
                </a:solidFill>
                <a:latin typeface="Algerian" panose="04020705040A02060702" pitchFamily="82" charset="0"/>
              </a:rPr>
              <a:t>E</a:t>
            </a:r>
            <a:r>
              <a:rPr sz="3600" spc="-65" dirty="0">
                <a:solidFill>
                  <a:schemeClr val="accent1">
                    <a:lumMod val="50000"/>
                  </a:schemeClr>
                </a:solidFill>
                <a:latin typeface="Algerian" panose="04020705040A02060702" pitchFamily="82" charset="0"/>
              </a:rPr>
              <a:t> </a:t>
            </a:r>
            <a:r>
              <a:rPr sz="3600" spc="-15" dirty="0">
                <a:solidFill>
                  <a:schemeClr val="accent1">
                    <a:lumMod val="50000"/>
                  </a:schemeClr>
                </a:solidFill>
                <a:latin typeface="Algerian" panose="04020705040A02060702" pitchFamily="82" charset="0"/>
              </a:rPr>
              <a:t>P</a:t>
            </a:r>
            <a:r>
              <a:rPr sz="3600" spc="-30" dirty="0">
                <a:solidFill>
                  <a:schemeClr val="accent1">
                    <a:lumMod val="50000"/>
                  </a:schemeClr>
                </a:solidFill>
                <a:latin typeface="Algerian" panose="04020705040A02060702" pitchFamily="82" charset="0"/>
              </a:rPr>
              <a:t>R</a:t>
            </a:r>
            <a:r>
              <a:rPr sz="3600" spc="10" dirty="0">
                <a:solidFill>
                  <a:schemeClr val="accent1">
                    <a:lumMod val="50000"/>
                  </a:schemeClr>
                </a:solidFill>
                <a:latin typeface="Algerian" panose="04020705040A02060702" pitchFamily="82" charset="0"/>
              </a:rPr>
              <a:t>O</a:t>
            </a:r>
            <a:r>
              <a:rPr sz="3600" spc="-15" dirty="0">
                <a:solidFill>
                  <a:schemeClr val="accent1">
                    <a:lumMod val="50000"/>
                  </a:schemeClr>
                </a:solidFill>
                <a:latin typeface="Algerian" panose="04020705040A02060702" pitchFamily="82" charset="0"/>
              </a:rPr>
              <a:t>P</a:t>
            </a:r>
            <a:r>
              <a:rPr sz="3600" spc="10" dirty="0">
                <a:solidFill>
                  <a:schemeClr val="accent1">
                    <a:lumMod val="50000"/>
                  </a:schemeClr>
                </a:solidFill>
                <a:latin typeface="Algerian" panose="04020705040A02060702" pitchFamily="82" charset="0"/>
              </a:rPr>
              <a:t>O</a:t>
            </a:r>
            <a:r>
              <a:rPr sz="3600" spc="25" dirty="0">
                <a:solidFill>
                  <a:schemeClr val="accent1">
                    <a:lumMod val="50000"/>
                  </a:schemeClr>
                </a:solidFill>
                <a:latin typeface="Algerian" panose="04020705040A02060702" pitchFamily="82" charset="0"/>
              </a:rPr>
              <a:t>S</a:t>
            </a:r>
            <a:r>
              <a:rPr sz="3600" spc="-30" dirty="0">
                <a:solidFill>
                  <a:schemeClr val="accent1">
                    <a:lumMod val="50000"/>
                  </a:schemeClr>
                </a:solidFill>
                <a:latin typeface="Algerian" panose="04020705040A02060702" pitchFamily="82" charset="0"/>
              </a:rPr>
              <a:t>I</a:t>
            </a:r>
            <a:r>
              <a:rPr sz="3600" spc="-35" dirty="0">
                <a:solidFill>
                  <a:schemeClr val="accent1">
                    <a:lumMod val="50000"/>
                  </a:schemeClr>
                </a:solidFill>
                <a:latin typeface="Algerian" panose="04020705040A02060702" pitchFamily="82" charset="0"/>
              </a:rPr>
              <a:t>T</a:t>
            </a:r>
            <a:r>
              <a:rPr sz="3600" spc="-30" dirty="0">
                <a:solidFill>
                  <a:schemeClr val="accent1">
                    <a:lumMod val="50000"/>
                  </a:schemeClr>
                </a:solidFill>
                <a:latin typeface="Algerian" panose="04020705040A02060702" pitchFamily="82" charset="0"/>
              </a:rPr>
              <a:t>I</a:t>
            </a:r>
            <a:r>
              <a:rPr sz="3600" spc="10" dirty="0">
                <a:solidFill>
                  <a:schemeClr val="accent1">
                    <a:lumMod val="50000"/>
                  </a:schemeClr>
                </a:solidFill>
                <a:latin typeface="Algerian" panose="04020705040A02060702" pitchFamily="82" charset="0"/>
              </a:rPr>
              <a:t>O</a:t>
            </a:r>
            <a:r>
              <a:rPr sz="3600" dirty="0">
                <a:solidFill>
                  <a:schemeClr val="accent1">
                    <a:lumMod val="50000"/>
                  </a:schemeClr>
                </a:solidFill>
                <a:latin typeface="Algerian" panose="04020705040A02060702" pitchFamily="82"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C9F309-18A6-3B92-E99E-9DF51B4AA884}"/>
              </a:ext>
            </a:extLst>
          </p:cNvPr>
          <p:cNvSpPr txBox="1"/>
          <p:nvPr/>
        </p:nvSpPr>
        <p:spPr>
          <a:xfrm>
            <a:off x="457200" y="1863496"/>
            <a:ext cx="9674629" cy="2308324"/>
          </a:xfrm>
          <a:prstGeom prst="rect">
            <a:avLst/>
          </a:prstGeom>
          <a:noFill/>
        </p:spPr>
        <p:txBody>
          <a:bodyPr wrap="square">
            <a:spAutoFit/>
          </a:bodyPr>
          <a:lstStyle/>
          <a:p>
            <a:r>
              <a:rPr lang="en-US" sz="2400" b="1" dirty="0">
                <a:solidFill>
                  <a:srgbClr val="7030A0"/>
                </a:solidFill>
                <a:latin typeface="Times New Roman" panose="02020603050405020304" pitchFamily="18" charset="0"/>
                <a:cs typeface="Times New Roman" panose="02020603050405020304" pitchFamily="18" charset="0"/>
              </a:rPr>
              <a:t>Filtering – for removing unwanted value / for taking data form each Department/row/column</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Pivot table – summarizing the data into smaller data</a:t>
            </a:r>
          </a:p>
          <a:p>
            <a:endParaRPr lang="en-US" sz="2400" b="1" dirty="0">
              <a:solidFill>
                <a:srgbClr val="7030A0"/>
              </a:solidFill>
              <a:latin typeface="Times New Roman" panose="02020603050405020304" pitchFamily="18" charset="0"/>
              <a:cs typeface="Times New Roman" panose="02020603050405020304" pitchFamily="18" charset="0"/>
            </a:endParaRPr>
          </a:p>
          <a:p>
            <a:r>
              <a:rPr lang="en-US" sz="2400" b="1" dirty="0">
                <a:solidFill>
                  <a:srgbClr val="7030A0"/>
                </a:solidFill>
                <a:latin typeface="Times New Roman" panose="02020603050405020304" pitchFamily="18" charset="0"/>
                <a:cs typeface="Times New Roman" panose="02020603050405020304" pitchFamily="18" charset="0"/>
              </a:rPr>
              <a:t>Graph – data visualize in to picture for understanding purpose</a:t>
            </a:r>
          </a:p>
        </p:txBody>
      </p:sp>
      <p:sp>
        <p:nvSpPr>
          <p:cNvPr id="11" name="Arrow: Chevron 10">
            <a:extLst>
              <a:ext uri="{FF2B5EF4-FFF2-40B4-BE49-F238E27FC236}">
                <a16:creationId xmlns:a16="http://schemas.microsoft.com/office/drawing/2014/main" id="{5478A695-33E8-F51C-3565-7A53D14A4872}"/>
              </a:ext>
            </a:extLst>
          </p:cNvPr>
          <p:cNvSpPr/>
          <p:nvPr/>
        </p:nvSpPr>
        <p:spPr>
          <a:xfrm>
            <a:off x="161925" y="20193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BD5C8896-8203-7B50-AB4F-C3FC2621CA18}"/>
              </a:ext>
            </a:extLst>
          </p:cNvPr>
          <p:cNvSpPr/>
          <p:nvPr/>
        </p:nvSpPr>
        <p:spPr>
          <a:xfrm>
            <a:off x="122350" y="309556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3" name="Arrow: Chevron 12">
            <a:extLst>
              <a:ext uri="{FF2B5EF4-FFF2-40B4-BE49-F238E27FC236}">
                <a16:creationId xmlns:a16="http://schemas.microsoft.com/office/drawing/2014/main" id="{979CB1B7-3078-4187-BBF8-EAADE83AECFC}"/>
              </a:ext>
            </a:extLst>
          </p:cNvPr>
          <p:cNvSpPr/>
          <p:nvPr/>
        </p:nvSpPr>
        <p:spPr>
          <a:xfrm>
            <a:off x="122349" y="3886200"/>
            <a:ext cx="295275" cy="17145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CE4C637-F514-1C72-E079-D97A112C5F95}"/>
              </a:ext>
            </a:extLst>
          </p:cNvPr>
          <p:cNvSpPr txBox="1"/>
          <p:nvPr/>
        </p:nvSpPr>
        <p:spPr>
          <a:xfrm>
            <a:off x="1828800" y="2274838"/>
            <a:ext cx="6101542" cy="2246769"/>
          </a:xfrm>
          <a:prstGeom prst="rect">
            <a:avLst/>
          </a:prstGeom>
          <a:noFill/>
        </p:spPr>
        <p:txBody>
          <a:bodyPr wrap="square">
            <a:spAutoFit/>
          </a:bodyPr>
          <a:lstStyle/>
          <a:p>
            <a:r>
              <a:rPr lang="en-US" sz="2800" b="1" dirty="0">
                <a:solidFill>
                  <a:srgbClr val="7030A0"/>
                </a:solidFill>
                <a:latin typeface="Times New Roman" panose="02020603050405020304" pitchFamily="18" charset="0"/>
                <a:cs typeface="Times New Roman" panose="02020603050405020304" pitchFamily="18" charset="0"/>
              </a:rPr>
              <a:t>employee= </a:t>
            </a:r>
            <a:r>
              <a:rPr lang="en-US" sz="2800" b="1" dirty="0" err="1">
                <a:solidFill>
                  <a:srgbClr val="7030A0"/>
                </a:solidFill>
                <a:latin typeface="Times New Roman" panose="02020603050405020304" pitchFamily="18" charset="0"/>
                <a:cs typeface="Times New Roman" panose="02020603050405020304" pitchFamily="18" charset="0"/>
              </a:rPr>
              <a:t>edunet</a:t>
            </a:r>
            <a:r>
              <a:rPr lang="en-US" sz="2800" b="1" dirty="0">
                <a:solidFill>
                  <a:srgbClr val="7030A0"/>
                </a:solidFill>
                <a:latin typeface="Times New Roman" panose="02020603050405020304" pitchFamily="18" charset="0"/>
                <a:cs typeface="Times New Roman" panose="02020603050405020304" pitchFamily="18" charset="0"/>
              </a:rPr>
              <a:t> dash board </a:t>
            </a:r>
          </a:p>
          <a:p>
            <a:r>
              <a:rPr lang="en-US" sz="2800" b="1" dirty="0">
                <a:solidFill>
                  <a:srgbClr val="7030A0"/>
                </a:solidFill>
                <a:latin typeface="Times New Roman" panose="02020603050405020304" pitchFamily="18" charset="0"/>
                <a:cs typeface="Times New Roman" panose="02020603050405020304" pitchFamily="18" charset="0"/>
              </a:rPr>
              <a:t>26 features </a:t>
            </a:r>
          </a:p>
          <a:p>
            <a:r>
              <a:rPr lang="en-US" sz="2800" b="1" dirty="0">
                <a:solidFill>
                  <a:srgbClr val="7030A0"/>
                </a:solidFill>
                <a:latin typeface="Times New Roman" panose="02020603050405020304" pitchFamily="18" charset="0"/>
                <a:cs typeface="Times New Roman" panose="02020603050405020304" pitchFamily="18" charset="0"/>
              </a:rPr>
              <a:t>Name-text </a:t>
            </a:r>
          </a:p>
          <a:p>
            <a:r>
              <a:rPr lang="en-US" sz="2800" b="1" dirty="0">
                <a:solidFill>
                  <a:srgbClr val="7030A0"/>
                </a:solidFill>
                <a:latin typeface="Times New Roman" panose="02020603050405020304" pitchFamily="18" charset="0"/>
                <a:cs typeface="Times New Roman" panose="02020603050405020304" pitchFamily="18" charset="0"/>
              </a:rPr>
              <a:t>Emp department [</a:t>
            </a:r>
            <a:r>
              <a:rPr lang="en-US" sz="2800" b="1" dirty="0" err="1">
                <a:solidFill>
                  <a:srgbClr val="7030A0"/>
                </a:solidFill>
                <a:latin typeface="Times New Roman" panose="02020603050405020304" pitchFamily="18" charset="0"/>
                <a:cs typeface="Times New Roman" panose="02020603050405020304" pitchFamily="18" charset="0"/>
              </a:rPr>
              <a:t>sales,production</a:t>
            </a:r>
            <a:r>
              <a:rPr lang="en-US" sz="2800" b="1" dirty="0">
                <a:solidFill>
                  <a:srgbClr val="7030A0"/>
                </a:solidFill>
                <a:latin typeface="Times New Roman" panose="02020603050405020304" pitchFamily="18" charset="0"/>
                <a:cs typeface="Times New Roman" panose="02020603050405020304" pitchFamily="18" charset="0"/>
              </a:rPr>
              <a:t>]</a:t>
            </a:r>
          </a:p>
          <a:p>
            <a:r>
              <a:rPr lang="en-US" sz="2800" b="1" dirty="0" err="1">
                <a:solidFill>
                  <a:srgbClr val="7030A0"/>
                </a:solidFill>
                <a:latin typeface="Times New Roman" panose="02020603050405020304" pitchFamily="18" charset="0"/>
                <a:cs typeface="Times New Roman" panose="02020603050405020304" pitchFamily="18" charset="0"/>
              </a:rPr>
              <a:t>Empolyee</a:t>
            </a:r>
            <a:r>
              <a:rPr lang="en-US" sz="2800" b="1" dirty="0">
                <a:solidFill>
                  <a:srgbClr val="7030A0"/>
                </a:solidFill>
                <a:latin typeface="Times New Roman" panose="02020603050405020304" pitchFamily="18" charset="0"/>
                <a:cs typeface="Times New Roman" panose="02020603050405020304" pitchFamily="18" charset="0"/>
              </a:rPr>
              <a:t> classification type </a:t>
            </a:r>
          </a:p>
        </p:txBody>
      </p:sp>
      <p:sp>
        <p:nvSpPr>
          <p:cNvPr id="5" name="Arrow: Notched Right 4">
            <a:extLst>
              <a:ext uri="{FF2B5EF4-FFF2-40B4-BE49-F238E27FC236}">
                <a16:creationId xmlns:a16="http://schemas.microsoft.com/office/drawing/2014/main" id="{E7116DD1-2AF9-BFB6-5E23-C6771118148B}"/>
              </a:ext>
            </a:extLst>
          </p:cNvPr>
          <p:cNvSpPr/>
          <p:nvPr/>
        </p:nvSpPr>
        <p:spPr>
          <a:xfrm>
            <a:off x="1447800" y="2438400"/>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Notched Right 5">
            <a:extLst>
              <a:ext uri="{FF2B5EF4-FFF2-40B4-BE49-F238E27FC236}">
                <a16:creationId xmlns:a16="http://schemas.microsoft.com/office/drawing/2014/main" id="{4841519A-02AB-CB29-9CC1-4410BCD25174}"/>
              </a:ext>
            </a:extLst>
          </p:cNvPr>
          <p:cNvSpPr/>
          <p:nvPr/>
        </p:nvSpPr>
        <p:spPr>
          <a:xfrm>
            <a:off x="1447800" y="2830562"/>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Notched Right 6">
            <a:extLst>
              <a:ext uri="{FF2B5EF4-FFF2-40B4-BE49-F238E27FC236}">
                <a16:creationId xmlns:a16="http://schemas.microsoft.com/office/drawing/2014/main" id="{2689E334-FD88-987D-F43C-C711C0C5480E}"/>
              </a:ext>
            </a:extLst>
          </p:cNvPr>
          <p:cNvSpPr/>
          <p:nvPr/>
        </p:nvSpPr>
        <p:spPr>
          <a:xfrm>
            <a:off x="1447800" y="32707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Notched Right 7">
            <a:extLst>
              <a:ext uri="{FF2B5EF4-FFF2-40B4-BE49-F238E27FC236}">
                <a16:creationId xmlns:a16="http://schemas.microsoft.com/office/drawing/2014/main" id="{21EB4939-D628-2D30-D463-D71BBCCAD7B8}"/>
              </a:ext>
            </a:extLst>
          </p:cNvPr>
          <p:cNvSpPr/>
          <p:nvPr/>
        </p:nvSpPr>
        <p:spPr>
          <a:xfrm>
            <a:off x="1447800" y="373316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Notched Right 8">
            <a:extLst>
              <a:ext uri="{FF2B5EF4-FFF2-40B4-BE49-F238E27FC236}">
                <a16:creationId xmlns:a16="http://schemas.microsoft.com/office/drawing/2014/main" id="{70242975-66DD-5BDD-2F90-5BABB422DD34}"/>
              </a:ext>
            </a:extLst>
          </p:cNvPr>
          <p:cNvSpPr/>
          <p:nvPr/>
        </p:nvSpPr>
        <p:spPr>
          <a:xfrm>
            <a:off x="1447800" y="4199206"/>
            <a:ext cx="381000" cy="2286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136361" y="702877"/>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1">
                    <a:lumMod val="50000"/>
                  </a:schemeClr>
                </a:solidFill>
                <a:latin typeface="Algerian" panose="04020705040A02060702" pitchFamily="82" charset="0"/>
              </a:rPr>
              <a:t>THE</a:t>
            </a:r>
            <a:r>
              <a:rPr sz="4250" spc="20" dirty="0">
                <a:solidFill>
                  <a:schemeClr val="accent1">
                    <a:lumMod val="50000"/>
                  </a:schemeClr>
                </a:solidFill>
                <a:latin typeface="Algerian" panose="04020705040A02060702" pitchFamily="82" charset="0"/>
              </a:rPr>
              <a:t> </a:t>
            </a:r>
            <a:r>
              <a:rPr lang="en-US" sz="4250" spc="20" dirty="0">
                <a:solidFill>
                  <a:schemeClr val="accent1">
                    <a:lumMod val="50000"/>
                  </a:schemeClr>
                </a:solidFill>
                <a:latin typeface="Algerian" panose="04020705040A02060702" pitchFamily="82" charset="0"/>
              </a:rPr>
              <a:t>"</a:t>
            </a:r>
            <a:r>
              <a:rPr sz="4250" spc="10" dirty="0">
                <a:solidFill>
                  <a:schemeClr val="accent1">
                    <a:lumMod val="50000"/>
                  </a:schemeClr>
                </a:solidFill>
                <a:latin typeface="Algerian" panose="04020705040A02060702" pitchFamily="82" charset="0"/>
              </a:rPr>
              <a:t>WOW</a:t>
            </a:r>
            <a:r>
              <a:rPr lang="en-US" sz="4250" spc="10" dirty="0">
                <a:solidFill>
                  <a:schemeClr val="accent1">
                    <a:lumMod val="50000"/>
                  </a:schemeClr>
                </a:solidFill>
                <a:latin typeface="Algerian" panose="04020705040A02060702" pitchFamily="82" charset="0"/>
              </a:rPr>
              <a:t>"</a:t>
            </a:r>
            <a:r>
              <a:rPr sz="4250" spc="85" dirty="0">
                <a:solidFill>
                  <a:schemeClr val="accent1">
                    <a:lumMod val="50000"/>
                  </a:schemeClr>
                </a:solidFill>
                <a:latin typeface="Algerian" panose="04020705040A02060702" pitchFamily="82" charset="0"/>
              </a:rPr>
              <a:t> </a:t>
            </a:r>
            <a:r>
              <a:rPr sz="4250" spc="10" dirty="0">
                <a:solidFill>
                  <a:schemeClr val="accent1">
                    <a:lumMod val="50000"/>
                  </a:schemeClr>
                </a:solidFill>
                <a:latin typeface="Algerian" panose="04020705040A02060702" pitchFamily="82" charset="0"/>
              </a:rPr>
              <a:t>IN</a:t>
            </a:r>
            <a:r>
              <a:rPr sz="4250" spc="-5" dirty="0">
                <a:solidFill>
                  <a:schemeClr val="accent1">
                    <a:lumMod val="50000"/>
                  </a:schemeClr>
                </a:solidFill>
                <a:latin typeface="Algerian" panose="04020705040A02060702" pitchFamily="82" charset="0"/>
              </a:rPr>
              <a:t> </a:t>
            </a:r>
            <a:r>
              <a:rPr sz="4250" spc="15" dirty="0">
                <a:solidFill>
                  <a:schemeClr val="accent1">
                    <a:lumMod val="50000"/>
                  </a:schemeClr>
                </a:solidFill>
                <a:latin typeface="Algerian" panose="04020705040A02060702" pitchFamily="82" charset="0"/>
              </a:rPr>
              <a:t>OUR</a:t>
            </a:r>
            <a:r>
              <a:rPr sz="4250" spc="-10" dirty="0">
                <a:solidFill>
                  <a:schemeClr val="accent1">
                    <a:lumMod val="50000"/>
                  </a:schemeClr>
                </a:solidFill>
                <a:latin typeface="Algerian" panose="04020705040A02060702" pitchFamily="82" charset="0"/>
              </a:rPr>
              <a:t> </a:t>
            </a:r>
            <a:r>
              <a:rPr sz="4250" spc="20" dirty="0">
                <a:solidFill>
                  <a:schemeClr val="accent1">
                    <a:lumMod val="50000"/>
                  </a:schemeClr>
                </a:solidFill>
                <a:latin typeface="Algerian" panose="04020705040A02060702" pitchFamily="82" charset="0"/>
              </a:rPr>
              <a:t>SOLUTION</a:t>
            </a:r>
            <a:endParaRPr sz="4250" dirty="0">
              <a:solidFill>
                <a:schemeClr val="accent1">
                  <a:lumMod val="50000"/>
                </a:schemeClr>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71685" y="1838864"/>
            <a:ext cx="8534018" cy="1077218"/>
          </a:xfrm>
          <a:prstGeom prst="rect">
            <a:avLst/>
          </a:prstGeom>
          <a:noFill/>
        </p:spPr>
        <p:txBody>
          <a:bodyPr wrap="square" rtlCol="0">
            <a:spAutoFit/>
          </a:bodyPr>
          <a:lstStyle/>
          <a:p>
            <a:pPr algn="l"/>
            <a:r>
              <a:rPr lang="en-US" sz="3600" b="1" i="0" dirty="0">
                <a:solidFill>
                  <a:srgbClr val="7030A0"/>
                </a:solidFill>
                <a:effectLst/>
                <a:latin typeface="Times New Roman" panose="02020603050405020304" pitchFamily="18" charset="0"/>
                <a:cs typeface="Times New Roman" panose="02020603050405020304" pitchFamily="18" charset="0"/>
              </a:rPr>
              <a:t>Pivot table is wow in my solution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425</TotalTime>
  <Words>523</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rajuthomas.1650@gmail.com</cp:lastModifiedBy>
  <cp:revision>24</cp:revision>
  <dcterms:created xsi:type="dcterms:W3CDTF">2024-03-29T15:07:22Z</dcterms:created>
  <dcterms:modified xsi:type="dcterms:W3CDTF">2024-08-31T15:40:06Z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