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5" r:id="rId3"/>
    <p:sldId id="281" r:id="rId4"/>
    <p:sldId id="333" r:id="rId5"/>
    <p:sldId id="262" r:id="rId6"/>
    <p:sldId id="336" r:id="rId7"/>
    <p:sldId id="261" r:id="rId8"/>
    <p:sldId id="299" r:id="rId9"/>
    <p:sldId id="329" r:id="rId10"/>
    <p:sldId id="312" r:id="rId11"/>
    <p:sldId id="295" r:id="rId12"/>
    <p:sldId id="296" r:id="rId13"/>
    <p:sldId id="297" r:id="rId14"/>
    <p:sldId id="310" r:id="rId15"/>
    <p:sldId id="311" r:id="rId16"/>
    <p:sldId id="301" r:id="rId17"/>
    <p:sldId id="302" r:id="rId18"/>
    <p:sldId id="330" r:id="rId19"/>
    <p:sldId id="331" r:id="rId20"/>
    <p:sldId id="332" r:id="rId21"/>
    <p:sldId id="327" r:id="rId22"/>
    <p:sldId id="328" r:id="rId23"/>
    <p:sldId id="325" r:id="rId24"/>
    <p:sldId id="334" r:id="rId25"/>
    <p:sldId id="341" r:id="rId26"/>
    <p:sldId id="339" r:id="rId27"/>
    <p:sldId id="340" r:id="rId28"/>
    <p:sldId id="342" r:id="rId29"/>
    <p:sldId id="337" r:id="rId30"/>
    <p:sldId id="338" r:id="rId31"/>
    <p:sldId id="309"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33A12-FBAC-4D1C-ABBA-24DE9B1651C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39E43-B574-48DE-A5EF-7314D171A2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2BA0AD-2353-4600-9510-47D0378B4FE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32BA0AD-2353-4600-9510-47D0378B4FE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32BA0AD-2353-4600-9510-47D0378B4FE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32BA0AD-2353-4600-9510-47D0378B4FE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32BA0AD-2353-4600-9510-47D0378B4FE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32BA0AD-2353-4600-9510-47D0378B4FE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32BA0AD-2353-4600-9510-47D0378B4FE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2BA0AD-2353-4600-9510-47D0378B4FE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BA0AD-2353-4600-9510-47D0378B4FE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2BA0AD-2353-4600-9510-47D0378B4FE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2BA0AD-2353-4600-9510-47D0378B4FE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FBAD6-E37F-478B-BF3A-EC44D37FE7E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BA0AD-2353-4600-9510-47D0378B4FE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FBAD6-E37F-478B-BF3A-EC44D37FE7E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6291" y="0"/>
            <a:ext cx="9086335" cy="400110"/>
          </a:xfrm>
          <a:prstGeom prst="rect">
            <a:avLst/>
          </a:prstGeom>
        </p:spPr>
        <p:txBody>
          <a:bodyPr wrap="square">
            <a:spAutoFit/>
          </a:bodyPr>
          <a:lstStyle/>
          <a:p>
            <a:pPr algn="ctr">
              <a:spcAft>
                <a:spcPts val="800"/>
              </a:spcAft>
            </a:pPr>
            <a:r>
              <a:rPr lang="en-IN" sz="2000" b="1" dirty="0">
                <a:solidFill>
                  <a:schemeClr val="accent1">
                    <a:lumMod val="75000"/>
                  </a:schemeClr>
                </a:solidFill>
              </a:rPr>
              <a:t>    DAMPING EFFECT DUE TO PERFORATION IN THE SHIM IN JOURNAL BEARING</a:t>
            </a:r>
            <a:endParaRPr lang="en-IN" sz="2000" dirty="0">
              <a:solidFill>
                <a:schemeClr val="accent1">
                  <a:lumMod val="75000"/>
                </a:schemeClr>
              </a:solidFill>
            </a:endParaRPr>
          </a:p>
        </p:txBody>
      </p:sp>
      <p:pic>
        <p:nvPicPr>
          <p:cNvPr id="5" name="Picture 4" descr="VTU-logo"/>
          <p:cNvPicPr/>
          <p:nvPr/>
        </p:nvPicPr>
        <p:blipFill>
          <a:blip r:embed="rId1"/>
          <a:srcRect/>
          <a:stretch>
            <a:fillRect/>
          </a:stretch>
        </p:blipFill>
        <p:spPr bwMode="auto">
          <a:xfrm>
            <a:off x="5326469" y="375963"/>
            <a:ext cx="1085978" cy="1045527"/>
          </a:xfrm>
          <a:prstGeom prst="rect">
            <a:avLst/>
          </a:prstGeom>
          <a:noFill/>
          <a:ln w="9525">
            <a:noFill/>
            <a:miter lim="800000"/>
            <a:headEnd/>
            <a:tailEnd/>
          </a:ln>
        </p:spPr>
      </p:pic>
      <p:sp>
        <p:nvSpPr>
          <p:cNvPr id="6" name="Rectangle 5"/>
          <p:cNvSpPr/>
          <p:nvPr/>
        </p:nvSpPr>
        <p:spPr>
          <a:xfrm>
            <a:off x="527701" y="1510526"/>
            <a:ext cx="10478530" cy="2943691"/>
          </a:xfrm>
          <a:prstGeom prst="rect">
            <a:avLst/>
          </a:prstGeom>
        </p:spPr>
        <p:txBody>
          <a:bodyPr wrap="square">
            <a:spAutoFit/>
          </a:bodyPr>
          <a:lstStyle/>
          <a:p>
            <a:pPr algn="ctr">
              <a:lnSpc>
                <a:spcPct val="107000"/>
              </a:lnSpc>
              <a:spcAft>
                <a:spcPts val="800"/>
              </a:spcAft>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Submitted in partial fulfillment for award of degree</a:t>
            </a:r>
            <a:endParaRPr lang="en-IN" sz="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BACHELOR OF ENGINEERING</a:t>
            </a:r>
            <a:endParaRPr lang="en-IN"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a:t>
            </a:r>
            <a:endParaRPr lang="en-IN"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en-US"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MECHANICAL ENGINEERING</a:t>
            </a:r>
            <a:endParaRPr lang="en-IN"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en-US" sz="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cap="smal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SUBMITTED BY</a:t>
            </a:r>
            <a:r>
              <a:rPr lang="en-US" sz="1200" cap="small" dirty="0">
                <a:solidFill>
                  <a:srgbClr val="000000"/>
                </a:solidFill>
                <a:latin typeface="Times New Roman" panose="02020603050405020304" pitchFamily="18" charset="0"/>
                <a:ea typeface="Times New Roman" panose="02020603050405020304" pitchFamily="18" charset="0"/>
              </a:rPr>
              <a:t>:</a:t>
            </a:r>
            <a:endParaRPr lang="en-IN" sz="1200" dirty="0">
              <a:solidFill>
                <a:prstClr val="black"/>
              </a:solidFill>
              <a:ea typeface="Calibri" panose="020F0502020204030204" pitchFamily="34" charset="0"/>
            </a:endParaRPr>
          </a:p>
          <a:p>
            <a:pPr marL="1620520" indent="-1620520" algn="ctr">
              <a:lnSpc>
                <a:spcPct val="150000"/>
              </a:lnSpc>
            </a:pPr>
            <a:r>
              <a:rPr lang="en-US"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 Rajesh Kumar                    1BM15ME124</a:t>
            </a:r>
            <a:endParaRPr lang="en-IN"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1620520" indent="-1620520" algn="ctr">
              <a:lnSpc>
                <a:spcPct val="150000"/>
              </a:lnSpc>
              <a:spcAft>
                <a:spcPts val="600"/>
              </a:spcAft>
            </a:pPr>
            <a:r>
              <a:rPr lang="en-US"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Raju S                                     1BM15ME132</a:t>
            </a:r>
            <a:endParaRPr lang="en-IN"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marL="1620520" indent="-1620520" algn="ctr">
              <a:spcAft>
                <a:spcPts val="600"/>
              </a:spcAft>
            </a:pPr>
            <a:r>
              <a:rPr lang="en-US"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Sanjay K                                 1BM15ME145</a:t>
            </a:r>
            <a:endParaRPr lang="en-IN" dirty="0"/>
          </a:p>
          <a:p>
            <a:r>
              <a:rPr lang="en-IN" sz="1400" dirty="0">
                <a:latin typeface="Times New Roman" panose="02020603050405020304" pitchFamily="18" charset="0"/>
                <a:cs typeface="Times New Roman" panose="02020603050405020304" pitchFamily="18" charset="0"/>
              </a:rPr>
              <a:t>                                                                                                 Under the guidance of </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Dr.</a:t>
            </a:r>
            <a:r>
              <a:rPr lang="en-IN" sz="1400" b="1" dirty="0">
                <a:latin typeface="Times New Roman" panose="02020603050405020304" pitchFamily="18" charset="0"/>
                <a:cs typeface="Times New Roman" panose="02020603050405020304" pitchFamily="18" charset="0"/>
              </a:rPr>
              <a:t> G. SARAVANAKUMAR </a:t>
            </a:r>
            <a:endParaRPr lang="en-IN" sz="1400" b="1"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Assistant Professor </a:t>
            </a:r>
            <a:endParaRPr lang="en-IN" sz="1400" dirty="0">
              <a:latin typeface="Times New Roman" panose="02020603050405020304" pitchFamily="18" charset="0"/>
              <a:cs typeface="Times New Roman" panose="02020603050405020304" pitchFamily="18" charset="0"/>
            </a:endParaRPr>
          </a:p>
        </p:txBody>
      </p:sp>
      <p:pic>
        <p:nvPicPr>
          <p:cNvPr id="7" name="Picture 6" descr="C:\Users\shoroff\Desktop\seminar\logo7.gif.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3842" y="4543253"/>
            <a:ext cx="1106248" cy="1100542"/>
          </a:xfrm>
          <a:prstGeom prst="rect">
            <a:avLst/>
          </a:prstGeom>
          <a:noFill/>
          <a:ln w="9525">
            <a:solidFill>
              <a:sysClr val="window" lastClr="FFFFFF"/>
            </a:solidFill>
            <a:miter lim="800000"/>
            <a:headEnd/>
            <a:tailEnd/>
          </a:ln>
        </p:spPr>
      </p:pic>
      <p:sp>
        <p:nvSpPr>
          <p:cNvPr id="8" name="Rectangle 7"/>
          <p:cNvSpPr/>
          <p:nvPr/>
        </p:nvSpPr>
        <p:spPr>
          <a:xfrm>
            <a:off x="2626594" y="5870250"/>
            <a:ext cx="6096000" cy="923330"/>
          </a:xfrm>
          <a:prstGeom prst="rect">
            <a:avLst/>
          </a:prstGeom>
        </p:spPr>
        <p:txBody>
          <a:bodyPr>
            <a:spAutoFit/>
          </a:bodyPr>
          <a:lstStyle/>
          <a:p>
            <a:pPr algn="ctr"/>
            <a:r>
              <a:rPr lang="en-US" sz="1200" b="1" dirty="0">
                <a:solidFill>
                  <a:srgbClr val="000000"/>
                </a:solidFill>
                <a:latin typeface="Times New Roman" panose="02020603050405020304" pitchFamily="18" charset="0"/>
                <a:ea typeface="Times New Roman" panose="02020603050405020304" pitchFamily="18" charset="0"/>
              </a:rPr>
              <a:t>Department of Mechanical Engineering</a:t>
            </a:r>
            <a:endParaRPr lang="en-IN" sz="1200" dirty="0">
              <a:solidFill>
                <a:prstClr val="black"/>
              </a:solidFill>
              <a:ea typeface="Calibri" panose="020F0502020204030204" pitchFamily="34" charset="0"/>
            </a:endParaRPr>
          </a:p>
          <a:p>
            <a:pPr algn="ctr"/>
            <a:r>
              <a:rPr lang="en-US" sz="1200" dirty="0">
                <a:solidFill>
                  <a:srgbClr val="000000"/>
                </a:solidFill>
                <a:latin typeface="Times New Roman" panose="02020603050405020304" pitchFamily="18" charset="0"/>
                <a:ea typeface="Times New Roman" panose="02020603050405020304" pitchFamily="18" charset="0"/>
              </a:rPr>
              <a:t>(Accredited by NBA, under Tier 1, 2014-2019)</a:t>
            </a:r>
            <a:endParaRPr lang="en-IN" sz="1200" dirty="0">
              <a:solidFill>
                <a:prstClr val="black"/>
              </a:solidFill>
              <a:ea typeface="Calibri" panose="020F0502020204030204" pitchFamily="34" charset="0"/>
            </a:endParaRPr>
          </a:p>
          <a:p>
            <a:pPr algn="ctr"/>
            <a:r>
              <a:rPr lang="en-US" sz="1200" b="1" dirty="0">
                <a:solidFill>
                  <a:srgbClr val="000000"/>
                </a:solidFill>
                <a:latin typeface="Times New Roman" panose="02020603050405020304" pitchFamily="18" charset="0"/>
                <a:ea typeface="Times New Roman" panose="02020603050405020304" pitchFamily="18" charset="0"/>
              </a:rPr>
              <a:t>B.M.S COLLEGE OF ENGINEERING</a:t>
            </a:r>
            <a:endParaRPr lang="en-IN" sz="1200" dirty="0">
              <a:solidFill>
                <a:prstClr val="black"/>
              </a:solidFill>
              <a:ea typeface="Times New Roman" panose="02020603050405020304" pitchFamily="18" charset="0"/>
            </a:endParaRPr>
          </a:p>
          <a:p>
            <a:pPr algn="ctr"/>
            <a:r>
              <a:rPr lang="en-US" sz="1200" b="1" dirty="0">
                <a:solidFill>
                  <a:srgbClr val="000000"/>
                </a:solidFill>
                <a:latin typeface="Times New Roman" panose="02020603050405020304" pitchFamily="18" charset="0"/>
                <a:ea typeface="Times New Roman" panose="02020603050405020304" pitchFamily="18" charset="0"/>
              </a:rPr>
              <a:t>(Autonomous Institution Affiliated to Visvesvaraya Technological University, Belgaum</a:t>
            </a:r>
            <a:r>
              <a:rPr lang="en-US" b="1" dirty="0">
                <a:solidFill>
                  <a:srgbClr val="000000"/>
                </a:solidFill>
                <a:latin typeface="Times New Roman" panose="02020603050405020304" pitchFamily="18" charset="0"/>
                <a:ea typeface="Times New Roman" panose="02020603050405020304" pitchFamily="18" charset="0"/>
              </a:rPr>
              <a:t>)</a:t>
            </a:r>
            <a:endParaRPr lang="en-IN" sz="3200" dirty="0">
              <a:solidFill>
                <a:prstClr val="black"/>
              </a:solidFill>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accent1"/>
                </a:solidFill>
                <a:latin typeface="Georgia" panose="02040502050405020303" pitchFamily="18" charset="0"/>
              </a:rPr>
              <a:t>  </a:t>
            </a:r>
            <a:r>
              <a:rPr lang="en-IN" sz="3600" b="1" dirty="0">
                <a:solidFill>
                  <a:schemeClr val="accent1">
                    <a:lumMod val="75000"/>
                  </a:schemeClr>
                </a:solidFill>
                <a:latin typeface="Georgia" panose="02040502050405020303" pitchFamily="18" charset="0"/>
              </a:rPr>
              <a:t>Normalisation</a:t>
            </a:r>
            <a:endParaRPr lang="en-IN" sz="3600" b="1" dirty="0">
              <a:solidFill>
                <a:schemeClr val="accent1">
                  <a:lumMod val="75000"/>
                </a:schemeClr>
              </a:solidFill>
              <a:latin typeface="Georgia" panose="02040502050405020303" pitchFamily="18" charset="0"/>
            </a:endParaRPr>
          </a:p>
        </p:txBody>
      </p:sp>
      <p:sp>
        <p:nvSpPr>
          <p:cNvPr id="3" name="Content Placeholder 2"/>
          <p:cNvSpPr>
            <a:spLocks noGrp="1"/>
          </p:cNvSpPr>
          <p:nvPr>
            <p:ph idx="1"/>
          </p:nvPr>
        </p:nvSpPr>
        <p:spPr>
          <a:xfrm>
            <a:off x="838200" y="1825625"/>
            <a:ext cx="10515600" cy="4351338"/>
          </a:xfrm>
        </p:spPr>
        <p:txBody>
          <a:bodyPr/>
          <a:lstStyle/>
          <a:p>
            <a:r>
              <a:rPr lang="en-IN" dirty="0"/>
              <a:t>Normalisation is a process of making the variable to range in (0,1)</a:t>
            </a:r>
            <a:endParaRPr lang="en-IN" dirty="0"/>
          </a:p>
          <a:p>
            <a:r>
              <a:rPr lang="en-IN" dirty="0"/>
              <a:t>Example:-</a:t>
            </a:r>
            <a:endParaRPr lang="en-IN" dirty="0"/>
          </a:p>
          <a:p>
            <a:endParaRPr lang="en-IN" dirty="0"/>
          </a:p>
          <a:p>
            <a:endParaRPr lang="en-IN" dirty="0"/>
          </a:p>
          <a:p>
            <a:endParaRPr lang="en-IN" dirty="0"/>
          </a:p>
          <a:p>
            <a:endParaRPr lang="en-IN"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4159" y="2849762"/>
            <a:ext cx="7628281" cy="27281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accent1">
                    <a:lumMod val="75000"/>
                  </a:schemeClr>
                </a:solidFill>
                <a:latin typeface="Georgia" panose="02040502050405020303" pitchFamily="18" charset="0"/>
              </a:rPr>
              <a:t>Finite difference method</a:t>
            </a:r>
            <a:endParaRPr lang="en-IN" sz="3600" b="1" dirty="0">
              <a:solidFill>
                <a:schemeClr val="accent1">
                  <a:lumMod val="75000"/>
                </a:schemeClr>
              </a:solidFill>
              <a:latin typeface="Georgia" panose="02040502050405020303" pitchFamily="18" charset="0"/>
            </a:endParaRPr>
          </a:p>
        </p:txBody>
      </p:sp>
      <p:sp>
        <p:nvSpPr>
          <p:cNvPr id="3" name="Content Placeholder 2"/>
          <p:cNvSpPr>
            <a:spLocks noGrp="1"/>
          </p:cNvSpPr>
          <p:nvPr>
            <p:ph idx="1"/>
          </p:nvPr>
        </p:nvSpPr>
        <p:spPr/>
        <p:txBody>
          <a:bodyPr/>
          <a:lstStyle/>
          <a:p>
            <a:r>
              <a:rPr lang="en-IN" dirty="0"/>
              <a:t>Numerical methods for solving differential equation by approximating them with difference equation in which finite differences approximates the derivatives.</a:t>
            </a:r>
            <a:endParaRPr lang="en-IN" dirty="0"/>
          </a:p>
          <a:p>
            <a:r>
              <a:rPr lang="en-IN" dirty="0"/>
              <a:t>FDM is used to replace the derivatives of the governing equation with algebraic difference quotients</a:t>
            </a:r>
            <a:endParaRPr lang="en-IN" dirty="0"/>
          </a:p>
          <a:p>
            <a:pPr marL="0" indent="0">
              <a:buNone/>
            </a:pPr>
            <a:endParaRPr lang="en-IN" dirty="0"/>
          </a:p>
          <a:p>
            <a:r>
              <a:rPr lang="en-IN" dirty="0"/>
              <a:t>Here </a:t>
            </a:r>
            <a:r>
              <a:rPr lang="en-IN" dirty="0" err="1"/>
              <a:t>Δx</a:t>
            </a:r>
            <a:r>
              <a:rPr lang="en-IN" dirty="0"/>
              <a:t> &amp; </a:t>
            </a:r>
            <a:r>
              <a:rPr lang="en-IN" dirty="0" err="1"/>
              <a:t>Δz</a:t>
            </a:r>
            <a:r>
              <a:rPr lang="en-IN" dirty="0"/>
              <a:t> is assumed to be constant </a:t>
            </a:r>
            <a:endParaRPr lang="en-IN" dirty="0"/>
          </a:p>
          <a:p>
            <a:r>
              <a:rPr lang="en-IN" dirty="0"/>
              <a:t>Discretized points called as nodes (grids)</a:t>
            </a:r>
            <a:endParaRPr lang="en-IN" dirty="0"/>
          </a:p>
          <a:p>
            <a:endParaRPr lang="en-IN" dirty="0"/>
          </a:p>
        </p:txBody>
      </p:sp>
      <p:pic>
        <p:nvPicPr>
          <p:cNvPr id="4" name="Picture 3"/>
          <p:cNvPicPr/>
          <p:nvPr/>
        </p:nvPicPr>
        <p:blipFill rotWithShape="1">
          <a:blip r:embed="rId1">
            <a:extLst>
              <a:ext uri="{28A0092B-C50C-407E-A947-70E740481C1C}">
                <a14:useLocalDpi xmlns:a14="http://schemas.microsoft.com/office/drawing/2010/main" val="0"/>
              </a:ext>
            </a:extLst>
          </a:blip>
          <a:srcRect l="13744" t="25046" r="51595" b="18907"/>
          <a:stretch>
            <a:fillRect/>
          </a:stretch>
        </p:blipFill>
        <p:spPr bwMode="auto">
          <a:xfrm>
            <a:off x="8163698" y="3805881"/>
            <a:ext cx="2092411" cy="2053487"/>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accent1">
                    <a:lumMod val="75000"/>
                  </a:schemeClr>
                </a:solidFill>
                <a:latin typeface="Georgia" panose="02040502050405020303" pitchFamily="18" charset="0"/>
              </a:rPr>
              <a:t>Why FDM</a:t>
            </a:r>
            <a:endParaRPr lang="en-IN" sz="3600" b="1" dirty="0">
              <a:solidFill>
                <a:schemeClr val="accent1">
                  <a:lumMod val="75000"/>
                </a:schemeClr>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3" name="Content Placeholder 2">
                <a:extLst/>
              </p:cNvPr>
              <p:cNvSpPr>
                <a:spLocks noGrp="1"/>
              </p:cNvSpPr>
              <p:nvPr>
                <p:ph idx="1"/>
              </p:nvPr>
            </p:nvSpPr>
            <p:spPr>
              <a:xfrm>
                <a:off x="838200" y="1482812"/>
                <a:ext cx="10515600" cy="5107458"/>
              </a:xfrm>
            </p:spPr>
            <p:txBody>
              <a:bodyPr>
                <a:normAutofit/>
              </a:bodyPr>
              <a:lstStyle/>
              <a:p>
                <a:r>
                  <a:rPr lang="en-IN" sz="2400" dirty="0"/>
                  <a:t>To get the numerical solution, we need to have linear equation. By applying FDM, we yield a set of coupled linear equations.</a:t>
                </a:r>
              </a:p>
              <a:p>
                <a:pPr marL="0" indent="0">
                  <a:buNone/>
                </a:pPr>
                <a:r>
                  <a:rPr lang="en-IN" sz="2400" dirty="0"/>
                  <a:t>                                  df/dx </a:t>
                </a:r>
                <a14:m>
                  <m:oMath xmlns:m="http://schemas.openxmlformats.org/officeDocument/2006/math">
                    <m:r>
                      <a:rPr lang="en-IN" sz="2400" b="0" i="0" smtClean="0">
                        <a:latin typeface="Cambria Math" panose="02040503050406030204" pitchFamily="18" charset="0"/>
                      </a:rPr>
                      <m:t>  </m:t>
                    </m:r>
                    <m:r>
                      <a:rPr lang="en-IN" sz="2400" i="1" smtClean="0">
                        <a:latin typeface="Cambria Math" panose="02040503050406030204" pitchFamily="18" charset="0"/>
                      </a:rPr>
                      <m:t>=</m:t>
                    </m:r>
                    <m:r>
                      <a:rPr lang="en-IN" sz="2400" b="0" i="1" smtClean="0">
                        <a:latin typeface="Cambria Math" panose="02040503050406030204" pitchFamily="18" charset="0"/>
                      </a:rPr>
                      <m:t>  </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 −</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 −</m:t>
                        </m:r>
                        <m:r>
                          <m:rPr>
                            <m:nor/>
                          </m:rPr>
                          <a:rPr lang="en-IN" sz="2400" dirty="0"/>
                          <m:t>Δ</m:t>
                        </m:r>
                        <m:r>
                          <a:rPr lang="en-IN" sz="2400" b="0" i="1" dirty="0" smtClean="0">
                            <a:latin typeface="Cambria Math" panose="02040503050406030204" pitchFamily="18" charset="0"/>
                          </a:rPr>
                          <m:t>𝑥</m:t>
                        </m:r>
                        <m:r>
                          <a:rPr lang="en-IN" sz="2400" b="0" i="1" smtClean="0">
                            <a:latin typeface="Cambria Math" panose="02040503050406030204" pitchFamily="18" charset="0"/>
                          </a:rPr>
                          <m:t>)</m:t>
                        </m:r>
                      </m:num>
                      <m:den>
                        <m:r>
                          <m:rPr>
                            <m:nor/>
                          </m:rPr>
                          <a:rPr lang="en-IN" sz="2400" dirty="0"/>
                          <m:t>Δ</m:t>
                        </m:r>
                        <m:r>
                          <a:rPr lang="en-IN" sz="2400" b="0" i="1" dirty="0" smtClean="0">
                            <a:latin typeface="Cambria Math" panose="02040503050406030204" pitchFamily="18" charset="0"/>
                          </a:rPr>
                          <m:t>𝑥</m:t>
                        </m:r>
                      </m:den>
                    </m:f>
                  </m:oMath>
                </a14:m>
                <a:r>
                  <a:rPr lang="en-IN" sz="2400" dirty="0"/>
                  <a:t> </a:t>
                </a:r>
              </a:p>
              <a:p>
                <a:pPr marL="0" indent="0">
                  <a:buNone/>
                </a:pPr>
                <a:endParaRPr lang="en-IN" sz="2400" dirty="0"/>
              </a:p>
              <a:p>
                <a:pPr lvl="0"/>
                <a:r>
                  <a:rPr lang="en-IN" sz="2400" dirty="0"/>
                  <a:t>FVM, the analysis is made on reference cell and there by integrating the that cell. But FDM is </a:t>
                </a:r>
                <a:r>
                  <a:rPr lang="en-US" sz="2400" dirty="0">
                    <a:latin typeface="Times New Roman" panose="02020603050405020304" pitchFamily="18" charset="0"/>
                    <a:cs typeface="Times New Roman" panose="02020603050405020304" pitchFamily="18" charset="0"/>
                  </a:rPr>
                  <a:t>solved theoretically Heterogeneous material</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Simple and uncomplicated</a:t>
                </a:r>
              </a:p>
              <a:p>
                <a:r>
                  <a:rPr lang="en-IN" sz="2400" dirty="0"/>
                  <a:t>Normalising each variables i.e., x, z and h</a:t>
                </a:r>
              </a:p>
              <a:p>
                <a:pPr marL="0" indent="0">
                  <a:buNone/>
                </a:pPr>
                <a:endParaRPr lang="en-IN" sz="2400" dirty="0"/>
              </a:p>
              <a:p>
                <a:r>
                  <a:rPr lang="en-IN" sz="2400" dirty="0"/>
                  <a:t> </a:t>
                </a:r>
                <a:r>
                  <a:rPr lang="en-IN" sz="2400" i="1" dirty="0"/>
                  <a:t>x̅</a:t>
                </a:r>
                <a:r>
                  <a:rPr lang="en-IN" sz="2400" dirty="0"/>
                  <a:t>  = x/X , z̅ = z/Z, p̅ = p/P and </a:t>
                </a:r>
                <a14:m>
                  <m:oMath xmlns:m="http://schemas.openxmlformats.org/officeDocument/2006/math">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r>
                      <a:rPr lang="en-IN" sz="2400" i="1">
                        <a:latin typeface="Cambria Math" panose="02040503050406030204" pitchFamily="18" charset="0"/>
                      </a:rPr>
                      <m:t> </m:t>
                    </m:r>
                  </m:oMath>
                </a14:m>
                <a:r>
                  <a:rPr lang="en-IN" sz="2400" dirty="0"/>
                  <a:t>= h/H.</a:t>
                </a:r>
              </a:p>
              <a:p>
                <a:pPr marL="0" lv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82812"/>
                <a:ext cx="10515600" cy="5107458"/>
              </a:xfrm>
              <a:blipFill rotWithShape="1">
                <a:blip r:embed="rId1"/>
                <a:stretch>
                  <a:fillRect l="-928" t="-1671" r="-870"/>
                </a:stretch>
              </a:blipFill>
            </p:spPr>
            <p:txBody>
              <a:bodyPr/>
              <a:lstStyle/>
              <a:p>
                <a:r>
                  <a:rPr lang="en-IN">
                    <a:noFill/>
                  </a:rPr>
                  <a:t> </a:t>
                </a:r>
                <a:endParaRPr lang="en-IN">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16"/>
            <a:ext cx="10515600" cy="1325563"/>
          </a:xfrm>
        </p:spPr>
        <p:txBody>
          <a:bodyPr>
            <a:normAutofit/>
          </a:bodyPr>
          <a:lstStyle/>
          <a:p>
            <a:pPr algn="ctr"/>
            <a:r>
              <a:rPr lang="en-IN" sz="3600" b="1" dirty="0">
                <a:solidFill>
                  <a:schemeClr val="accent1">
                    <a:lumMod val="75000"/>
                  </a:schemeClr>
                </a:solidFill>
                <a:latin typeface="Georgia" panose="02040502050405020303" pitchFamily="18" charset="0"/>
              </a:rPr>
              <a:t>Applying FDM</a:t>
            </a:r>
            <a:endParaRPr lang="en-IN" sz="3600" b="1" dirty="0">
              <a:solidFill>
                <a:schemeClr val="accent1">
                  <a:lumMod val="75000"/>
                </a:schemeClr>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3" name="Content Placeholder 2">
                <a:extLst/>
              </p:cNvPr>
              <p:cNvSpPr>
                <a:spLocks noGrp="1"/>
              </p:cNvSpPr>
              <p:nvPr>
                <p:ph idx="1"/>
              </p:nvPr>
            </p:nvSpPr>
            <p:spPr>
              <a:xfrm>
                <a:off x="838200" y="1552833"/>
                <a:ext cx="10515600" cy="4805363"/>
              </a:xfrm>
            </p:spPr>
            <p:txBody>
              <a:bodyPr>
                <a:normAutofit fontScale="92500" lnSpcReduction="10000"/>
              </a:bodyPr>
              <a:lstStyle/>
              <a:p>
                <a:pPr marL="0" indent="0">
                  <a:buNone/>
                </a:pPr>
                <a:r>
                  <a:rPr lang="en-IN" dirty="0"/>
                  <a:t>Applying it to the Reynolds equation, we yield</a:t>
                </a:r>
              </a:p>
              <a:p>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𝑥</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 3</m:t>
                            </m:r>
                          </m:sup>
                        </m:sSup>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𝑝</m:t>
                            </m:r>
                          </m:num>
                          <m:den>
                            <m:r>
                              <a:rPr lang="en-IN" i="1">
                                <a:latin typeface="Cambria Math" panose="02040503050406030204" pitchFamily="18" charset="0"/>
                              </a:rPr>
                              <m:t>𝜕</m:t>
                            </m:r>
                            <m:r>
                              <a:rPr lang="en-IN" i="1">
                                <a:latin typeface="Cambria Math" panose="02040503050406030204" pitchFamily="18" charset="0"/>
                              </a:rPr>
                              <m:t>𝑥</m:t>
                            </m:r>
                          </m:den>
                        </m:f>
                      </m:e>
                    </m:d>
                    <m:r>
                      <a:rPr lang="en-IN"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𝑥</m:t>
                            </m:r>
                          </m:num>
                          <m:den>
                            <m:r>
                              <a:rPr lang="en-IN" i="1">
                                <a:latin typeface="Cambria Math" panose="02040503050406030204" pitchFamily="18" charset="0"/>
                              </a:rPr>
                              <m:t>𝑧</m:t>
                            </m:r>
                          </m:den>
                        </m:f>
                      </m:e>
                    </m:d>
                    <m:r>
                      <a:rPr lang="en-IN" i="1">
                        <a:latin typeface="Cambria Math" panose="02040503050406030204" pitchFamily="18" charset="0"/>
                      </a:rPr>
                      <m:t>^2)</m:t>
                    </m:r>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𝑧</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 3</m:t>
                            </m:r>
                          </m:sup>
                        </m:sSup>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𝑝</m:t>
                            </m:r>
                          </m:num>
                          <m:den>
                            <m:r>
                              <a:rPr lang="en-IN" i="1">
                                <a:latin typeface="Cambria Math" panose="02040503050406030204" pitchFamily="18" charset="0"/>
                              </a:rPr>
                              <m:t>𝜕</m:t>
                            </m:r>
                            <m:r>
                              <a:rPr lang="en-IN" i="1">
                                <a:latin typeface="Cambria Math" panose="02040503050406030204" pitchFamily="18" charset="0"/>
                              </a:rPr>
                              <m:t>𝑧</m:t>
                            </m:r>
                          </m:den>
                        </m:f>
                      </m:e>
                    </m:d>
                    <m:r>
                      <a:rPr lang="en-IN">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𝐶</m:t>
                        </m:r>
                      </m:num>
                      <m:den>
                        <m:r>
                          <a:rPr lang="en-IN" i="1">
                            <a:latin typeface="Cambria Math" panose="02040503050406030204" pitchFamily="18" charset="0"/>
                          </a:rPr>
                          <m:t>𝑥</m:t>
                        </m:r>
                      </m:den>
                    </m:f>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𝑥</m:t>
                            </m:r>
                          </m:e>
                        </m:bar>
                      </m:den>
                    </m:f>
                  </m:oMath>
                </a14:m>
                <a:r>
                  <a:rPr lang="en-IN" dirty="0"/>
                  <a:t>    -----</a:t>
                </a:r>
                <a:r>
                  <a:rPr lang="en-IN" dirty="0">
                    <a:sym typeface="Wingdings" panose="05000000000000000000" pitchFamily="2" charset="2"/>
                  </a:rPr>
                  <a:t>(1)</a:t>
                </a:r>
                <a:endParaRPr lang="en-IN" dirty="0"/>
              </a:p>
              <a:p>
                <a:pPr marL="0" indent="0">
                  <a:buNone/>
                </a:pPr>
                <a:endParaRPr lang="en-IN" dirty="0"/>
              </a:p>
              <a:p>
                <a:pPr marL="0" indent="0">
                  <a:buNone/>
                </a:pPr>
                <a:r>
                  <a:rPr lang="en-IN" dirty="0"/>
                  <a:t>  Applying  the </a:t>
                </a:r>
                <a:r>
                  <a:rPr lang="en-IN" dirty="0" err="1"/>
                  <a:t>taylor’s</a:t>
                </a:r>
                <a:r>
                  <a:rPr lang="en-IN" dirty="0"/>
                  <a:t> series</a:t>
                </a:r>
              </a:p>
              <a:p>
                <a:r>
                  <a:rPr lang="en-IN" dirty="0"/>
                  <a:t>f(</a:t>
                </a:r>
                <a:r>
                  <a:rPr lang="en-IN" dirty="0" err="1"/>
                  <a:t>x+Δx</a:t>
                </a:r>
                <a:r>
                  <a:rPr lang="en-IN" dirty="0"/>
                  <a:t>)= f(x)+ </a:t>
                </a:r>
                <a:r>
                  <a:rPr lang="en-IN" dirty="0" err="1"/>
                  <a:t>Δx</a:t>
                </a:r>
                <a:r>
                  <a:rPr lang="en-IN" dirty="0"/>
                  <a:t>. f</a:t>
                </a:r>
                <a:r>
                  <a:rPr lang="en-IN" baseline="30000" dirty="0"/>
                  <a:t>|</a:t>
                </a:r>
                <a:r>
                  <a:rPr lang="en-IN" dirty="0"/>
                  <a:t> (x)+ Δx</a:t>
                </a:r>
                <a:r>
                  <a:rPr lang="en-IN" baseline="30000" dirty="0"/>
                  <a:t>2 </a:t>
                </a:r>
                <a:r>
                  <a:rPr lang="en-IN" dirty="0"/>
                  <a:t>/2! . f</a:t>
                </a:r>
                <a:r>
                  <a:rPr lang="en-IN" baseline="30000" dirty="0"/>
                  <a:t>||</a:t>
                </a:r>
                <a:r>
                  <a:rPr lang="en-IN" dirty="0"/>
                  <a:t> (x) +…</a:t>
                </a:r>
              </a:p>
              <a:p>
                <a:r>
                  <a:rPr lang="en-IN" dirty="0"/>
                  <a:t>f(x-</a:t>
                </a:r>
                <a:r>
                  <a:rPr lang="en-IN" dirty="0" err="1"/>
                  <a:t>Δx</a:t>
                </a:r>
                <a:r>
                  <a:rPr lang="en-IN" dirty="0"/>
                  <a:t>)= f(x)-  </a:t>
                </a:r>
                <a:r>
                  <a:rPr lang="en-IN" dirty="0" err="1"/>
                  <a:t>Δx</a:t>
                </a:r>
                <a:r>
                  <a:rPr lang="en-IN" dirty="0"/>
                  <a:t>. f</a:t>
                </a:r>
                <a:r>
                  <a:rPr lang="en-IN" baseline="30000" dirty="0"/>
                  <a:t>|</a:t>
                </a:r>
                <a:r>
                  <a:rPr lang="en-IN" dirty="0"/>
                  <a:t> (x)+ Δx</a:t>
                </a:r>
                <a:r>
                  <a:rPr lang="en-IN" baseline="30000" dirty="0"/>
                  <a:t>2 </a:t>
                </a:r>
                <a:r>
                  <a:rPr lang="en-IN" dirty="0"/>
                  <a:t>/2! . f</a:t>
                </a:r>
                <a:r>
                  <a:rPr lang="en-IN" baseline="30000" dirty="0"/>
                  <a:t>||</a:t>
                </a:r>
                <a:r>
                  <a:rPr lang="en-IN" dirty="0"/>
                  <a:t> (x) +…</a:t>
                </a:r>
              </a:p>
              <a:p>
                <a:pPr marL="0" indent="0">
                  <a:buNone/>
                </a:pPr>
                <a:endParaRPr lang="en-IN" dirty="0"/>
              </a:p>
              <a:p>
                <a:r>
                  <a:rPr lang="en-IN" dirty="0"/>
                  <a:t>P</a:t>
                </a:r>
                <a:r>
                  <a:rPr lang="en-IN" baseline="-25000" dirty="0"/>
                  <a:t>i+1 </a:t>
                </a:r>
                <a:r>
                  <a:rPr lang="en-IN" dirty="0"/>
                  <a:t>= P</a:t>
                </a:r>
                <a:r>
                  <a:rPr lang="en-IN" baseline="-25000" dirty="0"/>
                  <a:t>i</a:t>
                </a:r>
                <a:r>
                  <a:rPr lang="en-IN" dirty="0"/>
                  <a:t> + </a:t>
                </a:r>
                <a:r>
                  <a:rPr lang="en-IN" dirty="0" err="1"/>
                  <a:t>Δx</a:t>
                </a:r>
                <a:r>
                  <a:rPr lang="en-IN" dirty="0"/>
                  <a:t> P</a:t>
                </a:r>
                <a:r>
                  <a:rPr lang="en-IN" baseline="-25000" dirty="0"/>
                  <a:t>i</a:t>
                </a:r>
                <a:r>
                  <a:rPr lang="en-IN" baseline="30000" dirty="0"/>
                  <a:t>|</a:t>
                </a:r>
                <a:r>
                  <a:rPr lang="en-IN" dirty="0"/>
                  <a:t> + </a:t>
                </a:r>
                <a:r>
                  <a:rPr lang="en-IN" baseline="30000" dirty="0"/>
                  <a:t>   </a:t>
                </a:r>
                <a:r>
                  <a:rPr lang="en-IN" dirty="0"/>
                  <a:t>Δx</a:t>
                </a:r>
                <a:r>
                  <a:rPr lang="en-IN" baseline="30000" dirty="0"/>
                  <a:t>2 </a:t>
                </a:r>
                <a:r>
                  <a:rPr lang="en-IN" dirty="0"/>
                  <a:t>/2! . P</a:t>
                </a:r>
                <a:r>
                  <a:rPr lang="en-IN" baseline="-25000" dirty="0"/>
                  <a:t>i</a:t>
                </a:r>
                <a:r>
                  <a:rPr lang="en-IN" baseline="30000" dirty="0"/>
                  <a:t> ||</a:t>
                </a:r>
                <a:r>
                  <a:rPr lang="en-IN" dirty="0"/>
                  <a:t>+…..</a:t>
                </a:r>
              </a:p>
              <a:p>
                <a:r>
                  <a:rPr lang="en-IN" dirty="0"/>
                  <a:t>P</a:t>
                </a:r>
                <a:r>
                  <a:rPr lang="en-IN" baseline="-25000" dirty="0"/>
                  <a:t>i-1 </a:t>
                </a:r>
                <a:r>
                  <a:rPr lang="en-IN" dirty="0"/>
                  <a:t>= P</a:t>
                </a:r>
                <a:r>
                  <a:rPr lang="en-IN" baseline="-25000" dirty="0"/>
                  <a:t>i</a:t>
                </a:r>
                <a:r>
                  <a:rPr lang="en-IN" dirty="0"/>
                  <a:t> - </a:t>
                </a:r>
                <a:r>
                  <a:rPr lang="en-IN" dirty="0" err="1"/>
                  <a:t>Δx</a:t>
                </a:r>
                <a:r>
                  <a:rPr lang="en-IN" dirty="0"/>
                  <a:t> P</a:t>
                </a:r>
                <a:r>
                  <a:rPr lang="en-IN" baseline="-25000" dirty="0"/>
                  <a:t>i</a:t>
                </a:r>
                <a:r>
                  <a:rPr lang="en-IN" baseline="30000" dirty="0"/>
                  <a:t>|</a:t>
                </a:r>
                <a:r>
                  <a:rPr lang="en-IN" dirty="0"/>
                  <a:t> + </a:t>
                </a:r>
                <a:r>
                  <a:rPr lang="en-IN" baseline="30000" dirty="0"/>
                  <a:t>   </a:t>
                </a:r>
                <a:r>
                  <a:rPr lang="en-IN" dirty="0"/>
                  <a:t>Δx</a:t>
                </a:r>
                <a:r>
                  <a:rPr lang="en-IN" baseline="30000" dirty="0"/>
                  <a:t>2 </a:t>
                </a:r>
                <a:r>
                  <a:rPr lang="en-IN" dirty="0"/>
                  <a:t>/2! . P</a:t>
                </a:r>
                <a:r>
                  <a:rPr lang="en-IN" baseline="-25000" dirty="0"/>
                  <a:t>i</a:t>
                </a:r>
                <a:r>
                  <a:rPr lang="en-IN" baseline="30000" dirty="0"/>
                  <a:t> ||</a:t>
                </a:r>
                <a:r>
                  <a:rPr lang="en-IN" dirty="0"/>
                  <a:t>+…..</a:t>
                </a:r>
              </a:p>
              <a:p>
                <a:r>
                  <a:rPr lang="en-IN" dirty="0"/>
                  <a:t>P</a:t>
                </a:r>
                <a:r>
                  <a:rPr lang="en-IN" baseline="-25000" dirty="0"/>
                  <a:t>i</a:t>
                </a:r>
                <a:r>
                  <a:rPr lang="en-IN" baseline="30000" dirty="0"/>
                  <a:t>| </a:t>
                </a:r>
                <a:r>
                  <a:rPr lang="en-IN" dirty="0"/>
                  <a:t>= </a:t>
                </a:r>
                <a14:m>
                  <m:oMath xmlns:m="http://schemas.openxmlformats.org/officeDocument/2006/math">
                    <m:f>
                      <m:fPr>
                        <m:ctrlPr>
                          <a:rPr lang="en-IN" i="1" baseline="-25000">
                            <a:latin typeface="Cambria Math" panose="02040503050406030204" pitchFamily="18" charset="0"/>
                          </a:rPr>
                        </m:ctrlPr>
                      </m:fPr>
                      <m:num>
                        <m:r>
                          <m:rPr>
                            <m:sty m:val="p"/>
                          </m:rPr>
                          <a:rPr lang="en-IN">
                            <a:latin typeface="Cambria Math" panose="02040503050406030204" pitchFamily="18" charset="0"/>
                          </a:rPr>
                          <m:t>P</m:t>
                        </m:r>
                        <m:r>
                          <m:rPr>
                            <m:sty m:val="p"/>
                          </m:rPr>
                          <a:rPr lang="en-IN" baseline="-25000">
                            <a:latin typeface="Cambria Math" panose="02040503050406030204" pitchFamily="18" charset="0"/>
                          </a:rPr>
                          <m:t>i</m:t>
                        </m:r>
                        <m:r>
                          <a:rPr lang="en-IN" baseline="-25000">
                            <a:latin typeface="Cambria Math" panose="02040503050406030204" pitchFamily="18" charset="0"/>
                          </a:rPr>
                          <m:t>+1 </m:t>
                        </m:r>
                        <m:r>
                          <a:rPr lang="en-IN" i="1">
                            <a:latin typeface="Cambria Math" panose="02040503050406030204" pitchFamily="18" charset="0"/>
                          </a:rPr>
                          <m:t>−</m:t>
                        </m:r>
                        <m:r>
                          <a:rPr lang="en-IN">
                            <a:latin typeface="Cambria Math" panose="02040503050406030204" pitchFamily="18" charset="0"/>
                          </a:rPr>
                          <m:t> </m:t>
                        </m:r>
                        <m:r>
                          <m:rPr>
                            <m:sty m:val="p"/>
                          </m:rPr>
                          <a:rPr lang="en-IN">
                            <a:latin typeface="Cambria Math" panose="02040503050406030204" pitchFamily="18" charset="0"/>
                          </a:rPr>
                          <m:t>Pi</m:t>
                        </m:r>
                        <m:r>
                          <a:rPr lang="en-IN" i="1" baseline="-25000">
                            <a:latin typeface="Cambria Math" panose="02040503050406030204" pitchFamily="18" charset="0"/>
                          </a:rPr>
                          <m:t>−</m:t>
                        </m:r>
                        <m:r>
                          <a:rPr lang="en-IN" baseline="-25000">
                            <a:latin typeface="Cambria Math" panose="02040503050406030204" pitchFamily="18" charset="0"/>
                          </a:rPr>
                          <m:t>1</m:t>
                        </m:r>
                      </m:num>
                      <m:den>
                        <m:r>
                          <a:rPr lang="en-IN" i="1" baseline="-25000">
                            <a:latin typeface="Cambria Math" panose="02040503050406030204" pitchFamily="18" charset="0"/>
                          </a:rPr>
                          <m:t>2</m:t>
                        </m:r>
                        <m:r>
                          <m:rPr>
                            <m:sty m:val="p"/>
                          </m:rPr>
                          <a:rPr lang="en-IN">
                            <a:latin typeface="Cambria Math" panose="02040503050406030204" pitchFamily="18" charset="0"/>
                          </a:rPr>
                          <m:t>Δx</m:t>
                        </m:r>
                      </m:den>
                    </m:f>
                    <m:r>
                      <a:rPr lang="en-IN" b="0" i="1" smtClean="0">
                        <a:latin typeface="Cambria Math" panose="02040503050406030204" pitchFamily="18" charset="0"/>
                      </a:rPr>
                      <m:t> ,</m:t>
                    </m:r>
                  </m:oMath>
                </a14:m>
                <a:r>
                  <a:rPr lang="en-IN" dirty="0"/>
                  <a:t>P</a:t>
                </a:r>
                <a:r>
                  <a:rPr lang="en-IN" baseline="-25000" dirty="0"/>
                  <a:t>i</a:t>
                </a:r>
                <a:r>
                  <a:rPr lang="en-IN" baseline="30000" dirty="0"/>
                  <a:t>| </a:t>
                </a:r>
                <a:r>
                  <a:rPr lang="en-IN" dirty="0"/>
                  <a:t>= </a:t>
                </a:r>
                <a14:m>
                  <m:oMath xmlns:m="http://schemas.openxmlformats.org/officeDocument/2006/math">
                    <m:f>
                      <m:fPr>
                        <m:ctrlPr>
                          <a:rPr lang="en-IN" i="1" baseline="-25000">
                            <a:latin typeface="Cambria Math" panose="02040503050406030204" pitchFamily="18" charset="0"/>
                          </a:rPr>
                        </m:ctrlPr>
                      </m:fPr>
                      <m:num>
                        <m:r>
                          <m:rPr>
                            <m:sty m:val="p"/>
                          </m:rPr>
                          <a:rPr lang="en-IN">
                            <a:latin typeface="Cambria Math" panose="02040503050406030204" pitchFamily="18" charset="0"/>
                          </a:rPr>
                          <m:t>P</m:t>
                        </m:r>
                        <m:r>
                          <m:rPr>
                            <m:sty m:val="p"/>
                          </m:rPr>
                          <a:rPr lang="en-IN" baseline="-25000">
                            <a:latin typeface="Cambria Math" panose="02040503050406030204" pitchFamily="18" charset="0"/>
                          </a:rPr>
                          <m:t>i</m:t>
                        </m:r>
                        <m:r>
                          <a:rPr lang="en-IN" baseline="-25000">
                            <a:latin typeface="Cambria Math" panose="02040503050406030204" pitchFamily="18" charset="0"/>
                          </a:rPr>
                          <m:t>+1 </m:t>
                        </m:r>
                        <m:r>
                          <a:rPr lang="en-IN" i="1">
                            <a:latin typeface="Cambria Math" panose="02040503050406030204" pitchFamily="18" charset="0"/>
                          </a:rPr>
                          <m:t>−</m:t>
                        </m:r>
                        <m:r>
                          <a:rPr lang="en-IN">
                            <a:latin typeface="Cambria Math" panose="02040503050406030204" pitchFamily="18" charset="0"/>
                          </a:rPr>
                          <m:t> </m:t>
                        </m:r>
                        <m:r>
                          <m:rPr>
                            <m:sty m:val="p"/>
                          </m:rPr>
                          <a:rPr lang="en-IN">
                            <a:latin typeface="Cambria Math" panose="02040503050406030204" pitchFamily="18" charset="0"/>
                          </a:rPr>
                          <m:t>Pi</m:t>
                        </m:r>
                        <m:r>
                          <a:rPr lang="en-IN" i="1" baseline="-25000">
                            <a:latin typeface="Cambria Math" panose="02040503050406030204" pitchFamily="18" charset="0"/>
                          </a:rPr>
                          <m:t>−</m:t>
                        </m:r>
                        <m:r>
                          <a:rPr lang="en-IN" baseline="-25000">
                            <a:latin typeface="Cambria Math" panose="02040503050406030204" pitchFamily="18" charset="0"/>
                          </a:rPr>
                          <m:t>1</m:t>
                        </m:r>
                      </m:num>
                      <m:den>
                        <m:r>
                          <a:rPr lang="en-IN" i="1" baseline="-25000">
                            <a:latin typeface="Cambria Math" panose="02040503050406030204" pitchFamily="18" charset="0"/>
                          </a:rPr>
                          <m:t>2</m:t>
                        </m:r>
                        <m:r>
                          <m:rPr>
                            <m:sty m:val="p"/>
                          </m:rPr>
                          <a:rPr lang="en-IN">
                            <a:latin typeface="Cambria Math" panose="02040503050406030204" pitchFamily="18" charset="0"/>
                          </a:rPr>
                          <m:t>Δz</m:t>
                        </m:r>
                      </m:den>
                    </m:f>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52833"/>
                <a:ext cx="10515600" cy="4805363"/>
              </a:xfrm>
              <a:blipFill rotWithShape="1">
                <a:blip r:embed="rId1"/>
                <a:stretch>
                  <a:fillRect l="-1043" t="-2665" b="-1904"/>
                </a:stretch>
              </a:blipFill>
            </p:spPr>
            <p:txBody>
              <a:bodyPr/>
              <a:lstStyle/>
              <a:p>
                <a:r>
                  <a:rPr lang="en-IN">
                    <a:noFill/>
                  </a:rPr>
                  <a:t> </a:t>
                </a:r>
                <a:endParaRPr lang="en-IN">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700216" y="387178"/>
                <a:ext cx="10653584" cy="5789785"/>
              </a:xfrm>
            </p:spPr>
            <p:txBody>
              <a:bodyPr/>
              <a:lstStyle/>
              <a:p>
                <a:pPr marL="0" indent="0">
                  <a:buNone/>
                </a:pPr>
                <a:endParaRPr lang="en-IN" sz="2400" dirty="0"/>
              </a:p>
              <a:p>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𝑥</m:t>
                        </m:r>
                      </m:den>
                    </m:f>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𝑝</m:t>
                            </m:r>
                          </m:num>
                          <m:den>
                            <m:r>
                              <a:rPr lang="en-IN" sz="2400" i="1">
                                <a:latin typeface="Cambria Math" panose="02040503050406030204" pitchFamily="18" charset="0"/>
                              </a:rPr>
                              <m:t>𝜕</m:t>
                            </m:r>
                            <m:r>
                              <a:rPr lang="en-IN" sz="2400" i="1">
                                <a:latin typeface="Cambria Math" panose="02040503050406030204" pitchFamily="18" charset="0"/>
                              </a:rPr>
                              <m:t>𝑥</m:t>
                            </m:r>
                          </m:den>
                        </m:f>
                      </m:e>
                    </m:d>
                  </m:oMath>
                </a14:m>
                <a:r>
                  <a:rPr lang="en-IN" sz="2400" dirty="0"/>
                  <a:t>  </a:t>
                </a:r>
                <a:r>
                  <a:rPr lang="en-IN" sz="2400" dirty="0">
                    <a:sym typeface="Wingdings" panose="05000000000000000000" pitchFamily="2" charset="2"/>
                  </a:rPr>
                  <a:t></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i,j+0.5  </a:t>
                </a:r>
                <a:r>
                  <a:rPr lang="en-IN" sz="2400" dirty="0"/>
                  <a:t>p̅</a:t>
                </a:r>
                <a:r>
                  <a:rPr lang="en-IN" sz="2400" baseline="30000" dirty="0"/>
                  <a:t>3</a:t>
                </a:r>
                <a:r>
                  <a:rPr lang="en-IN" sz="2400" dirty="0"/>
                  <a:t> </a:t>
                </a:r>
                <a:r>
                  <a:rPr lang="en-IN" sz="2400" baseline="-25000" dirty="0"/>
                  <a:t>i,j+1   </a:t>
                </a:r>
                <a:r>
                  <a:rPr lang="en-IN" sz="2400" dirty="0"/>
                  <a:t>+</a:t>
                </a:r>
                <a:r>
                  <a:rPr lang="en-IN" sz="2400" baseline="-250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i-0.5,j   </a:t>
                </a:r>
                <a:r>
                  <a:rPr lang="en-IN" sz="2400" dirty="0"/>
                  <a:t>p̅ </a:t>
                </a:r>
                <a:r>
                  <a:rPr lang="en-IN" sz="2400" baseline="30000" dirty="0"/>
                  <a:t>3</a:t>
                </a:r>
                <a:r>
                  <a:rPr lang="en-IN" sz="2400" dirty="0"/>
                  <a:t> </a:t>
                </a:r>
                <a:r>
                  <a:rPr lang="en-IN" sz="2400" baseline="-25000" dirty="0"/>
                  <a:t>i-1,j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i+0.5,j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i-0.5,j </a:t>
                </a:r>
                <a:r>
                  <a:rPr lang="en-IN" sz="2400" dirty="0"/>
                  <a:t>) . p̅ </a:t>
                </a:r>
                <a:r>
                  <a:rPr lang="en-IN" sz="2400" baseline="-25000" dirty="0" err="1"/>
                  <a:t>i,j</a:t>
                </a:r>
                <a:r>
                  <a:rPr lang="en-IN" sz="2400" dirty="0"/>
                  <a:t>] / (</a:t>
                </a:r>
                <a:r>
                  <a:rPr lang="en-IN" sz="2400" dirty="0" err="1"/>
                  <a:t>Δx</a:t>
                </a:r>
                <a:r>
                  <a:rPr lang="en-IN" sz="2400" dirty="0"/>
                  <a:t>)</a:t>
                </a:r>
                <a:r>
                  <a:rPr lang="en-IN" sz="2400" baseline="30000" dirty="0"/>
                  <a:t>2 </a:t>
                </a:r>
                <a:r>
                  <a:rPr lang="en-IN" sz="2400" dirty="0"/>
                  <a:t>   </a:t>
                </a:r>
              </a:p>
              <a:p>
                <a:pPr marL="0" indent="0">
                  <a:buNone/>
                </a:pPr>
                <a:endParaRPr lang="en-IN" sz="2400" dirty="0"/>
              </a:p>
              <a:p>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𝑧</m:t>
                        </m:r>
                      </m:den>
                    </m:f>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𝑝</m:t>
                            </m:r>
                          </m:num>
                          <m:den>
                            <m:r>
                              <a:rPr lang="en-IN" sz="2400" i="1">
                                <a:latin typeface="Cambria Math" panose="02040503050406030204" pitchFamily="18" charset="0"/>
                              </a:rPr>
                              <m:t>𝜕</m:t>
                            </m:r>
                            <m:r>
                              <a:rPr lang="en-IN" sz="2400" i="1">
                                <a:latin typeface="Cambria Math" panose="02040503050406030204" pitchFamily="18" charset="0"/>
                              </a:rPr>
                              <m:t>𝑧</m:t>
                            </m:r>
                          </m:den>
                        </m:f>
                      </m:e>
                    </m:d>
                  </m:oMath>
                </a14:m>
                <a:r>
                  <a:rPr lang="en-IN" sz="2400" dirty="0">
                    <a:sym typeface="Wingdings" panose="05000000000000000000" pitchFamily="2" charset="2"/>
                  </a:rPr>
                  <a:t></a:t>
                </a:r>
                <a:r>
                  <a:rPr lang="en-IN" sz="2400" baseline="30000" dirty="0"/>
                  <a:t>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i,j+0.5  </a:t>
                </a:r>
                <a:r>
                  <a:rPr lang="en-IN" sz="2400" dirty="0"/>
                  <a:t>.p̅</a:t>
                </a:r>
                <a:r>
                  <a:rPr lang="en-IN" sz="2400" baseline="30000" dirty="0"/>
                  <a:t>3</a:t>
                </a:r>
                <a:r>
                  <a:rPr lang="en-IN" sz="2400" dirty="0"/>
                  <a:t> </a:t>
                </a:r>
                <a:r>
                  <a:rPr lang="en-IN" sz="2400" baseline="-25000" dirty="0"/>
                  <a:t>i,j+1   </a:t>
                </a:r>
                <a:r>
                  <a:rPr lang="en-IN" sz="2400" dirty="0"/>
                  <a:t>+</a:t>
                </a:r>
                <a:r>
                  <a:rPr lang="en-IN" sz="2400" baseline="-250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i,j-0.5   </a:t>
                </a:r>
                <a:r>
                  <a:rPr lang="en-IN" sz="2400" dirty="0"/>
                  <a:t>p̅ </a:t>
                </a:r>
                <a:r>
                  <a:rPr lang="en-IN" sz="2400" baseline="30000" dirty="0"/>
                  <a:t>3</a:t>
                </a:r>
                <a:r>
                  <a:rPr lang="en-IN" sz="2400" dirty="0"/>
                  <a:t> </a:t>
                </a:r>
                <a:r>
                  <a:rPr lang="en-IN" sz="2400" baseline="-25000" dirty="0"/>
                  <a:t>i,j-1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i,j+0.5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r>
                          <a:rPr lang="en-IN" sz="2400" i="1">
                            <a:latin typeface="Cambria Math" panose="02040503050406030204" pitchFamily="18" charset="0"/>
                          </a:rPr>
                          <m:t>3</m:t>
                        </m:r>
                      </m:sup>
                    </m:sSup>
                  </m:oMath>
                </a14:m>
                <a:r>
                  <a:rPr lang="en-IN" sz="2400" baseline="-25000" dirty="0"/>
                  <a:t>i,j-0.5 </a:t>
                </a:r>
                <a:r>
                  <a:rPr lang="en-IN" sz="2400" dirty="0"/>
                  <a:t>) . p̅ </a:t>
                </a:r>
                <a:r>
                  <a:rPr lang="en-IN" sz="2400" baseline="-25000" dirty="0" err="1"/>
                  <a:t>i,j</a:t>
                </a:r>
                <a:r>
                  <a:rPr lang="en-IN" sz="2400" baseline="-25000" dirty="0"/>
                  <a:t> </a:t>
                </a:r>
                <a:r>
                  <a:rPr lang="en-IN" sz="2400" dirty="0"/>
                  <a:t>] / (</a:t>
                </a:r>
                <a:r>
                  <a:rPr lang="en-IN" sz="2400" dirty="0" err="1"/>
                  <a:t>Δz</a:t>
                </a:r>
                <a:r>
                  <a:rPr lang="en-IN" sz="2400" dirty="0"/>
                  <a:t>)</a:t>
                </a:r>
                <a:r>
                  <a:rPr lang="en-IN" sz="2400" baseline="30000" dirty="0"/>
                  <a:t>2 </a:t>
                </a:r>
                <a:r>
                  <a:rPr lang="en-IN" sz="2400" dirty="0"/>
                  <a:t> </a:t>
                </a:r>
              </a:p>
              <a:p>
                <a:pPr marL="0" indent="0">
                  <a:buNone/>
                </a:pPr>
                <a:endParaRPr lang="en-IN" sz="2400" dirty="0"/>
              </a:p>
              <a:p>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num>
                      <m:den>
                        <m:r>
                          <a:rPr lang="en-IN" sz="2400" i="1">
                            <a:latin typeface="Cambria Math" panose="02040503050406030204" pitchFamily="18" charset="0"/>
                          </a:rPr>
                          <m:t>𝜕</m:t>
                        </m:r>
                        <m:bar>
                          <m:barPr>
                            <m:pos m:val="top"/>
                            <m:ctrlPr>
                              <a:rPr lang="en-IN" sz="2400" i="1">
                                <a:latin typeface="Cambria Math" panose="02040503050406030204" pitchFamily="18" charset="0"/>
                              </a:rPr>
                            </m:ctrlPr>
                          </m:barPr>
                          <m:e>
                            <m:r>
                              <a:rPr lang="en-IN" sz="2400" i="1">
                                <a:latin typeface="Cambria Math" panose="02040503050406030204" pitchFamily="18" charset="0"/>
                              </a:rPr>
                              <m:t>𝑥</m:t>
                            </m:r>
                          </m:e>
                        </m:bar>
                      </m:den>
                    </m:f>
                    <m:r>
                      <a:rPr lang="en-IN" sz="2400" i="1">
                        <a:latin typeface="Cambria Math" panose="02040503050406030204" pitchFamily="18" charset="0"/>
                      </a:rPr>
                      <m:t>     −→</m:t>
                    </m:r>
                  </m:oMath>
                </a14:m>
                <a:r>
                  <a:rPr lang="en-IN" sz="2400" dirty="0"/>
                  <a:t> [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sup>
                    </m:sSup>
                  </m:oMath>
                </a14:m>
                <a:r>
                  <a:rPr lang="en-IN" sz="2400" baseline="-25000" dirty="0"/>
                  <a:t>i+1,j </a:t>
                </a:r>
                <a:r>
                  <a:rPr lang="en-IN" sz="2400" dirty="0"/>
                  <a:t>-  </a:t>
                </a:r>
                <a14:m>
                  <m:oMath xmlns:m="http://schemas.openxmlformats.org/officeDocument/2006/math">
                    <m:sSup>
                      <m:sSupPr>
                        <m:ctrlPr>
                          <a:rPr lang="en-IN" sz="2400" i="1">
                            <a:latin typeface="Cambria Math" panose="02040503050406030204" pitchFamily="18" charset="0"/>
                          </a:rPr>
                        </m:ctrlPr>
                      </m:sSupPr>
                      <m:e>
                        <m:bar>
                          <m:barPr>
                            <m:pos m:val="top"/>
                            <m:ctrlPr>
                              <a:rPr lang="en-IN" sz="2400" i="1">
                                <a:latin typeface="Cambria Math" panose="02040503050406030204" pitchFamily="18" charset="0"/>
                              </a:rPr>
                            </m:ctrlPr>
                          </m:barPr>
                          <m:e>
                            <m:r>
                              <a:rPr lang="en-IN" sz="2400" i="1">
                                <a:latin typeface="Cambria Math" panose="02040503050406030204" pitchFamily="18" charset="0"/>
                              </a:rPr>
                              <m:t>h</m:t>
                            </m:r>
                          </m:e>
                        </m:bar>
                      </m:e>
                      <m:sup>
                        <m:r>
                          <a:rPr lang="en-IN" sz="2400" i="1">
                            <a:latin typeface="Cambria Math" panose="02040503050406030204" pitchFamily="18" charset="0"/>
                          </a:rPr>
                          <m:t> </m:t>
                        </m:r>
                      </m:sup>
                    </m:sSup>
                  </m:oMath>
                </a14:m>
                <a:r>
                  <a:rPr lang="en-IN" sz="2400" baseline="-25000" dirty="0"/>
                  <a:t>i-1,j  </a:t>
                </a:r>
                <a:r>
                  <a:rPr lang="en-IN" sz="2400" dirty="0"/>
                  <a:t>] / 2Δx</a:t>
                </a:r>
              </a:p>
              <a:p>
                <a:endParaRPr lang="en-IN" sz="2400" dirty="0"/>
              </a:p>
              <a:p>
                <a:r>
                  <a:rPr lang="en-IN" sz="2400" dirty="0"/>
                  <a:t>p̅ </a:t>
                </a:r>
                <a:r>
                  <a:rPr lang="en-IN" sz="2400" baseline="30000" dirty="0"/>
                  <a:t>0</a:t>
                </a:r>
                <a:r>
                  <a:rPr lang="en-IN" sz="2400" dirty="0"/>
                  <a:t> </a:t>
                </a:r>
                <a:r>
                  <a:rPr lang="en-IN" sz="2400" baseline="-25000" dirty="0" err="1"/>
                  <a:t>i,j</a:t>
                </a:r>
                <a:r>
                  <a:rPr lang="en-IN" sz="2400" dirty="0"/>
                  <a:t> = 0</a:t>
                </a:r>
              </a:p>
              <a:p>
                <a:r>
                  <a:rPr lang="en-IN" sz="2400" dirty="0"/>
                  <a:t>On putting the above values to the equation (1),we get</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700216" y="387178"/>
                <a:ext cx="10653584" cy="5789785"/>
              </a:xfrm>
              <a:blipFill rotWithShape="1">
                <a:blip r:embed="rId1"/>
                <a:stretch>
                  <a:fillRect l="-801"/>
                </a:stretch>
              </a:blipFill>
            </p:spPr>
            <p:txBody>
              <a:bodyPr/>
              <a:lstStyle/>
              <a:p>
                <a:r>
                  <a:rPr lang="en-IN">
                    <a:noFill/>
                  </a:rPr>
                  <a:t> </a:t>
                </a:r>
                <a:endParaRPr lang="en-IN">
                  <a:noFill/>
                </a:endParaRPr>
              </a:p>
            </p:txBody>
          </p:sp>
        </mc:Fallback>
      </mc:AlternateContent>
      <p:graphicFrame>
        <p:nvGraphicFramePr>
          <p:cNvPr id="3" name="Table 2"/>
          <p:cNvGraphicFramePr>
            <a:graphicFrameLocks noGrp="1"/>
          </p:cNvGraphicFramePr>
          <p:nvPr/>
        </p:nvGraphicFramePr>
        <p:xfrm>
          <a:off x="1562443" y="5379309"/>
          <a:ext cx="8644238" cy="683739"/>
        </p:xfrm>
        <a:graphic>
          <a:graphicData uri="http://schemas.openxmlformats.org/drawingml/2006/table">
            <a:tbl>
              <a:tblPr firstRow="1" bandRow="1">
                <a:tableStyleId>{5C22544A-7EE6-4342-B048-85BDC9FD1C3A}</a:tableStyleId>
              </a:tblPr>
              <a:tblGrid>
                <a:gridCol w="8644238"/>
              </a:tblGrid>
              <a:tr h="683739">
                <a:tc>
                  <a:txBody>
                    <a:bodyPr/>
                    <a:lstStyle/>
                    <a:p>
                      <a:r>
                        <a:rPr lang="en-IN" sz="2400" b="1" dirty="0"/>
                        <a:t> p(I,J) = A* p(I,J+1) + A* p(I,J-1) + C* p(I+1,J) + D* p(I-1,J) - E;</a:t>
                      </a:r>
                      <a:endParaRPr lang="en-IN" sz="24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9180"/>
            <a:ext cx="10515600" cy="862313"/>
          </a:xfrm>
        </p:spPr>
        <p:txBody>
          <a:bodyPr>
            <a:normAutofit/>
          </a:bodyPr>
          <a:lstStyle/>
          <a:p>
            <a:pPr algn="ctr"/>
            <a:r>
              <a:rPr lang="en-IN" sz="3500" b="1" dirty="0" err="1">
                <a:solidFill>
                  <a:schemeClr val="accent1">
                    <a:lumMod val="75000"/>
                  </a:schemeClr>
                </a:solidFill>
                <a:latin typeface="Georgia" panose="02040502050405020303" pitchFamily="18" charset="0"/>
              </a:rPr>
              <a:t>Matlab</a:t>
            </a:r>
            <a:r>
              <a:rPr lang="en-IN" sz="3500" b="1" dirty="0">
                <a:solidFill>
                  <a:schemeClr val="accent1">
                    <a:lumMod val="75000"/>
                  </a:schemeClr>
                </a:solidFill>
                <a:latin typeface="Georgia" panose="02040502050405020303" pitchFamily="18" charset="0"/>
              </a:rPr>
              <a:t> Code</a:t>
            </a:r>
            <a:endParaRPr lang="en-IN" sz="3500" b="1" dirty="0">
              <a:solidFill>
                <a:schemeClr val="accent1">
                  <a:lumMod val="75000"/>
                </a:schemeClr>
              </a:solidFill>
              <a:latin typeface="Georgia" panose="02040502050405020303" pitchFamily="18" charset="0"/>
            </a:endParaRPr>
          </a:p>
        </p:txBody>
      </p:sp>
      <p:pic>
        <p:nvPicPr>
          <p:cNvPr id="5" name="Content Placeholder 4" descr="case1code1"/>
          <p:cNvPicPr>
            <a:picLocks noGrp="1" noChangeAspect="1"/>
          </p:cNvPicPr>
          <p:nvPr>
            <p:ph sz="half" idx="1"/>
          </p:nvPr>
        </p:nvPicPr>
        <p:blipFill rotWithShape="1">
          <a:blip r:embed="rId1"/>
          <a:srcRect/>
          <a:stretch>
            <a:fillRect/>
          </a:stretch>
        </p:blipFill>
        <p:spPr>
          <a:xfrm>
            <a:off x="846437" y="1145061"/>
            <a:ext cx="4755293" cy="5198074"/>
          </a:xfrm>
          <a:prstGeom prst="rect">
            <a:avLst/>
          </a:prstGeom>
        </p:spPr>
      </p:pic>
      <p:pic>
        <p:nvPicPr>
          <p:cNvPr id="7" name="Content Placeholder 6" descr="case1code2"/>
          <p:cNvPicPr>
            <a:picLocks noGrp="1" noChangeAspect="1"/>
          </p:cNvPicPr>
          <p:nvPr>
            <p:ph sz="half" idx="2"/>
          </p:nvPr>
        </p:nvPicPr>
        <p:blipFill>
          <a:blip r:embed="rId2"/>
          <a:stretch>
            <a:fillRect/>
          </a:stretch>
        </p:blipFill>
        <p:spPr>
          <a:xfrm>
            <a:off x="5593492" y="1021493"/>
            <a:ext cx="6227805" cy="53134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95"/>
            <a:ext cx="10515600" cy="1325563"/>
          </a:xfrm>
        </p:spPr>
        <p:txBody>
          <a:bodyPr>
            <a:normAutofit/>
          </a:bodyPr>
          <a:lstStyle/>
          <a:p>
            <a:pPr algn="ctr"/>
            <a:r>
              <a:rPr lang="en-IN" sz="3600" b="1" dirty="0">
                <a:solidFill>
                  <a:schemeClr val="accent1">
                    <a:lumMod val="75000"/>
                  </a:schemeClr>
                </a:solidFill>
                <a:latin typeface="Georgia" panose="02040502050405020303" pitchFamily="18" charset="0"/>
              </a:rPr>
              <a:t>Graph obtained</a:t>
            </a:r>
            <a:endParaRPr lang="en-IN" sz="3600" b="1" dirty="0">
              <a:solidFill>
                <a:schemeClr val="accent1">
                  <a:lumMod val="75000"/>
                </a:schemeClr>
              </a:solidFill>
              <a:latin typeface="Georgia" panose="02040502050405020303" pitchFamily="18" charset="0"/>
            </a:endParaRPr>
          </a:p>
        </p:txBody>
      </p:sp>
      <p:pic>
        <p:nvPicPr>
          <p:cNvPr id="3" name="Content Placeholder 2" descr="case1figurepressure"/>
          <p:cNvPicPr>
            <a:picLocks noGrp="1" noChangeAspect="1"/>
          </p:cNvPicPr>
          <p:nvPr>
            <p:ph idx="1"/>
          </p:nvPr>
        </p:nvPicPr>
        <p:blipFill>
          <a:blip r:embed="rId1"/>
          <a:stretch>
            <a:fillRect/>
          </a:stretch>
        </p:blipFill>
        <p:spPr>
          <a:xfrm>
            <a:off x="3181350" y="1481455"/>
            <a:ext cx="6140450" cy="4749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18124" cy="1117686"/>
          </a:xfrm>
        </p:spPr>
        <p:txBody>
          <a:bodyPr>
            <a:normAutofit/>
          </a:bodyPr>
          <a:lstStyle/>
          <a:p>
            <a:pPr algn="ctr"/>
            <a:r>
              <a:rPr lang="en-IN" sz="3600" b="1" dirty="0">
                <a:solidFill>
                  <a:schemeClr val="accent1">
                    <a:lumMod val="75000"/>
                  </a:schemeClr>
                </a:solidFill>
                <a:latin typeface="Georgia" panose="02040502050405020303" pitchFamily="18" charset="0"/>
              </a:rPr>
              <a:t>Case 2:- With Bumps</a:t>
            </a:r>
            <a:endParaRPr lang="en-IN" sz="3600" b="1" dirty="0">
              <a:solidFill>
                <a:schemeClr val="accent1">
                  <a:lumMod val="75000"/>
                </a:schemeClr>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AC2E3729-904A-4FAC-A535-B7EBCB91144D}"/>
                  </a:ext>
                </a:extLst>
              </p:cNvPr>
              <p:cNvSpPr>
                <a:spLocks noGrp="1"/>
              </p:cNvSpPr>
              <p:nvPr>
                <p:ph idx="1"/>
              </p:nvPr>
            </p:nvSpPr>
            <p:spPr>
              <a:xfrm>
                <a:off x="838200" y="1619679"/>
                <a:ext cx="10515600" cy="4351338"/>
              </a:xfrm>
            </p:spPr>
            <p:txBody>
              <a:bodyPr>
                <a:normAutofit fontScale="92500"/>
              </a:bodyPr>
              <a:lstStyle/>
              <a:p>
                <a:pPr marL="0" indent="0">
                  <a:buNone/>
                </a:pPr>
                <a:r>
                  <a:rPr lang="en-IN" dirty="0"/>
                  <a:t>Using polar coordinate the two important transformation equations are:</a:t>
                </a:r>
              </a:p>
              <a:p>
                <a:pPr marL="0" indent="0">
                  <a:buNone/>
                </a:pPr>
                <a:r>
                  <a:rPr lang="en-IN" dirty="0"/>
                  <a:t>1.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𝜃</m:t>
                    </m:r>
                    <m:r>
                      <a:rPr lang="en-IN" i="1">
                        <a:latin typeface="Cambria Math" panose="02040503050406030204" pitchFamily="18" charset="0"/>
                      </a:rPr>
                      <m:t>   </m:t>
                    </m:r>
                  </m:oMath>
                </a14:m>
                <a:r>
                  <a:rPr lang="en-IN" dirty="0"/>
                  <a:t>	⇒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𝜕𝜃</m:t>
                    </m:r>
                  </m:oMath>
                </a14:m>
                <a:endParaRPr lang="en-IN" dirty="0"/>
              </a:p>
              <a:p>
                <a:pPr marL="0" indent="0">
                  <a:buNone/>
                </a:pPr>
                <a:r>
                  <a:rPr lang="en-IN" dirty="0"/>
                  <a:t>2.	</a:t>
                </a:r>
                <a14:m>
                  <m:oMath xmlns:m="http://schemas.openxmlformats.org/officeDocument/2006/math">
                    <m:r>
                      <a:rPr lang="en-IN" i="1">
                        <a:latin typeface="Cambria Math" panose="02040503050406030204" pitchFamily="18" charset="0"/>
                      </a:rPr>
                      <m:t>𝑈</m:t>
                    </m:r>
                    <m:r>
                      <a:rPr lang="en-IN" i="1">
                        <a:latin typeface="Cambria Math" panose="02040503050406030204" pitchFamily="18" charset="0"/>
                      </a:rPr>
                      <m:t>=</m:t>
                    </m:r>
                    <m:r>
                      <a:rPr lang="en-IN" i="1">
                        <a:latin typeface="Cambria Math" panose="02040503050406030204" pitchFamily="18" charset="0"/>
                      </a:rPr>
                      <m:t>𝑅𝑤</m:t>
                    </m:r>
                  </m:oMath>
                </a14:m>
                <a:endParaRPr lang="en-IN" dirty="0"/>
              </a:p>
              <a:p>
                <a:pPr marL="0" indent="0">
                  <a:buNone/>
                </a:pPr>
                <a:r>
                  <a:rPr lang="en-IN" dirty="0"/>
                  <a:t>On modifying the above things</a:t>
                </a:r>
              </a:p>
              <a:p>
                <a14:m>
                  <m:oMath xmlns:m="http://schemas.openxmlformats.org/officeDocument/2006/math">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𝑥</m:t>
                        </m:r>
                      </m:num>
                      <m:den>
                        <m:r>
                          <a:rPr lang="en-IN" i="1">
                            <a:latin typeface="Cambria Math" panose="02040503050406030204" pitchFamily="18" charset="0"/>
                          </a:rPr>
                          <m:t>𝜃</m:t>
                        </m:r>
                      </m:den>
                    </m:f>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𝑟</m:t>
                        </m:r>
                      </m:num>
                      <m:den>
                        <m:r>
                          <a:rPr lang="en-IN" i="1">
                            <a:latin typeface="Cambria Math" panose="02040503050406030204" pitchFamily="18" charset="0"/>
                          </a:rPr>
                          <m:t>𝜕</m:t>
                        </m:r>
                        <m:r>
                          <a:rPr lang="en-IN" i="1">
                            <a:latin typeface="Cambria Math" panose="02040503050406030204" pitchFamily="18" charset="0"/>
                          </a:rPr>
                          <m:t>𝑥</m:t>
                        </m:r>
                      </m:den>
                    </m:f>
                    <m:r>
                      <a:rPr lang="en-IN" i="1">
                        <a:latin typeface="Cambria Math" panose="02040503050406030204" pitchFamily="18" charset="0"/>
                      </a:rPr>
                      <m:t>   ,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𝑟</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𝜕𝜃</m:t>
                        </m:r>
                      </m:num>
                      <m:den>
                        <m:r>
                          <a:rPr lang="en-IN" i="1">
                            <a:latin typeface="Cambria Math" panose="02040503050406030204" pitchFamily="18" charset="0"/>
                          </a:rPr>
                          <m:t>𝜕</m:t>
                        </m:r>
                        <m:r>
                          <a:rPr lang="en-IN" i="1">
                            <a:latin typeface="Cambria Math" panose="02040503050406030204" pitchFamily="18" charset="0"/>
                          </a:rPr>
                          <m:t>𝑥</m:t>
                        </m:r>
                      </m:den>
                    </m:f>
                  </m:oMath>
                </a14:m>
                <a:endParaRPr lang="en-IN" dirty="0"/>
              </a:p>
              <a:p>
                <a:endParaRPr lang="en-IN" dirty="0"/>
              </a:p>
              <a:p>
                <a:pPr marL="0" indent="0">
                  <a:buNone/>
                </a:pPr>
                <a:r>
                  <a:rPr lang="en-IN" dirty="0"/>
                  <a:t>The final equation in polar co-ordinates is</a:t>
                </a:r>
              </a:p>
              <a:p>
                <a14:m>
                  <m:oMath xmlns:m="http://schemas.openxmlformats.org/officeDocument/2006/math">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𝜃</m:t>
                        </m:r>
                      </m:den>
                    </m:f>
                    <m:r>
                      <a:rPr lang="en-IN" sz="2600" i="1">
                        <a:latin typeface="Cambria Math" panose="02040503050406030204" pitchFamily="18" charset="0"/>
                      </a:rPr>
                      <m:t> </m:t>
                    </m:r>
                    <m:f>
                      <m:fPr>
                        <m:ctrlPr>
                          <a:rPr lang="en-IN" sz="2600" i="1">
                            <a:latin typeface="Cambria Math" panose="02040503050406030204" pitchFamily="18" charset="0"/>
                          </a:rPr>
                        </m:ctrlPr>
                      </m:fPr>
                      <m:num>
                        <m:r>
                          <a:rPr lang="en-IN" sz="2600" i="1">
                            <a:latin typeface="Cambria Math" panose="02040503050406030204" pitchFamily="18" charset="0"/>
                          </a:rPr>
                          <m:t>𝜕</m:t>
                        </m:r>
                      </m:num>
                      <m:den>
                        <m:r>
                          <a:rPr lang="en-IN" sz="2600" i="1">
                            <a:latin typeface="Cambria Math" panose="02040503050406030204" pitchFamily="18" charset="0"/>
                          </a:rPr>
                          <m:t>𝜕</m:t>
                        </m:r>
                        <m:r>
                          <a:rPr lang="en-IN" sz="2600" i="1">
                            <a:latin typeface="Cambria Math" panose="02040503050406030204" pitchFamily="18" charset="0"/>
                          </a:rPr>
                          <m:t>𝑟</m:t>
                        </m:r>
                      </m:den>
                    </m:f>
                    <m:d>
                      <m:dPr>
                        <m:ctrlPr>
                          <a:rPr lang="en-IN" sz="2600" i="1">
                            <a:latin typeface="Cambria Math" panose="02040503050406030204" pitchFamily="18" charset="0"/>
                          </a:rPr>
                        </m:ctrlPr>
                      </m:dPr>
                      <m:e>
                        <m:sSup>
                          <m:sSupPr>
                            <m:ctrlPr>
                              <a:rPr lang="en-IN" sz="2600" i="1">
                                <a:latin typeface="Cambria Math" panose="02040503050406030204" pitchFamily="18" charset="0"/>
                              </a:rPr>
                            </m:ctrlPr>
                          </m:sSupPr>
                          <m:e>
                            <m:r>
                              <a:rPr lang="en-IN" sz="2600" i="1">
                                <a:latin typeface="Cambria Math" panose="02040503050406030204" pitchFamily="18" charset="0"/>
                              </a:rPr>
                              <m:t>h</m:t>
                            </m:r>
                          </m:e>
                          <m:sup>
                            <m:r>
                              <a:rPr lang="en-IN" sz="2600" i="1">
                                <a:latin typeface="Cambria Math" panose="02040503050406030204" pitchFamily="18" charset="0"/>
                              </a:rPr>
                              <m:t>3</m:t>
                            </m:r>
                          </m:sup>
                        </m:sSup>
                        <m:f>
                          <m:fPr>
                            <m:ctrlPr>
                              <a:rPr lang="en-IN" sz="2600" i="1">
                                <a:latin typeface="Cambria Math" panose="02040503050406030204" pitchFamily="18" charset="0"/>
                              </a:rPr>
                            </m:ctrlPr>
                          </m:fPr>
                          <m:num>
                            <m:r>
                              <a:rPr lang="en-IN" sz="2600" i="1">
                                <a:latin typeface="Cambria Math" panose="02040503050406030204" pitchFamily="18" charset="0"/>
                              </a:rPr>
                              <m:t>𝜕</m:t>
                            </m:r>
                          </m:num>
                          <m:den>
                            <m:r>
                              <a:rPr lang="en-IN" sz="2600" i="1">
                                <a:latin typeface="Cambria Math" panose="02040503050406030204" pitchFamily="18" charset="0"/>
                              </a:rPr>
                              <m:t>𝜕</m:t>
                            </m:r>
                            <m:r>
                              <a:rPr lang="en-IN" sz="2600" i="1">
                                <a:latin typeface="Cambria Math" panose="02040503050406030204" pitchFamily="18" charset="0"/>
                              </a:rPr>
                              <m:t>𝑥</m:t>
                            </m:r>
                          </m:den>
                        </m:f>
                        <m:d>
                          <m:dPr>
                            <m:ctrlPr>
                              <a:rPr lang="en-IN" sz="2600" i="1">
                                <a:latin typeface="Cambria Math" panose="02040503050406030204" pitchFamily="18" charset="0"/>
                              </a:rPr>
                            </m:ctrlPr>
                          </m:dPr>
                          <m:e>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𝑝</m:t>
                                </m:r>
                              </m:num>
                              <m:den>
                                <m:r>
                                  <a:rPr lang="en-IN" sz="2600" i="1">
                                    <a:latin typeface="Cambria Math" panose="02040503050406030204" pitchFamily="18" charset="0"/>
                                  </a:rPr>
                                  <m:t>𝜕</m:t>
                                </m:r>
                                <m:r>
                                  <a:rPr lang="en-IN" sz="2600" i="1">
                                    <a:latin typeface="Cambria Math" panose="02040503050406030204" pitchFamily="18" charset="0"/>
                                  </a:rPr>
                                  <m:t>𝑟</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𝜃</m:t>
                                </m:r>
                              </m:den>
                            </m:f>
                            <m:r>
                              <a:rPr lang="en-IN" sz="2600" i="1">
                                <a:latin typeface="Cambria Math" panose="02040503050406030204" pitchFamily="18" charset="0"/>
                              </a:rPr>
                              <m:t>+</m:t>
                            </m:r>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𝑝</m:t>
                                </m:r>
                              </m:num>
                              <m:den>
                                <m:r>
                                  <a:rPr lang="en-IN" sz="2600" i="1">
                                    <a:latin typeface="Cambria Math" panose="02040503050406030204" pitchFamily="18" charset="0"/>
                                  </a:rPr>
                                  <m:t>𝜕𝜃</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𝑟</m:t>
                                </m:r>
                              </m:den>
                            </m:f>
                          </m:e>
                        </m:d>
                      </m:e>
                    </m:d>
                    <m:r>
                      <a:rPr lang="en-IN" sz="2600" i="1">
                        <a:latin typeface="Cambria Math" panose="02040503050406030204" pitchFamily="18" charset="0"/>
                      </a:rPr>
                      <m:t>+ </m:t>
                    </m:r>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𝑟</m:t>
                        </m:r>
                      </m:den>
                    </m:f>
                    <m:r>
                      <a:rPr lang="en-IN" sz="2600" i="1">
                        <a:latin typeface="Cambria Math" panose="02040503050406030204" pitchFamily="18" charset="0"/>
                      </a:rPr>
                      <m:t> </m:t>
                    </m:r>
                    <m:f>
                      <m:fPr>
                        <m:ctrlPr>
                          <a:rPr lang="en-IN" sz="2600" i="1">
                            <a:latin typeface="Cambria Math" panose="02040503050406030204" pitchFamily="18" charset="0"/>
                          </a:rPr>
                        </m:ctrlPr>
                      </m:fPr>
                      <m:num>
                        <m:r>
                          <a:rPr lang="en-IN" sz="2600" i="1">
                            <a:latin typeface="Cambria Math" panose="02040503050406030204" pitchFamily="18" charset="0"/>
                          </a:rPr>
                          <m:t>𝜕</m:t>
                        </m:r>
                      </m:num>
                      <m:den>
                        <m:r>
                          <a:rPr lang="en-IN" sz="2600" i="1">
                            <a:latin typeface="Cambria Math" panose="02040503050406030204" pitchFamily="18" charset="0"/>
                          </a:rPr>
                          <m:t>𝜕𝜃</m:t>
                        </m:r>
                      </m:den>
                    </m:f>
                    <m:d>
                      <m:dPr>
                        <m:ctrlPr>
                          <a:rPr lang="en-IN" sz="2600" i="1">
                            <a:latin typeface="Cambria Math" panose="02040503050406030204" pitchFamily="18" charset="0"/>
                          </a:rPr>
                        </m:ctrlPr>
                      </m:dPr>
                      <m:e>
                        <m:sSup>
                          <m:sSupPr>
                            <m:ctrlPr>
                              <a:rPr lang="en-IN" sz="2600" i="1">
                                <a:latin typeface="Cambria Math" panose="02040503050406030204" pitchFamily="18" charset="0"/>
                              </a:rPr>
                            </m:ctrlPr>
                          </m:sSupPr>
                          <m:e>
                            <m:r>
                              <a:rPr lang="en-IN" sz="2600" i="1">
                                <a:latin typeface="Cambria Math" panose="02040503050406030204" pitchFamily="18" charset="0"/>
                              </a:rPr>
                              <m:t>h</m:t>
                            </m:r>
                          </m:e>
                          <m:sup>
                            <m:r>
                              <a:rPr lang="en-IN" sz="2600" i="1">
                                <a:latin typeface="Cambria Math" panose="02040503050406030204" pitchFamily="18" charset="0"/>
                              </a:rPr>
                              <m:t>3</m:t>
                            </m:r>
                          </m:sup>
                        </m:sSup>
                        <m:f>
                          <m:fPr>
                            <m:ctrlPr>
                              <a:rPr lang="en-IN" sz="2600" i="1">
                                <a:latin typeface="Cambria Math" panose="02040503050406030204" pitchFamily="18" charset="0"/>
                              </a:rPr>
                            </m:ctrlPr>
                          </m:fPr>
                          <m:num>
                            <m:r>
                              <a:rPr lang="en-IN" sz="2600" i="1">
                                <a:latin typeface="Cambria Math" panose="02040503050406030204" pitchFamily="18" charset="0"/>
                              </a:rPr>
                              <m:t>𝜕</m:t>
                            </m:r>
                          </m:num>
                          <m:den>
                            <m:r>
                              <a:rPr lang="en-IN" sz="2600" i="1">
                                <a:latin typeface="Cambria Math" panose="02040503050406030204" pitchFamily="18" charset="0"/>
                              </a:rPr>
                              <m:t>𝜕</m:t>
                            </m:r>
                            <m:r>
                              <a:rPr lang="en-IN" sz="2600" i="1">
                                <a:latin typeface="Cambria Math" panose="02040503050406030204" pitchFamily="18" charset="0"/>
                              </a:rPr>
                              <m:t>𝑥</m:t>
                            </m:r>
                          </m:den>
                        </m:f>
                        <m:d>
                          <m:dPr>
                            <m:ctrlPr>
                              <a:rPr lang="en-IN" sz="2600" i="1">
                                <a:latin typeface="Cambria Math" panose="02040503050406030204" pitchFamily="18" charset="0"/>
                              </a:rPr>
                            </m:ctrlPr>
                          </m:dPr>
                          <m:e>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𝑝</m:t>
                                </m:r>
                              </m:num>
                              <m:den>
                                <m:r>
                                  <a:rPr lang="en-IN" sz="2600" i="1">
                                    <a:latin typeface="Cambria Math" panose="02040503050406030204" pitchFamily="18" charset="0"/>
                                  </a:rPr>
                                  <m:t>𝜕</m:t>
                                </m:r>
                                <m:r>
                                  <a:rPr lang="en-IN" sz="2600" i="1">
                                    <a:latin typeface="Cambria Math" panose="02040503050406030204" pitchFamily="18" charset="0"/>
                                  </a:rPr>
                                  <m:t>𝑟</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𝜃</m:t>
                                </m:r>
                              </m:den>
                            </m:f>
                            <m:r>
                              <a:rPr lang="en-IN" sz="2600" i="1">
                                <a:latin typeface="Cambria Math" panose="02040503050406030204" pitchFamily="18" charset="0"/>
                              </a:rPr>
                              <m:t>+</m:t>
                            </m:r>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𝑝</m:t>
                                </m:r>
                              </m:num>
                              <m:den>
                                <m:r>
                                  <a:rPr lang="en-IN" sz="2600" i="1">
                                    <a:latin typeface="Cambria Math" panose="02040503050406030204" pitchFamily="18" charset="0"/>
                                  </a:rPr>
                                  <m:t>𝜕𝜃</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𝑟</m:t>
                                </m:r>
                              </m:den>
                            </m:f>
                            <m:r>
                              <a:rPr lang="en-IN" sz="2600" i="1">
                                <a:latin typeface="Cambria Math" panose="02040503050406030204" pitchFamily="18" charset="0"/>
                              </a:rPr>
                              <m:t> </m:t>
                            </m:r>
                          </m:e>
                        </m:d>
                      </m:e>
                    </m:d>
                    <m:r>
                      <a:rPr lang="en-IN" sz="2600" i="1">
                        <a:latin typeface="Cambria Math" panose="02040503050406030204" pitchFamily="18" charset="0"/>
                      </a:rPr>
                      <m:t>=6</m:t>
                    </m:r>
                    <m:r>
                      <a:rPr lang="en-IN" sz="2600" i="1">
                        <a:latin typeface="Cambria Math" panose="02040503050406030204" pitchFamily="18" charset="0"/>
                      </a:rPr>
                      <m:t>𝜂</m:t>
                    </m:r>
                    <m:r>
                      <a:rPr lang="en-IN" sz="2600" i="1">
                        <a:latin typeface="Cambria Math" panose="02040503050406030204" pitchFamily="18" charset="0"/>
                      </a:rPr>
                      <m:t>𝑤𝑅</m:t>
                    </m:r>
                    <m:f>
                      <m:fPr>
                        <m:ctrlPr>
                          <a:rPr lang="en-IN" sz="2600" i="1">
                            <a:latin typeface="Cambria Math" panose="02040503050406030204" pitchFamily="18" charset="0"/>
                          </a:rPr>
                        </m:ctrlPr>
                      </m:fPr>
                      <m:num>
                        <m:r>
                          <a:rPr lang="en-IN" sz="2600" i="1">
                            <a:latin typeface="Cambria Math" panose="02040503050406030204" pitchFamily="18" charset="0"/>
                          </a:rPr>
                          <m:t>𝜕</m:t>
                        </m:r>
                      </m:num>
                      <m:den>
                        <m:r>
                          <a:rPr lang="en-IN" sz="2600" i="1">
                            <a:latin typeface="Cambria Math" panose="02040503050406030204" pitchFamily="18" charset="0"/>
                          </a:rPr>
                          <m:t>𝜕</m:t>
                        </m:r>
                        <m:r>
                          <a:rPr lang="en-IN" sz="2600" i="1">
                            <a:latin typeface="Cambria Math" panose="02040503050406030204" pitchFamily="18" charset="0"/>
                          </a:rPr>
                          <m:t>𝑥</m:t>
                        </m:r>
                      </m:den>
                    </m:f>
                    <m:d>
                      <m:dPr>
                        <m:ctrlPr>
                          <a:rPr lang="en-IN" sz="2600" i="1">
                            <a:latin typeface="Cambria Math" panose="02040503050406030204" pitchFamily="18" charset="0"/>
                          </a:rPr>
                        </m:ctrlPr>
                      </m:dPr>
                      <m:e>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h</m:t>
                            </m:r>
                          </m:num>
                          <m:den>
                            <m:r>
                              <a:rPr lang="en-IN" sz="2600" i="1">
                                <a:latin typeface="Cambria Math" panose="02040503050406030204" pitchFamily="18" charset="0"/>
                              </a:rPr>
                              <m:t>𝜕</m:t>
                            </m:r>
                            <m:r>
                              <a:rPr lang="en-IN" sz="2600" i="1">
                                <a:latin typeface="Cambria Math" panose="02040503050406030204" pitchFamily="18" charset="0"/>
                              </a:rPr>
                              <m:t>𝑟</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𝜃</m:t>
                            </m:r>
                          </m:den>
                        </m:f>
                        <m:r>
                          <a:rPr lang="en-IN" sz="2600" i="1">
                            <a:latin typeface="Cambria Math" panose="02040503050406030204" pitchFamily="18" charset="0"/>
                          </a:rPr>
                          <m:t>+</m:t>
                        </m:r>
                        <m:f>
                          <m:fPr>
                            <m:ctrlPr>
                              <a:rPr lang="en-IN" sz="2600" i="1">
                                <a:latin typeface="Cambria Math" panose="02040503050406030204" pitchFamily="18" charset="0"/>
                              </a:rPr>
                            </m:ctrlPr>
                          </m:fPr>
                          <m:num>
                            <m:r>
                              <a:rPr lang="en-IN" sz="2600" i="1">
                                <a:latin typeface="Cambria Math" panose="02040503050406030204" pitchFamily="18" charset="0"/>
                              </a:rPr>
                              <m:t>𝜕</m:t>
                            </m:r>
                            <m:r>
                              <a:rPr lang="en-IN" sz="2600" i="1">
                                <a:latin typeface="Cambria Math" panose="02040503050406030204" pitchFamily="18" charset="0"/>
                              </a:rPr>
                              <m:t>h</m:t>
                            </m:r>
                          </m:num>
                          <m:den>
                            <m:r>
                              <a:rPr lang="en-IN" sz="2600" i="1">
                                <a:latin typeface="Cambria Math" panose="02040503050406030204" pitchFamily="18" charset="0"/>
                              </a:rPr>
                              <m:t>𝜕𝜃</m:t>
                            </m:r>
                          </m:den>
                        </m:f>
                        <m:f>
                          <m:fPr>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𝑟</m:t>
                            </m:r>
                          </m:den>
                        </m:f>
                      </m:e>
                    </m:d>
                  </m:oMath>
                </a14:m>
                <a:endParaRPr lang="en-IN" sz="2600" dirty="0"/>
              </a:p>
              <a:p>
                <a:endParaRPr lang="en-IN" dirty="0"/>
              </a:p>
              <a:p>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19679"/>
                <a:ext cx="10515600" cy="4351338"/>
              </a:xfrm>
              <a:blipFill rotWithShape="1">
                <a:blip r:embed="rId1"/>
                <a:stretch>
                  <a:fillRect l="-1043" t="-2244"/>
                </a:stretch>
              </a:blipFill>
            </p:spPr>
            <p:txBody>
              <a:bodyPr/>
              <a:lstStyle/>
              <a:p>
                <a:r>
                  <a:rPr lang="en-IN">
                    <a:noFill/>
                  </a:rPr>
                  <a:t> </a:t>
                </a:r>
                <a:endParaRPr lang="en-IN">
                  <a:noFill/>
                </a:endParaRPr>
              </a:p>
            </p:txBody>
          </p:sp>
        </mc:Fallback>
      </mc:AlternateContent>
      <p:pic>
        <p:nvPicPr>
          <p:cNvPr id="6" name="Picture 5"/>
          <p:cNvPicPr/>
          <p:nvPr/>
        </p:nvPicPr>
        <p:blipFill rotWithShape="1">
          <a:blip r:embed="rId2">
            <a:extLst>
              <a:ext uri="{28A0092B-C50C-407E-A947-70E740481C1C}">
                <a14:useLocalDpi xmlns:a14="http://schemas.microsoft.com/office/drawing/2010/main" val="0"/>
              </a:ext>
            </a:extLst>
          </a:blip>
          <a:srcRect b="9132"/>
          <a:stretch>
            <a:fillRect/>
          </a:stretch>
        </p:blipFill>
        <p:spPr bwMode="auto">
          <a:xfrm>
            <a:off x="7692853" y="2118583"/>
            <a:ext cx="2925719" cy="2126564"/>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79376DCE-3968-4E6B-BDF2-9D33AC1CDB18}"/>
                  </a:ext>
                </a:extLst>
              </p:cNvPr>
              <p:cNvSpPr>
                <a:spLocks noGrp="1"/>
              </p:cNvSpPr>
              <p:nvPr>
                <p:ph idx="1"/>
              </p:nvPr>
            </p:nvSpPr>
            <p:spPr>
              <a:xfrm>
                <a:off x="640491" y="680565"/>
                <a:ext cx="10908957" cy="5959131"/>
              </a:xfrm>
            </p:spPr>
            <p:txBody>
              <a:bodyPr/>
              <a:lstStyle/>
              <a:p>
                <a:pPr marL="0" indent="0">
                  <a:buNone/>
                </a:pPr>
                <a:r>
                  <a:rPr lang="en-IN" dirty="0"/>
                  <a:t>On normalising it to the standard forms </a:t>
                </a:r>
              </a:p>
              <a:p>
                <a14:m>
                  <m:oMath xmlns:m="http://schemas.openxmlformats.org/officeDocument/2006/math">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𝑟</m:t>
                        </m:r>
                      </m:num>
                      <m:den>
                        <m:r>
                          <a:rPr lang="en-IN" i="1">
                            <a:latin typeface="Cambria Math" panose="02040503050406030204" pitchFamily="18" charset="0"/>
                          </a:rPr>
                          <m:t>𝑅</m:t>
                        </m:r>
                        <m:r>
                          <a:rPr lang="en-IN" i="1">
                            <a:latin typeface="Cambria Math" panose="02040503050406030204" pitchFamily="18" charset="0"/>
                          </a:rPr>
                          <m:t>+</m:t>
                        </m:r>
                        <m:r>
                          <a:rPr lang="en-IN" i="1">
                            <a:latin typeface="Cambria Math" panose="02040503050406030204" pitchFamily="18" charset="0"/>
                          </a:rPr>
                          <m:t>𝐶</m:t>
                        </m:r>
                      </m:den>
                    </m:f>
                    <m:r>
                      <a:rPr lang="en-IN" i="1">
                        <a:latin typeface="Cambria Math" panose="02040503050406030204" pitchFamily="18" charset="0"/>
                      </a:rPr>
                      <m:t>  =&gt; </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𝑟</m:t>
                        </m:r>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den>
                    </m:f>
                    <m:r>
                      <a:rPr lang="en-IN" i="1">
                        <a:latin typeface="Cambria Math" panose="02040503050406030204" pitchFamily="18" charset="0"/>
                      </a:rPr>
                      <m:t>      </m:t>
                    </m:r>
                    <m:r>
                      <a:rPr lang="en-IN" i="1">
                        <a:latin typeface="Cambria Math" panose="02040503050406030204" pitchFamily="18" charset="0"/>
                      </a:rPr>
                      <m:t>𝑤</m:t>
                    </m:r>
                    <m:r>
                      <a:rPr lang="en-IN" i="1">
                        <a:latin typeface="Cambria Math" panose="02040503050406030204" pitchFamily="18" charset="0"/>
                      </a:rPr>
                      <m:t>h</m:t>
                    </m:r>
                    <m:r>
                      <a:rPr lang="en-IN" i="1">
                        <a:latin typeface="Cambria Math" panose="02040503050406030204" pitchFamily="18" charset="0"/>
                      </a:rPr>
                      <m:t>𝑒𝑟𝑒</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𝑅</m:t>
                    </m:r>
                    <m:r>
                      <a:rPr lang="en-IN" i="1">
                        <a:latin typeface="Cambria Math" panose="02040503050406030204" pitchFamily="18" charset="0"/>
                      </a:rPr>
                      <m:t>+</m:t>
                    </m:r>
                    <m:r>
                      <a:rPr lang="en-IN" i="1">
                        <a:latin typeface="Cambria Math" panose="02040503050406030204" pitchFamily="18" charset="0"/>
                      </a:rPr>
                      <m:t>𝐶</m:t>
                    </m:r>
                    <m:r>
                      <a:rPr lang="en-IN" i="1">
                        <a:latin typeface="Cambria Math" panose="02040503050406030204" pitchFamily="18" charset="0"/>
                      </a:rPr>
                      <m:t> ,   </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𝑝</m:t>
                        </m:r>
                      </m:num>
                      <m:den>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𝑎</m:t>
                            </m:r>
                          </m:sub>
                        </m:sSub>
                      </m:den>
                    </m:f>
                    <m:r>
                      <a:rPr lang="en-IN" i="1">
                        <a:latin typeface="Cambria Math" panose="02040503050406030204" pitchFamily="18" charset="0"/>
                      </a:rPr>
                      <m:t>    ,    </m:t>
                    </m:r>
                    <m:bar>
                      <m:barPr>
                        <m:pos m:val="top"/>
                        <m:ctrlPr>
                          <a:rPr lang="en-IN" i="1">
                            <a:latin typeface="Cambria Math" panose="02040503050406030204" pitchFamily="18" charset="0"/>
                          </a:rPr>
                        </m:ctrlPr>
                      </m:barPr>
                      <m:e>
                        <m:r>
                          <a:rPr lang="en-IN" i="1">
                            <a:latin typeface="Cambria Math" panose="02040503050406030204" pitchFamily="18" charset="0"/>
                          </a:rPr>
                          <m:t>h</m:t>
                        </m:r>
                      </m:e>
                    </m:ba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h</m:t>
                        </m:r>
                      </m:num>
                      <m:den>
                        <m:r>
                          <a:rPr lang="en-IN" i="1">
                            <a:latin typeface="Cambria Math" panose="02040503050406030204" pitchFamily="18" charset="0"/>
                          </a:rPr>
                          <m:t>𝐶</m:t>
                        </m:r>
                      </m:den>
                    </m:f>
                    <m:r>
                      <a:rPr lang="en-IN" i="1">
                        <a:latin typeface="Cambria Math" panose="02040503050406030204" pitchFamily="18" charset="0"/>
                      </a:rPr>
                      <m:t>     </m:t>
                    </m:r>
                  </m:oMath>
                </a14:m>
                <a:endParaRPr lang="en-IN" dirty="0"/>
              </a:p>
              <a:p>
                <a14:m>
                  <m:oMath xmlns:m="http://schemas.openxmlformats.org/officeDocument/2006/math">
                    <m:r>
                      <a:rPr lang="en-IN" i="1">
                        <a:latin typeface="Cambria Math" panose="02040503050406030204" pitchFamily="18" charset="0"/>
                      </a:rPr>
                      <m:t>𝜃</m:t>
                    </m:r>
                    <m:r>
                      <a:rPr lang="en-IN" i="1">
                        <a:latin typeface="Cambria Math" panose="02040503050406030204" pitchFamily="18" charset="0"/>
                      </a:rPr>
                      <m:t>=</m:t>
                    </m:r>
                    <m:r>
                      <a:rPr lang="en-IN" i="1">
                        <a:latin typeface="Cambria Math" panose="02040503050406030204" pitchFamily="18" charset="0"/>
                      </a:rPr>
                      <m:t>𝐴𝑛𝑔𝑙𝑒</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𝐵𝑢𝑚𝑝</m:t>
                    </m:r>
                  </m:oMath>
                </a14:m>
                <a:endParaRPr lang="en-IN" dirty="0"/>
              </a:p>
              <a:p>
                <a14:m>
                  <m:oMath xmlns:m="http://schemas.openxmlformats.org/officeDocument/2006/math">
                    <m:r>
                      <a:rPr lang="en-IN" i="1">
                        <a:latin typeface="Cambria Math" panose="02040503050406030204" pitchFamily="18" charset="0"/>
                      </a:rPr>
                      <m:t>𝑟</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bar>
                      <m:barPr>
                        <m:pos m:val="top"/>
                        <m:ctrlPr>
                          <a:rPr lang="en-IN" i="1">
                            <a:latin typeface="Cambria Math" panose="02040503050406030204" pitchFamily="18" charset="0"/>
                          </a:rPr>
                        </m:ctrlPr>
                      </m:barPr>
                      <m:e>
                        <m:r>
                          <a:rPr lang="en-IN" i="1">
                            <a:latin typeface="Cambria Math" panose="02040503050406030204" pitchFamily="18" charset="0"/>
                          </a:rPr>
                          <m:t> </m:t>
                        </m:r>
                        <m:r>
                          <a:rPr lang="en-IN" i="1">
                            <a:latin typeface="Cambria Math" panose="02040503050406030204" pitchFamily="18" charset="0"/>
                          </a:rPr>
                          <m:t>𝑟</m:t>
                        </m:r>
                      </m:e>
                    </m:bar>
                    <m:r>
                      <a:rPr lang="en-IN" i="1">
                        <a:latin typeface="Cambria Math" panose="02040503050406030204" pitchFamily="18" charset="0"/>
                      </a:rPr>
                      <m:t>    ,    </m:t>
                    </m:r>
                    <m:r>
                      <a:rPr lang="en-IN" i="1">
                        <a:latin typeface="Cambria Math" panose="02040503050406030204" pitchFamily="18" charset="0"/>
                      </a:rPr>
                      <m:t>𝑝</m:t>
                    </m: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𝑎</m:t>
                        </m:r>
                        <m:r>
                          <a:rPr lang="en-IN" i="1">
                            <a:latin typeface="Cambria Math" panose="02040503050406030204" pitchFamily="18" charset="0"/>
                          </a:rPr>
                          <m:t>        </m:t>
                        </m:r>
                      </m:sub>
                    </m:sSub>
                    <m:r>
                      <a:rPr lang="en-IN" i="1">
                        <a:latin typeface="Cambria Math" panose="02040503050406030204" pitchFamily="18" charset="0"/>
                      </a:rPr>
                      <m:t>,     </m:t>
                    </m:r>
                    <m:r>
                      <a:rPr lang="en-IN" i="1">
                        <a:latin typeface="Cambria Math" panose="02040503050406030204" pitchFamily="18" charset="0"/>
                      </a:rPr>
                      <m:t>h</m:t>
                    </m:r>
                    <m:r>
                      <a:rPr lang="en-IN" i="1">
                        <a:latin typeface="Cambria Math" panose="02040503050406030204" pitchFamily="18" charset="0"/>
                      </a:rPr>
                      <m:t>= </m:t>
                    </m:r>
                    <m:bar>
                      <m:barPr>
                        <m:pos m:val="top"/>
                        <m:ctrlPr>
                          <a:rPr lang="en-IN" i="1">
                            <a:latin typeface="Cambria Math" panose="02040503050406030204" pitchFamily="18" charset="0"/>
                          </a:rPr>
                        </m:ctrlPr>
                      </m:barPr>
                      <m:e>
                        <m:r>
                          <a:rPr lang="en-IN" i="1">
                            <a:latin typeface="Cambria Math" panose="02040503050406030204" pitchFamily="18" charset="0"/>
                          </a:rPr>
                          <m:t>h</m:t>
                        </m:r>
                      </m:e>
                    </m:bar>
                    <m:r>
                      <a:rPr lang="en-IN" i="1">
                        <a:latin typeface="Cambria Math" panose="02040503050406030204" pitchFamily="18" charset="0"/>
                      </a:rPr>
                      <m:t> </m:t>
                    </m:r>
                    <m:r>
                      <a:rPr lang="en-IN" i="1">
                        <a:latin typeface="Cambria Math" panose="02040503050406030204" pitchFamily="18" charset="0"/>
                      </a:rPr>
                      <m:t>𝐶</m:t>
                    </m:r>
                  </m:oMath>
                </a14:m>
                <a:endParaRPr lang="en-IN" dirty="0"/>
              </a:p>
              <a:p>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r>
                      <a:rPr lang="en-IN" i="1">
                        <a:latin typeface="Cambria Math" panose="02040503050406030204" pitchFamily="18" charset="0"/>
                      </a:rPr>
                      <m:t>   ,      </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𝑎</m:t>
                        </m:r>
                      </m:sub>
                    </m:sSub>
                    <m:r>
                      <a:rPr lang="en-IN" i="1">
                        <a:latin typeface="Cambria Math" panose="02040503050406030204" pitchFamily="18" charset="0"/>
                      </a:rPr>
                      <m:t>.</m:t>
                    </m: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r>
                      <a:rPr lang="en-IN" i="1">
                        <a:latin typeface="Cambria Math" panose="02040503050406030204" pitchFamily="18" charset="0"/>
                      </a:rPr>
                      <m:t>    ,     </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m:t>
                    </m:r>
                    <m:r>
                      <a:rPr lang="en-IN" i="1">
                        <a:latin typeface="Cambria Math" panose="02040503050406030204" pitchFamily="18" charset="0"/>
                      </a:rPr>
                      <m:t>𝐶</m:t>
                    </m:r>
                    <m:r>
                      <a:rPr lang="en-IN" i="1">
                        <a:latin typeface="Cambria Math" panose="02040503050406030204" pitchFamily="18" charset="0"/>
                      </a:rPr>
                      <m:t> .</m:t>
                    </m:r>
                  </m:oMath>
                </a14:m>
                <a:r>
                  <a:rPr lang="en-IN" dirty="0"/>
                  <a:t> </a:t>
                </a:r>
                <a14:m>
                  <m:oMath xmlns:m="http://schemas.openxmlformats.org/officeDocument/2006/math">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oMath>
                </a14:m>
                <a:endParaRPr lang="en-IN" dirty="0"/>
              </a:p>
              <a:p>
                <a:pPr marL="0" indent="0">
                  <a:buNone/>
                </a:pPr>
                <a:r>
                  <a:rPr lang="en-IN" dirty="0"/>
                  <a:t>On normalising and solving we will get,</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 </m:t>
                    </m:r>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 </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 </m:t>
                                </m:r>
                                <m:r>
                                  <a:rPr lang="en-IN" i="1">
                                    <a:latin typeface="Cambria Math" panose="02040503050406030204" pitchFamily="18" charset="0"/>
                                  </a:rPr>
                                  <m:t>3</m:t>
                                </m:r>
                              </m:sup>
                            </m:sSup>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num>
                                  <m:den>
                                    <m:r>
                                      <a:rPr lang="en-IN" i="1">
                                        <a:latin typeface="Cambria Math" panose="02040503050406030204" pitchFamily="18" charset="0"/>
                                      </a:rPr>
                                      <m:t>𝜕𝜃</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e>
                            </m:d>
                          </m:e>
                        </m:d>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𝜕𝜃</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 </m:t>
                                </m:r>
                                <m:r>
                                  <a:rPr lang="en-IN" i="1">
                                    <a:latin typeface="Cambria Math" panose="02040503050406030204" pitchFamily="18" charset="0"/>
                                  </a:rPr>
                                  <m:t>3</m:t>
                                </m:r>
                              </m:sup>
                            </m:sSup>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𝑝</m:t>
                                        </m:r>
                                      </m:e>
                                    </m:bar>
                                  </m:num>
                                  <m:den>
                                    <m:r>
                                      <a:rPr lang="en-IN" i="1">
                                        <a:latin typeface="Cambria Math" panose="02040503050406030204" pitchFamily="18" charset="0"/>
                                      </a:rPr>
                                      <m:t>𝜕𝜃</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e>
                            </m:d>
                          </m:e>
                        </m:d>
                      </m:e>
                    </m:d>
                    <m:r>
                      <a:rPr lang="en-IN" i="1" smtClean="0">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6</m:t>
                            </m:r>
                            <m:r>
                              <a:rPr lang="en-IN" i="1">
                                <a:latin typeface="Cambria Math" panose="02040503050406030204" pitchFamily="18" charset="0"/>
                              </a:rPr>
                              <m:t>𝜂𝜈</m:t>
                            </m:r>
                            <m:r>
                              <a:rPr lang="en-IN" i="1">
                                <a:latin typeface="Cambria Math" panose="02040503050406030204" pitchFamily="18" charset="0"/>
                              </a:rPr>
                              <m:t>𝐶</m:t>
                            </m:r>
                          </m:num>
                          <m:den>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den>
                        </m:f>
                        <m:r>
                          <a:rPr lang="en-IN" i="1">
                            <a:latin typeface="Cambria Math" panose="02040503050406030204" pitchFamily="18" charset="0"/>
                          </a:rPr>
                          <m:t> </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1</m:t>
                                    </m:r>
                                  </m:sub>
                                </m:sSub>
                              </m:e>
                              <m:sup>
                                <m:r>
                                  <a:rPr lang="en-IN" i="1">
                                    <a:latin typeface="Cambria Math" panose="02040503050406030204" pitchFamily="18" charset="0"/>
                                  </a:rPr>
                                  <m:t>2</m:t>
                                </m:r>
                              </m:sup>
                            </m:sSup>
                          </m:num>
                          <m:den>
                            <m:sSub>
                              <m:sSubPr>
                                <m:ctrlPr>
                                  <a:rPr lang="en-IN" i="1">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𝑝</m:t>
                                </m:r>
                              </m:e>
                              <m:sub>
                                <m:r>
                                  <a:rPr lang="en-IN" i="1">
                                    <a:latin typeface="Cambria Math" panose="02040503050406030204" pitchFamily="18" charset="0"/>
                                  </a:rPr>
                                  <m:t>𝑎</m:t>
                                </m:r>
                              </m:sub>
                            </m:sSub>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𝐶</m:t>
                            </m:r>
                          </m:e>
                          <m:sup>
                            <m:r>
                              <a:rPr lang="en-IN" i="1">
                                <a:latin typeface="Cambria Math" panose="02040503050406030204" pitchFamily="18" charset="0"/>
                              </a:rPr>
                              <m:t>3</m:t>
                            </m:r>
                          </m:sup>
                        </m:sSup>
                      </m:e>
                    </m:d>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num>
                          <m:den>
                            <m:r>
                              <a:rPr lang="en-IN" i="1">
                                <a:latin typeface="Cambria Math" panose="02040503050406030204" pitchFamily="18" charset="0"/>
                              </a:rPr>
                              <m:t>𝜕𝜃</m:t>
                            </m:r>
                          </m:den>
                        </m:f>
                      </m:e>
                    </m:d>
                  </m:oMath>
                </a14:m>
                <a:r>
                  <a:rPr lang="en-IN" dirty="0"/>
                  <a:t>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𝐵</m:t>
                    </m:r>
                    <m:d>
                      <m:dPr>
                        <m:ctrlPr>
                          <a:rPr lang="en-IN" i="1">
                            <a:latin typeface="Cambria Math" panose="02040503050406030204" pitchFamily="18" charset="0"/>
                          </a:rPr>
                        </m:ctrlPr>
                      </m:dPr>
                      <m:e>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𝜃</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num>
                          <m:den>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bar>
                              <m:barPr>
                                <m:pos m:val="top"/>
                                <m:ctrlPr>
                                  <a:rPr lang="en-IN" i="1">
                                    <a:latin typeface="Cambria Math" panose="02040503050406030204" pitchFamily="18" charset="0"/>
                                  </a:rPr>
                                </m:ctrlPr>
                              </m:barPr>
                              <m:e>
                                <m:r>
                                  <a:rPr lang="en-IN" i="1">
                                    <a:latin typeface="Cambria Math" panose="02040503050406030204" pitchFamily="18" charset="0"/>
                                  </a:rPr>
                                  <m:t>𝑟</m:t>
                                </m:r>
                              </m:e>
                            </m:ba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h</m:t>
                                </m:r>
                              </m:e>
                            </m:bar>
                          </m:num>
                          <m:den>
                            <m:r>
                              <a:rPr lang="en-IN" i="1">
                                <a:latin typeface="Cambria Math" panose="02040503050406030204" pitchFamily="18" charset="0"/>
                              </a:rPr>
                              <m:t>𝜕𝜃</m:t>
                            </m:r>
                          </m:den>
                        </m:f>
                      </m:e>
                    </m:d>
                    <m:r>
                      <a:rPr lang="en-IN" i="1">
                        <a:latin typeface="Cambria Math" panose="02040503050406030204" pitchFamily="18" charset="0"/>
                      </a:rPr>
                      <m:t>     </m:t>
                    </m:r>
                  </m:oMath>
                </a14:m>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0491" y="680565"/>
                <a:ext cx="10908957" cy="5959131"/>
              </a:xfrm>
              <a:blipFill rotWithShape="1">
                <a:blip r:embed="rId1"/>
                <a:stretch>
                  <a:fillRect l="-1117" t="-1740"/>
                </a:stretch>
              </a:blipFill>
            </p:spPr>
            <p:txBody>
              <a:bodyPr/>
              <a:lstStyle/>
              <a:p>
                <a:r>
                  <a:rPr lang="en-IN">
                    <a:noFill/>
                  </a:rPr>
                  <a:t> </a:t>
                </a:r>
                <a:endParaRPr lang="en-IN">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itle 1">
                <a:extLst>
                  <a:ext uri="{FF2B5EF4-FFF2-40B4-BE49-F238E27FC236}">
                    <a14:artisticCrisscrossEtching id="{BA04B626-104A-444A-BA94-EC612E3F8758}"/>
                  </a:ext>
                </a:extLst>
              </p:cNvPr>
              <p:cNvSpPr>
                <a:spLocks noGrp="1"/>
              </p:cNvSpPr>
              <p:nvPr>
                <p:ph idx="1"/>
              </p:nvPr>
            </p:nvSpPr>
            <p:spPr>
              <a:xfrm>
                <a:off x="658813" y="304800"/>
                <a:ext cx="10694987" cy="5872163"/>
              </a:xfrm>
            </p:spPr>
            <p:txBody>
              <a:bodyPr>
                <a:normAutofit fontScale="77500" lnSpcReduction="20000"/>
              </a:bodyPr>
              <a:lstStyle/>
              <a:p>
                <a:r>
                  <a:rPr lang="en-IN" dirty="0"/>
                  <a:t>This is the final equation to be solved in MATLAB</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  </m:t>
                        </m:r>
                      </m:sub>
                    </m:sSub>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 </m:t>
                            </m:r>
                            <m:r>
                              <a:rPr lang="en-IN" i="1">
                                <a:latin typeface="Cambria Math" panose="02040503050406030204" pitchFamily="18" charset="0"/>
                              </a:rPr>
                              <m:t>𝑝</m:t>
                            </m:r>
                          </m:e>
                        </m:acc>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 </m:t>
                            </m:r>
                            <m:r>
                              <a:rPr lang="en-IN" i="1">
                                <a:latin typeface="Cambria Math" panose="02040503050406030204" pitchFamily="18" charset="0"/>
                              </a:rPr>
                              <m:t>𝑝</m:t>
                            </m:r>
                          </m:e>
                        </m:acc>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sSub>
                      <m:sSubPr>
                        <m:ctrlPr>
                          <a:rPr lang="en-IN" i="1">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 </m:t>
                            </m:r>
                            <m:r>
                              <a:rPr lang="en-IN" i="1">
                                <a:latin typeface="Cambria Math" panose="02040503050406030204" pitchFamily="18" charset="0"/>
                              </a:rPr>
                              <m:t>𝑝</m:t>
                            </m:r>
                          </m:e>
                        </m:acc>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𝑗</m:t>
                        </m:r>
                      </m:sub>
                    </m:sSub>
                    <m:r>
                      <a:rPr lang="en-IN" i="1">
                        <a:latin typeface="Cambria Math" panose="02040503050406030204" pitchFamily="18" charset="0"/>
                      </a:rPr>
                      <m:t>+</m:t>
                    </m:r>
                    <m:r>
                      <a:rPr lang="en-IN" i="1">
                        <a:latin typeface="Cambria Math" panose="02040503050406030204" pitchFamily="18" charset="0"/>
                      </a:rPr>
                      <m:t>𝐸</m:t>
                    </m:r>
                    <m:r>
                      <a:rPr lang="en-IN" b="0" i="1" smtClean="0">
                        <a:latin typeface="Cambria Math" panose="02040503050406030204" pitchFamily="18" charset="0"/>
                      </a:rPr>
                      <m:t>,  </m:t>
                    </m:r>
                    <m:r>
                      <a:rPr lang="en-IN" i="1">
                        <a:latin typeface="Cambria Math" panose="02040503050406030204" pitchFamily="18" charset="0"/>
                      </a:rPr>
                      <m:t>𝑊h𝑒𝑟𝑒</m:t>
                    </m:r>
                  </m:oMath>
                </a14:m>
                <a:endParaRPr lang="en-IN" dirty="0"/>
              </a:p>
              <a:p>
                <a14:m>
                  <m:oMath xmlns:m="http://schemas.openxmlformats.org/officeDocument/2006/math">
                    <m:r>
                      <a:rPr lang="en-IN" i="1">
                        <a:latin typeface="Cambria Math" panose="02040503050406030204" pitchFamily="18" charset="0"/>
                      </a:rPr>
                      <m:t>𝐴</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+0.5,</m:t>
                                    </m:r>
                                    <m:r>
                                      <a:rPr lang="en-IN" i="1">
                                        <a:latin typeface="Cambria Math" panose="02040503050406030204" pitchFamily="18" charset="0"/>
                                      </a:rPr>
                                      <m:t>𝑗</m:t>
                                    </m:r>
                                  </m:sub>
                                </m:sSub>
                              </m:num>
                              <m:den>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2</m:t>
                                    </m:r>
                                  </m:sup>
                                </m:sSup>
                                <m:sSup>
                                  <m:sSupPr>
                                    <m:ctrlPr>
                                      <a:rPr lang="en-IN" i="1">
                                        <a:latin typeface="Cambria Math" panose="02040503050406030204" pitchFamily="18" charset="0"/>
                                      </a:rPr>
                                    </m:ctrlPr>
                                  </m:sSupPr>
                                  <m:e>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+0.5</m:t>
                                    </m:r>
                                  </m:sub>
                                </m:sSub>
                              </m:num>
                              <m:den>
                                <m:r>
                                  <a:rPr lang="en-IN" i="1">
                                    <a:latin typeface="Cambria Math" panose="02040503050406030204" pitchFamily="18" charset="0"/>
                                  </a:rPr>
                                  <m:t>∆</m:t>
                                </m:r>
                                <m:r>
                                  <a:rPr lang="en-IN" i="1">
                                    <a:latin typeface="Cambria Math" panose="02040503050406030204" pitchFamily="18" charset="0"/>
                                  </a:rPr>
                                  <m:t>𝜃</m:t>
                                </m:r>
                                <m:bar>
                                  <m:barPr>
                                    <m:pos m:val="top"/>
                                    <m:ctrlPr>
                                      <a:rPr lang="en-IN" i="1">
                                        <a:latin typeface="Cambria Math" panose="02040503050406030204" pitchFamily="18" charset="0"/>
                                      </a:rPr>
                                    </m:ctrlPr>
                                  </m:barPr>
                                  <m:e>
                                    <m:r>
                                      <a:rPr lang="en-IN" i="1">
                                        <a:latin typeface="Cambria Math" panose="02040503050406030204" pitchFamily="18" charset="0"/>
                                      </a:rPr>
                                      <m:t> </m:t>
                                    </m:r>
                                    <m:r>
                                      <a:rPr lang="en-IN" i="1">
                                        <a:latin typeface="Cambria Math" panose="02040503050406030204" pitchFamily="18" charset="0"/>
                                      </a:rPr>
                                      <m:t>𝑟</m:t>
                                    </m:r>
                                    <m:r>
                                      <a:rPr lang="en-IN" i="1">
                                        <a:latin typeface="Cambria Math" panose="02040503050406030204" pitchFamily="18" charset="0"/>
                                      </a:rPr>
                                      <m:t> </m:t>
                                    </m:r>
                                  </m:e>
                                </m:ba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 </m:t>
                                </m:r>
                                <m:r>
                                  <a:rPr lang="en-IN" i="1">
                                    <a:latin typeface="Cambria Math" panose="02040503050406030204" pitchFamily="18" charset="0"/>
                                  </a:rPr>
                                  <m:t>𝜃</m:t>
                                </m:r>
                              </m:den>
                            </m:f>
                          </m:e>
                        </m:d>
                      </m:num>
                      <m:den>
                        <m:r>
                          <a:rPr lang="en-IN" i="1">
                            <a:latin typeface="Cambria Math" panose="02040503050406030204" pitchFamily="18" charset="0"/>
                          </a:rPr>
                          <m:t>𝐾</m:t>
                        </m:r>
                      </m:den>
                    </m:f>
                  </m:oMath>
                </a14:m>
                <a:endParaRPr lang="en-IN" dirty="0"/>
              </a:p>
              <a:p>
                <a:pPr marL="0" indent="0">
                  <a:buNone/>
                </a:pPr>
                <a:r>
                  <a:rPr lang="en-IN" dirty="0"/>
                  <a:t> </a:t>
                </a:r>
              </a:p>
              <a:p>
                <a14:m>
                  <m:oMath xmlns:m="http://schemas.openxmlformats.org/officeDocument/2006/math">
                    <m:r>
                      <a:rPr lang="en-IN" i="1">
                        <a:latin typeface="Cambria Math" panose="02040503050406030204" pitchFamily="18" charset="0"/>
                      </a:rPr>
                      <m:t>𝐵</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+0.5,</m:t>
                                    </m:r>
                                    <m:r>
                                      <a:rPr lang="en-IN" i="1">
                                        <a:latin typeface="Cambria Math" panose="02040503050406030204" pitchFamily="18" charset="0"/>
                                      </a:rPr>
                                      <m:t>𝑗</m:t>
                                    </m:r>
                                  </m:sub>
                                </m:sSub>
                              </m:num>
                              <m:den>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2</m:t>
                                    </m:r>
                                  </m:sup>
                                </m:sSup>
                                <m:sSup>
                                  <m:sSupPr>
                                    <m:ctrlPr>
                                      <a:rPr lang="en-IN" i="1">
                                        <a:latin typeface="Cambria Math" panose="02040503050406030204" pitchFamily="18" charset="0"/>
                                      </a:rPr>
                                    </m:ctrlPr>
                                  </m:sSupPr>
                                  <m:e>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+0.5</m:t>
                                    </m:r>
                                  </m:sub>
                                </m:sSub>
                              </m:num>
                              <m:den>
                                <m:r>
                                  <a:rPr lang="en-IN" i="1">
                                    <a:latin typeface="Cambria Math" panose="02040503050406030204" pitchFamily="18" charset="0"/>
                                  </a:rPr>
                                  <m:t>∆</m:t>
                                </m:r>
                                <m:r>
                                  <a:rPr lang="en-IN" i="1">
                                    <a:latin typeface="Cambria Math" panose="02040503050406030204" pitchFamily="18" charset="0"/>
                                  </a:rPr>
                                  <m:t>𝜃</m:t>
                                </m:r>
                                <m:bar>
                                  <m:barPr>
                                    <m:pos m:val="top"/>
                                    <m:ctrlPr>
                                      <a:rPr lang="en-IN" i="1">
                                        <a:latin typeface="Cambria Math" panose="02040503050406030204" pitchFamily="18" charset="0"/>
                                      </a:rPr>
                                    </m:ctrlPr>
                                  </m:barPr>
                                  <m:e>
                                    <m:r>
                                      <a:rPr lang="en-IN" i="1">
                                        <a:latin typeface="Cambria Math" panose="02040503050406030204" pitchFamily="18" charset="0"/>
                                      </a:rPr>
                                      <m:t> </m:t>
                                    </m:r>
                                    <m:r>
                                      <a:rPr lang="en-IN" i="1">
                                        <a:latin typeface="Cambria Math" panose="02040503050406030204" pitchFamily="18" charset="0"/>
                                      </a:rPr>
                                      <m:t>𝑟</m:t>
                                    </m:r>
                                    <m:r>
                                      <a:rPr lang="en-IN" i="1">
                                        <a:latin typeface="Cambria Math" panose="02040503050406030204" pitchFamily="18" charset="0"/>
                                      </a:rPr>
                                      <m:t> </m:t>
                                    </m:r>
                                  </m:e>
                                </m:ba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 </m:t>
                                </m:r>
                                <m:r>
                                  <a:rPr lang="en-IN" i="1">
                                    <a:latin typeface="Cambria Math" panose="02040503050406030204" pitchFamily="18" charset="0"/>
                                  </a:rPr>
                                  <m:t>𝜃</m:t>
                                </m:r>
                              </m:den>
                            </m:f>
                          </m:e>
                        </m:d>
                      </m:num>
                      <m:den>
                        <m:r>
                          <a:rPr lang="en-IN" i="1">
                            <a:latin typeface="Cambria Math" panose="02040503050406030204" pitchFamily="18" charset="0"/>
                          </a:rPr>
                          <m:t>𝐾</m:t>
                        </m:r>
                      </m:den>
                    </m:f>
                  </m:oMath>
                </a14:m>
                <a:r>
                  <a:rPr lang="en-IN" dirty="0"/>
                  <a:t> </a:t>
                </a:r>
              </a:p>
              <a:p>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−0.5,</m:t>
                                    </m:r>
                                    <m:r>
                                      <a:rPr lang="en-IN" i="1">
                                        <a:latin typeface="Cambria Math" panose="02040503050406030204" pitchFamily="18" charset="0"/>
                                      </a:rPr>
                                      <m:t>𝑗</m:t>
                                    </m:r>
                                  </m:sub>
                                </m:sSub>
                              </m:num>
                              <m:den>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2</m:t>
                                    </m:r>
                                  </m:sup>
                                </m:sSup>
                                <m:sSup>
                                  <m:sSupPr>
                                    <m:ctrlPr>
                                      <a:rPr lang="en-IN" i="1">
                                        <a:latin typeface="Cambria Math" panose="02040503050406030204" pitchFamily="18" charset="0"/>
                                      </a:rPr>
                                    </m:ctrlPr>
                                  </m:sSupPr>
                                  <m:e>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−0.5</m:t>
                                    </m:r>
                                  </m:sub>
                                </m:sSub>
                              </m:num>
                              <m:den>
                                <m:r>
                                  <a:rPr lang="en-IN" i="1">
                                    <a:latin typeface="Cambria Math" panose="02040503050406030204" pitchFamily="18" charset="0"/>
                                  </a:rPr>
                                  <m:t>∆</m:t>
                                </m:r>
                                <m:r>
                                  <a:rPr lang="en-IN" i="1">
                                    <a:latin typeface="Cambria Math" panose="02040503050406030204" pitchFamily="18" charset="0"/>
                                  </a:rPr>
                                  <m:t>𝜃</m:t>
                                </m:r>
                                <m:bar>
                                  <m:barPr>
                                    <m:pos m:val="top"/>
                                    <m:ctrlPr>
                                      <a:rPr lang="en-IN" i="1">
                                        <a:latin typeface="Cambria Math" panose="02040503050406030204" pitchFamily="18" charset="0"/>
                                      </a:rPr>
                                    </m:ctrlPr>
                                  </m:barPr>
                                  <m:e>
                                    <m:r>
                                      <a:rPr lang="en-IN" i="1">
                                        <a:latin typeface="Cambria Math" panose="02040503050406030204" pitchFamily="18" charset="0"/>
                                      </a:rPr>
                                      <m:t> </m:t>
                                    </m:r>
                                    <m:r>
                                      <a:rPr lang="en-IN" i="1">
                                        <a:latin typeface="Cambria Math" panose="02040503050406030204" pitchFamily="18" charset="0"/>
                                      </a:rPr>
                                      <m:t>𝑟</m:t>
                                    </m:r>
                                    <m:r>
                                      <a:rPr lang="en-IN" i="1">
                                        <a:latin typeface="Cambria Math" panose="02040503050406030204" pitchFamily="18" charset="0"/>
                                      </a:rPr>
                                      <m:t> </m:t>
                                    </m:r>
                                  </m:e>
                                </m:ba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 </m:t>
                                </m:r>
                                <m:r>
                                  <a:rPr lang="en-IN" i="1">
                                    <a:latin typeface="Cambria Math" panose="02040503050406030204" pitchFamily="18" charset="0"/>
                                  </a:rPr>
                                  <m:t>𝜃</m:t>
                                </m:r>
                              </m:den>
                            </m:f>
                          </m:e>
                        </m:d>
                      </m:num>
                      <m:den>
                        <m:r>
                          <a:rPr lang="en-IN" i="1">
                            <a:latin typeface="Cambria Math" panose="02040503050406030204" pitchFamily="18" charset="0"/>
                          </a:rPr>
                          <m:t>𝐾</m:t>
                        </m:r>
                      </m:den>
                    </m:f>
                  </m:oMath>
                </a14:m>
                <a:endParaRPr lang="en-IN" dirty="0"/>
              </a:p>
              <a:p>
                <a:pPr marL="0" indent="0">
                  <a:buNone/>
                </a:pPr>
                <a:r>
                  <a:rPr lang="en-IN" dirty="0"/>
                  <a:t> </a:t>
                </a:r>
              </a:p>
              <a:p>
                <a14:m>
                  <m:oMath xmlns:m="http://schemas.openxmlformats.org/officeDocument/2006/math">
                    <m:r>
                      <a:rPr lang="en-IN" i="1">
                        <a:latin typeface="Cambria Math" panose="02040503050406030204" pitchFamily="18" charset="0"/>
                      </a:rPr>
                      <m:t>𝐷</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−0.5,</m:t>
                                    </m:r>
                                    <m:r>
                                      <a:rPr lang="en-IN" i="1">
                                        <a:latin typeface="Cambria Math" panose="02040503050406030204" pitchFamily="18" charset="0"/>
                                      </a:rPr>
                                      <m:t>𝑗</m:t>
                                    </m:r>
                                  </m:sub>
                                </m:sSub>
                              </m:num>
                              <m:den>
                                <m:r>
                                  <a:rPr lang="en-IN" i="1">
                                    <a:latin typeface="Cambria Math" panose="02040503050406030204" pitchFamily="18" charset="0"/>
                                  </a:rPr>
                                  <m:t>∆</m:t>
                                </m:r>
                                <m:r>
                                  <a:rPr lang="en-IN" i="1">
                                    <a:latin typeface="Cambria Math" panose="02040503050406030204" pitchFamily="18" charset="0"/>
                                  </a:rPr>
                                  <m:t>𝜃</m:t>
                                </m:r>
                                <m:bar>
                                  <m:barPr>
                                    <m:pos m:val="top"/>
                                    <m:ctrlPr>
                                      <a:rPr lang="en-IN" i="1">
                                        <a:latin typeface="Cambria Math" panose="02040503050406030204" pitchFamily="18" charset="0"/>
                                      </a:rPr>
                                    </m:ctrlPr>
                                  </m:barPr>
                                  <m:e>
                                    <m:r>
                                      <a:rPr lang="en-IN" i="1">
                                        <a:latin typeface="Cambria Math" panose="02040503050406030204" pitchFamily="18" charset="0"/>
                                      </a:rPr>
                                      <m:t> </m:t>
                                    </m:r>
                                    <m:r>
                                      <a:rPr lang="en-IN" i="1">
                                        <a:latin typeface="Cambria Math" panose="02040503050406030204" pitchFamily="18" charset="0"/>
                                      </a:rPr>
                                      <m:t>𝑟</m:t>
                                    </m:r>
                                    <m:r>
                                      <a:rPr lang="en-IN" i="1">
                                        <a:latin typeface="Cambria Math" panose="02040503050406030204" pitchFamily="18" charset="0"/>
                                      </a:rPr>
                                      <m:t> </m:t>
                                    </m:r>
                                  </m:e>
                                </m:bar>
                                <m:r>
                                  <a:rPr lang="en-IN" i="1">
                                    <a:latin typeface="Cambria Math" panose="02040503050406030204" pitchFamily="18" charset="0"/>
                                  </a:rPr>
                                  <m:t>∆</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 </m:t>
                                </m:r>
                                <m:r>
                                  <a:rPr lang="en-IN" i="1">
                                    <a:latin typeface="Cambria Math" panose="02040503050406030204" pitchFamily="18" charset="0"/>
                                  </a:rPr>
                                  <m:t>𝜃</m:t>
                                </m:r>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p>
                                        <m:r>
                                          <a:rPr lang="en-IN" i="1">
                                            <a:latin typeface="Cambria Math" panose="02040503050406030204" pitchFamily="18" charset="0"/>
                                          </a:rPr>
                                          <m:t>3</m:t>
                                        </m:r>
                                      </m:sup>
                                    </m:sSup>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−0.5</m:t>
                                    </m:r>
                                  </m:sub>
                                </m:sSub>
                              </m:num>
                              <m:den>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𝜃</m:t>
                                    </m:r>
                                  </m:e>
                                  <m:sup>
                                    <m:r>
                                      <a:rPr lang="en-IN" i="1">
                                        <a:latin typeface="Cambria Math" panose="02040503050406030204" pitchFamily="18" charset="0"/>
                                      </a:rPr>
                                      <m:t>2</m:t>
                                    </m:r>
                                  </m:sup>
                                </m:sSup>
                                <m:r>
                                  <a:rPr lang="en-IN" i="1">
                                    <a:latin typeface="Cambria Math" panose="02040503050406030204" pitchFamily="18" charset="0"/>
                                  </a:rPr>
                                  <m:t> </m:t>
                                </m:r>
                                <m:sSup>
                                  <m:sSupPr>
                                    <m:ctrlPr>
                                      <a:rPr lang="en-IN" i="1">
                                        <a:latin typeface="Cambria Math" panose="02040503050406030204" pitchFamily="18" charset="0"/>
                                      </a:rPr>
                                    </m:ctrlPr>
                                  </m:sSupPr>
                                  <m:e>
                                    <m:bar>
                                      <m:barPr>
                                        <m:pos m:val="top"/>
                                        <m:ctrlPr>
                                          <a:rPr lang="en-IN" i="1">
                                            <a:latin typeface="Cambria Math" panose="02040503050406030204" pitchFamily="18" charset="0"/>
                                          </a:rPr>
                                        </m:ctrlPr>
                                      </m:barPr>
                                      <m:e>
                                        <m:r>
                                          <a:rPr lang="en-IN" i="1">
                                            <a:latin typeface="Cambria Math" panose="02040503050406030204" pitchFamily="18" charset="0"/>
                                          </a:rPr>
                                          <m:t>𝑟</m:t>
                                        </m:r>
                                      </m:e>
                                    </m:bar>
                                  </m:e>
                                  <m:sup>
                                    <m:r>
                                      <a:rPr lang="en-IN" i="1">
                                        <a:latin typeface="Cambria Math" panose="02040503050406030204" pitchFamily="18" charset="0"/>
                                      </a:rPr>
                                      <m:t>2</m:t>
                                    </m:r>
                                  </m:sup>
                                </m:sSup>
                              </m:den>
                            </m:f>
                          </m:e>
                        </m:d>
                      </m:num>
                      <m:den>
                        <m:r>
                          <a:rPr lang="en-IN" i="1">
                            <a:latin typeface="Cambria Math" panose="02040503050406030204" pitchFamily="18" charset="0"/>
                          </a:rPr>
                          <m:t>𝐾</m:t>
                        </m:r>
                      </m:den>
                    </m:f>
                  </m:oMath>
                </a14:m>
                <a:r>
                  <a:rPr lang="en-IN" dirty="0"/>
                  <a:t> </a:t>
                </a:r>
              </a:p>
              <a:p>
                <a14:m>
                  <m:oMath xmlns:m="http://schemas.openxmlformats.org/officeDocument/2006/math">
                    <m:r>
                      <a:rPr lang="en-IN" i="1">
                        <a:latin typeface="Cambria Math" panose="02040503050406030204" pitchFamily="18" charset="0"/>
                      </a:rPr>
                      <m:t>𝐸</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𝐵</m:t>
                        </m:r>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𝑗</m:t>
                                    </m:r>
                                  </m:sub>
                                </m:sSub>
                                <m:r>
                                  <a:rPr lang="en-IN" i="1">
                                    <a:latin typeface="Cambria Math" panose="02040503050406030204" pitchFamily="18" charset="0"/>
                                  </a:rPr>
                                  <m:t>−</m:t>
                                </m:r>
                                <m:sSub>
                                  <m:sSubPr>
                                    <m:ctrlPr>
                                      <a:rPr lang="en-IN" i="1">
                                        <a:latin typeface="Cambria Math" panose="02040503050406030204" pitchFamily="18" charset="0"/>
                                      </a:rPr>
                                    </m:ctrlPr>
                                  </m:sSub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𝑗</m:t>
                                    </m:r>
                                  </m:sub>
                                </m:sSub>
                              </m:num>
                              <m:den>
                                <m:r>
                                  <a:rPr lang="en-IN" i="1">
                                    <a:latin typeface="Cambria Math" panose="02040503050406030204" pitchFamily="18" charset="0"/>
                                  </a:rPr>
                                  <m:t>2∆</m:t>
                                </m:r>
                                <m:bar>
                                  <m:barPr>
                                    <m:pos m:val="top"/>
                                    <m:ctrlPr>
                                      <a:rPr lang="en-IN" i="1">
                                        <a:latin typeface="Cambria Math" panose="02040503050406030204" pitchFamily="18" charset="0"/>
                                      </a:rPr>
                                    </m:ctrlPr>
                                  </m:barPr>
                                  <m:e>
                                    <m:r>
                                      <a:rPr lang="en-IN" i="1">
                                        <a:latin typeface="Cambria Math" panose="02040503050406030204" pitchFamily="18" charset="0"/>
                                      </a:rPr>
                                      <m:t>𝑟</m:t>
                                    </m:r>
                                  </m:e>
                                </m:bar>
                                <m:r>
                                  <a:rPr lang="en-IN" i="1">
                                    <a:latin typeface="Cambria Math" panose="02040503050406030204" pitchFamily="18" charset="0"/>
                                  </a:rPr>
                                  <m:t>𝜃</m:t>
                                </m:r>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bar>
                                      <m:barPr>
                                        <m:pos m:val="top"/>
                                        <m:ctrlPr>
                                          <a:rPr lang="en-IN" i="1">
                                            <a:latin typeface="Cambria Math" panose="02040503050406030204" pitchFamily="18" charset="0"/>
                                          </a:rPr>
                                        </m:ctrlPr>
                                      </m:barPr>
                                      <m:e>
                                        <m:r>
                                          <a:rPr lang="en-IN" i="1">
                                            <a:latin typeface="Cambria Math" panose="02040503050406030204" pitchFamily="18" charset="0"/>
                                          </a:rPr>
                                          <m:t>h</m:t>
                                        </m:r>
                                      </m:e>
                                    </m:ba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r>
                                      <a:rPr lang="en-IN" i="1">
                                        <a:latin typeface="Cambria Math" panose="02040503050406030204" pitchFamily="18" charset="0"/>
                                      </a:rPr>
                                      <m:t>−1</m:t>
                                    </m:r>
                                  </m:sub>
                                </m:sSub>
                              </m:num>
                              <m:den>
                                <m:r>
                                  <a:rPr lang="en-IN" i="1">
                                    <a:latin typeface="Cambria Math" panose="02040503050406030204" pitchFamily="18" charset="0"/>
                                  </a:rPr>
                                  <m:t>2</m:t>
                                </m:r>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𝜃</m:t>
                                </m:r>
                              </m:den>
                            </m:f>
                          </m:e>
                        </m:d>
                      </m:num>
                      <m:den>
                        <m:r>
                          <a:rPr lang="en-IN" i="1">
                            <a:latin typeface="Cambria Math" panose="02040503050406030204" pitchFamily="18" charset="0"/>
                          </a:rPr>
                          <m:t>𝐾</m:t>
                        </m:r>
                      </m:den>
                    </m:f>
                  </m:oMath>
                </a14:m>
                <a:endParaRPr lang="en-IN" dirty="0"/>
              </a:p>
            </p:txBody>
          </p:sp>
        </mc:Choice>
        <mc:Fallback>
          <p:sp>
            <p:nvSpPr>
              <p:cNvPr id="6" name="Title 1"/>
              <p:cNvSpPr>
                <a:spLocks noGrp="1" noRot="1" noChangeAspect="1" noMove="1" noResize="1" noEditPoints="1" noAdjustHandles="1" noChangeArrowheads="1" noChangeShapeType="1" noTextEdit="1"/>
              </p:cNvSpPr>
              <p:nvPr>
                <p:ph idx="1"/>
              </p:nvPr>
            </p:nvSpPr>
            <p:spPr>
              <a:xfrm>
                <a:off x="658813" y="304800"/>
                <a:ext cx="10694987" cy="5872163"/>
              </a:xfrm>
              <a:blipFill rotWithShape="1">
                <a:blip r:embed="rId1"/>
                <a:stretch>
                  <a:fillRect l="-627" t="-2181"/>
                </a:stretch>
              </a:blipFill>
            </p:spPr>
            <p:txBody>
              <a:bodyPr/>
              <a:lstStyle/>
              <a:p>
                <a:r>
                  <a:rPr lang="en-IN">
                    <a:noFill/>
                  </a:rPr>
                  <a:t> </a:t>
                </a:r>
                <a:endParaRPr lang="en-IN">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985520"/>
          </a:xfrm>
        </p:spPr>
        <p:txBody>
          <a:bodyPr>
            <a:normAutofit/>
          </a:bodyPr>
          <a:lstStyle/>
          <a:p>
            <a:pPr algn="ctr"/>
            <a:r>
              <a:rPr lang="en-IN" sz="2400" b="1" dirty="0">
                <a:solidFill>
                  <a:schemeClr val="accent1">
                    <a:lumMod val="75000"/>
                  </a:schemeClr>
                </a:solidFill>
                <a:latin typeface="Times New Roman" panose="02020603050405020304" pitchFamily="18" charset="0"/>
                <a:sym typeface="+mn-ea"/>
              </a:rPr>
              <a:t>Journal Bearing</a:t>
            </a:r>
            <a:endParaRPr lang="en-US" sz="2400" dirty="0">
              <a:solidFill>
                <a:schemeClr val="accent1">
                  <a:lumMod val="75000"/>
                </a:schemeClr>
              </a:solidFill>
              <a:latin typeface="Times New Roman" panose="02020603050405020304" pitchFamily="18" charset="0"/>
            </a:endParaRPr>
          </a:p>
        </p:txBody>
      </p:sp>
      <p:sp>
        <p:nvSpPr>
          <p:cNvPr id="3" name="Content Placeholder 2"/>
          <p:cNvSpPr>
            <a:spLocks noGrp="1"/>
          </p:cNvSpPr>
          <p:nvPr>
            <p:ph sz="half" idx="1"/>
          </p:nvPr>
        </p:nvSpPr>
        <p:spPr>
          <a:xfrm>
            <a:off x="729615" y="1172845"/>
            <a:ext cx="5290185" cy="5004435"/>
          </a:xfrm>
        </p:spPr>
        <p:txBody>
          <a:bodyPr>
            <a:normAutofit/>
          </a:bodyPr>
          <a:lstStyle/>
          <a:p>
            <a:pPr marL="0" indent="0">
              <a:buNone/>
            </a:pPr>
            <a:r>
              <a:rPr lang="en-IN" sz="3200" b="1" dirty="0">
                <a:latin typeface="Georgia" panose="02040502050405020303" pitchFamily="18" charset="0"/>
                <a:ea typeface="Tahoma" panose="020B0604030504040204" pitchFamily="34" charset="0"/>
                <a:cs typeface="Tahoma" panose="020B0604030504040204" pitchFamily="34" charset="0"/>
              </a:rPr>
              <a:t>                                  </a:t>
            </a:r>
            <a:r>
              <a:rPr lang="en-IN" sz="2400" b="1" dirty="0">
                <a:solidFill>
                  <a:schemeClr val="accent1">
                    <a:lumMod val="75000"/>
                  </a:schemeClr>
                </a:solidFill>
              </a:rPr>
              <a:t> </a:t>
            </a:r>
            <a:endParaRPr lang="en-IN" sz="2400" b="1" dirty="0">
              <a:solidFill>
                <a:schemeClr val="accent1">
                  <a:lumMod val="75000"/>
                </a:schemeClr>
              </a:solidFill>
              <a:latin typeface="Georgia" panose="02040502050405020303" pitchFamily="18" charset="0"/>
            </a:endParaRPr>
          </a:p>
          <a:p>
            <a:pPr marL="0" indent="0">
              <a:buNone/>
            </a:pPr>
            <a:r>
              <a:rPr lang="en-IN" sz="2400" dirty="0">
                <a:latin typeface="Times New Roman" panose="02020603050405020304" pitchFamily="18" charset="0"/>
                <a:cs typeface="Times New Roman" panose="02020603050405020304" pitchFamily="18" charset="0"/>
              </a:rPr>
              <a:t>Machine element which supports the load in radial direction</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Why is it preferred</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High load and velocities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Long durablity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Smooth running</a:t>
            </a:r>
            <a:endParaRPr lang="en-IN" sz="2400" u="sng"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Content Placeholder 1" descr="jb1"/>
          <p:cNvPicPr>
            <a:picLocks noGrp="1" noChangeAspect="1"/>
          </p:cNvPicPr>
          <p:nvPr>
            <p:ph sz="half" idx="2"/>
          </p:nvPr>
        </p:nvPicPr>
        <p:blipFill>
          <a:blip r:embed="rId1"/>
          <a:stretch>
            <a:fillRect/>
          </a:stretch>
        </p:blipFill>
        <p:spPr>
          <a:xfrm>
            <a:off x="6947535" y="1350645"/>
            <a:ext cx="4132580" cy="48272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10808"/>
            <a:ext cx="10515600" cy="1325563"/>
          </a:xfrm>
        </p:spPr>
        <p:txBody>
          <a:bodyPr>
            <a:normAutofit/>
          </a:bodyPr>
          <a:lstStyle/>
          <a:p>
            <a:pPr algn="ctr"/>
            <a:r>
              <a:rPr lang="en-US" sz="2400" b="1" dirty="0">
                <a:solidFill>
                  <a:schemeClr val="accent1">
                    <a:lumMod val="75000"/>
                  </a:schemeClr>
                </a:solidFill>
                <a:latin typeface="Times New Roman" panose="02020603050405020304" pitchFamily="18" charset="0"/>
              </a:rPr>
              <a:t>Case 2 :- With Bumps </a:t>
            </a:r>
            <a:endParaRPr lang="en-US" sz="2400" b="1" dirty="0">
              <a:solidFill>
                <a:schemeClr val="accent1">
                  <a:lumMod val="75000"/>
                </a:schemeClr>
              </a:solidFill>
              <a:latin typeface="Times New Roman" panose="02020603050405020304" pitchFamily="18" charset="0"/>
            </a:endParaRPr>
          </a:p>
        </p:txBody>
      </p:sp>
      <p:pic>
        <p:nvPicPr>
          <p:cNvPr id="7" name="Picture 6"/>
          <p:cNvPicPr/>
          <p:nvPr/>
        </p:nvPicPr>
        <p:blipFill rotWithShape="1">
          <a:blip r:embed="rId1">
            <a:extLst>
              <a:ext uri="{28A0092B-C50C-407E-A947-70E740481C1C}">
                <a14:useLocalDpi xmlns:a14="http://schemas.microsoft.com/office/drawing/2010/main" val="0"/>
              </a:ext>
            </a:extLst>
          </a:blip>
          <a:srcRect l="13744" t="25046" r="51595" b="18907"/>
          <a:stretch>
            <a:fillRect/>
          </a:stretch>
        </p:blipFill>
        <p:spPr bwMode="auto">
          <a:xfrm>
            <a:off x="9245445" y="963453"/>
            <a:ext cx="2773201" cy="2409523"/>
          </a:xfrm>
          <a:prstGeom prst="rect">
            <a:avLst/>
          </a:prstGeom>
          <a:ln>
            <a:noFill/>
          </a:ln>
        </p:spPr>
      </p:pic>
      <p:pic>
        <p:nvPicPr>
          <p:cNvPr id="3" name="Content Placeholder 2" descr="capture1.1"/>
          <p:cNvPicPr>
            <a:picLocks noChangeAspect="1"/>
          </p:cNvPicPr>
          <p:nvPr>
            <p:ph sz="half" idx="1"/>
          </p:nvPr>
        </p:nvPicPr>
        <p:blipFill>
          <a:blip r:embed="rId2"/>
          <a:srcRect r="29951"/>
          <a:stretch>
            <a:fillRect/>
          </a:stretch>
        </p:blipFill>
        <p:spPr>
          <a:xfrm>
            <a:off x="838200" y="963295"/>
            <a:ext cx="3629660" cy="4898390"/>
          </a:xfrm>
          <a:prstGeom prst="rect">
            <a:avLst/>
          </a:prstGeom>
        </p:spPr>
      </p:pic>
      <p:pic>
        <p:nvPicPr>
          <p:cNvPr id="9" name="Content Placeholder 8" descr="Capture1.2"/>
          <p:cNvPicPr>
            <a:picLocks noChangeAspect="1"/>
          </p:cNvPicPr>
          <p:nvPr>
            <p:ph sz="half" idx="2"/>
          </p:nvPr>
        </p:nvPicPr>
        <p:blipFill>
          <a:blip r:embed="rId3"/>
          <a:stretch>
            <a:fillRect/>
          </a:stretch>
        </p:blipFill>
        <p:spPr>
          <a:xfrm>
            <a:off x="4163060" y="963295"/>
            <a:ext cx="5181600" cy="47980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4:artisticCrisscrossEtching id="{173F6561-7152-40C0-9AAA-A208E440B109}"/>
                  </a:ext>
                </a:extLst>
              </p:cNvPr>
              <p:cNvSpPr/>
              <p:nvPr/>
            </p:nvSpPr>
            <p:spPr>
              <a:xfrm>
                <a:off x="2677944" y="5988557"/>
                <a:ext cx="5647122" cy="395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𝒑</m:t>
                          </m:r>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r>
                        <a:rPr lang="en-IN" b="1" i="0">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𝑨</m:t>
                          </m:r>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r>
                            <a:rPr lang="en-IN" b="1" i="0">
                              <a:solidFill>
                                <a:schemeClr val="tx1"/>
                              </a:solidFill>
                              <a:latin typeface="Cambria Math" panose="02040503050406030204" pitchFamily="18" charset="0"/>
                            </a:rPr>
                            <m:t>  </m:t>
                          </m:r>
                        </m:sub>
                      </m:sSub>
                      <m:sSub>
                        <m:sSubPr>
                          <m:ctrlPr>
                            <a:rPr lang="en-IN" b="1" i="1">
                              <a:solidFill>
                                <a:schemeClr val="tx1"/>
                              </a:solidFill>
                              <a:latin typeface="Cambria Math" panose="02040503050406030204" pitchFamily="18" charset="0"/>
                            </a:rPr>
                          </m:ctrlPr>
                        </m:sSubPr>
                        <m:e>
                          <m:acc>
                            <m:accPr>
                              <m:chr m:val="̅"/>
                              <m:ctrlPr>
                                <a:rPr lang="en-IN" b="1" i="1">
                                  <a:solidFill>
                                    <a:schemeClr val="tx1"/>
                                  </a:solidFill>
                                  <a:latin typeface="Cambria Math" panose="02040503050406030204" pitchFamily="18" charset="0"/>
                                </a:rPr>
                              </m:ctrlPr>
                            </m:accPr>
                            <m:e>
                              <m:r>
                                <a:rPr lang="en-IN" b="1" i="1">
                                  <a:solidFill>
                                    <a:schemeClr val="tx1"/>
                                  </a:solidFill>
                                  <a:latin typeface="Cambria Math" panose="02040503050406030204" pitchFamily="18" charset="0"/>
                                </a:rPr>
                                <m:t>𝒑</m:t>
                              </m:r>
                            </m:e>
                          </m:acc>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r>
                        <a:rPr lang="en-IN" b="1" i="0">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𝑩</m:t>
                          </m:r>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sSub>
                        <m:sSubPr>
                          <m:ctrlPr>
                            <a:rPr lang="en-IN" b="1" i="1">
                              <a:solidFill>
                                <a:schemeClr val="tx1"/>
                              </a:solidFill>
                              <a:latin typeface="Cambria Math" panose="02040503050406030204" pitchFamily="18" charset="0"/>
                            </a:rPr>
                          </m:ctrlPr>
                        </m:sSubPr>
                        <m:e>
                          <m:acc>
                            <m:accPr>
                              <m:chr m:val="̅"/>
                              <m:ctrlPr>
                                <a:rPr lang="en-IN" b="1" i="1">
                                  <a:solidFill>
                                    <a:schemeClr val="tx1"/>
                                  </a:solidFill>
                                  <a:latin typeface="Cambria Math" panose="02040503050406030204" pitchFamily="18" charset="0"/>
                                </a:rPr>
                              </m:ctrlPr>
                            </m:accPr>
                            <m:e>
                              <m:r>
                                <a:rPr lang="en-IN" b="1" i="0">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𝒑</m:t>
                              </m:r>
                            </m:e>
                          </m:acc>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r>
                            <a:rPr lang="en-IN" b="1" i="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𝟏</m:t>
                          </m:r>
                        </m:sub>
                      </m:sSub>
                      <m:r>
                        <a:rPr lang="en-IN" b="1" i="0">
                          <a:solidFill>
                            <a:schemeClr val="tx1"/>
                          </a:solidFill>
                          <a:latin typeface="Cambria Math" panose="02040503050406030204" pitchFamily="18" charset="0"/>
                        </a:rPr>
                        <m:t> +</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𝑪</m:t>
                          </m:r>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sSub>
                        <m:sSubPr>
                          <m:ctrlPr>
                            <a:rPr lang="en-IN" b="1" i="1">
                              <a:solidFill>
                                <a:schemeClr val="tx1"/>
                              </a:solidFill>
                              <a:latin typeface="Cambria Math" panose="02040503050406030204" pitchFamily="18" charset="0"/>
                            </a:rPr>
                          </m:ctrlPr>
                        </m:sSubPr>
                        <m:e>
                          <m:acc>
                            <m:accPr>
                              <m:chr m:val="̅"/>
                              <m:ctrlPr>
                                <a:rPr lang="en-IN" b="1" i="1">
                                  <a:solidFill>
                                    <a:schemeClr val="tx1"/>
                                  </a:solidFill>
                                  <a:latin typeface="Cambria Math" panose="02040503050406030204" pitchFamily="18" charset="0"/>
                                </a:rPr>
                              </m:ctrlPr>
                            </m:accPr>
                            <m:e>
                              <m:r>
                                <a:rPr lang="en-IN" b="1" i="0">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𝒑</m:t>
                              </m:r>
                            </m:e>
                          </m:acc>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𝟏</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r>
                        <a:rPr lang="en-IN" b="1" i="0">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𝑫</m:t>
                          </m:r>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sSub>
                        <m:sSubPr>
                          <m:ctrlPr>
                            <a:rPr lang="en-IN" b="1" i="1">
                              <a:solidFill>
                                <a:schemeClr val="tx1"/>
                              </a:solidFill>
                              <a:latin typeface="Cambria Math" panose="02040503050406030204" pitchFamily="18" charset="0"/>
                            </a:rPr>
                          </m:ctrlPr>
                        </m:sSubPr>
                        <m:e>
                          <m:acc>
                            <m:accPr>
                              <m:chr m:val="̅"/>
                              <m:ctrlPr>
                                <a:rPr lang="en-IN" b="1" i="1">
                                  <a:solidFill>
                                    <a:schemeClr val="tx1"/>
                                  </a:solidFill>
                                  <a:latin typeface="Cambria Math" panose="02040503050406030204" pitchFamily="18" charset="0"/>
                                </a:rPr>
                              </m:ctrlPr>
                            </m:accPr>
                            <m:e>
                              <m:r>
                                <a:rPr lang="en-IN" b="1" i="0">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𝒑</m:t>
                              </m:r>
                            </m:e>
                          </m:acc>
                        </m:e>
                        <m:sub>
                          <m:r>
                            <a:rPr lang="en-IN" b="1" i="1">
                              <a:solidFill>
                                <a:schemeClr val="tx1"/>
                              </a:solidFill>
                              <a:latin typeface="Cambria Math" panose="02040503050406030204" pitchFamily="18" charset="0"/>
                            </a:rPr>
                            <m:t>𝒊</m:t>
                          </m:r>
                          <m:r>
                            <a:rPr lang="en-IN" b="1" i="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𝟏</m:t>
                          </m:r>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𝒋</m:t>
                          </m:r>
                        </m:sub>
                      </m:sSub>
                      <m:r>
                        <a:rPr lang="en-IN" b="1" i="0">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𝑬</m:t>
                      </m:r>
                    </m:oMath>
                  </m:oMathPara>
                </a14:m>
                <a:endParaRPr lang="en-IN" b="1" dirty="0"/>
              </a:p>
            </p:txBody>
          </p:sp>
        </mc:Choice>
        <mc:Fallback>
          <p:sp>
            <p:nvSpPr>
              <p:cNvPr id="2" name="Rectangle 1"/>
              <p:cNvSpPr>
                <a:spLocks noRot="1" noChangeAspect="1" noMove="1" noResize="1" noEditPoints="1" noAdjustHandles="1" noChangeArrowheads="1" noChangeShapeType="1" noTextEdit="1"/>
              </p:cNvSpPr>
              <p:nvPr/>
            </p:nvSpPr>
            <p:spPr>
              <a:xfrm>
                <a:off x="2677944" y="5988557"/>
                <a:ext cx="5647122" cy="395621"/>
              </a:xfrm>
              <a:prstGeom prst="rect">
                <a:avLst/>
              </a:prstGeom>
              <a:blipFill rotWithShape="1">
                <a:blip r:embed="rId1"/>
                <a:stretch>
                  <a:fillRect b="-9231"/>
                </a:stretch>
              </a:blipFill>
            </p:spPr>
            <p:txBody>
              <a:bodyPr/>
              <a:lstStyle/>
              <a:p>
                <a:r>
                  <a:rPr lang="en-IN">
                    <a:noFill/>
                  </a:rPr>
                  <a:t> </a:t>
                </a:r>
                <a:endParaRPr lang="en-IN">
                  <a:noFill/>
                </a:endParaRPr>
              </a:p>
            </p:txBody>
          </p:sp>
        </mc:Fallback>
      </mc:AlternateContent>
      <p:pic>
        <p:nvPicPr>
          <p:cNvPr id="6" name="Content Placeholder 5" descr="Capture1.3"/>
          <p:cNvPicPr>
            <a:picLocks noChangeAspect="1"/>
          </p:cNvPicPr>
          <p:nvPr>
            <p:ph sz="half" idx="1"/>
          </p:nvPr>
        </p:nvPicPr>
        <p:blipFill>
          <a:blip r:embed="rId2"/>
          <a:stretch>
            <a:fillRect/>
          </a:stretch>
        </p:blipFill>
        <p:spPr>
          <a:xfrm>
            <a:off x="838200" y="476885"/>
            <a:ext cx="5181600" cy="5438775"/>
          </a:xfrm>
          <a:prstGeom prst="rect">
            <a:avLst/>
          </a:prstGeom>
        </p:spPr>
      </p:pic>
      <p:pic>
        <p:nvPicPr>
          <p:cNvPr id="8" name="Content Placeholder 7" descr="Capture1.4"/>
          <p:cNvPicPr>
            <a:picLocks noChangeAspect="1"/>
          </p:cNvPicPr>
          <p:nvPr>
            <p:ph sz="half" idx="2"/>
          </p:nvPr>
        </p:nvPicPr>
        <p:blipFill>
          <a:blip r:embed="rId3"/>
          <a:stretch>
            <a:fillRect/>
          </a:stretch>
        </p:blipFill>
        <p:spPr>
          <a:xfrm>
            <a:off x="6019800" y="476885"/>
            <a:ext cx="5334000" cy="5438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plot12345"/>
          <p:cNvPicPr>
            <a:picLocks noChangeAspect="1"/>
          </p:cNvPicPr>
          <p:nvPr>
            <p:ph sz="half" idx="1"/>
          </p:nvPr>
        </p:nvPicPr>
        <p:blipFill>
          <a:blip r:embed="rId1"/>
          <a:stretch>
            <a:fillRect/>
          </a:stretch>
        </p:blipFill>
        <p:spPr>
          <a:xfrm>
            <a:off x="944245" y="1040130"/>
            <a:ext cx="5181600" cy="4034155"/>
          </a:xfrm>
          <a:prstGeom prst="rect">
            <a:avLst/>
          </a:prstGeom>
        </p:spPr>
      </p:pic>
      <p:pic>
        <p:nvPicPr>
          <p:cNvPr id="7" name="Content Placeholder 6" descr="plot23456"/>
          <p:cNvPicPr>
            <a:picLocks noChangeAspect="1"/>
          </p:cNvPicPr>
          <p:nvPr>
            <p:ph sz="half" idx="2"/>
          </p:nvPr>
        </p:nvPicPr>
        <p:blipFill>
          <a:blip r:embed="rId2"/>
          <a:stretch>
            <a:fillRect/>
          </a:stretch>
        </p:blipFill>
        <p:spPr>
          <a:xfrm>
            <a:off x="6212205" y="1040130"/>
            <a:ext cx="5380990" cy="40335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665" y="154412"/>
            <a:ext cx="10515600" cy="1325563"/>
          </a:xfrm>
        </p:spPr>
        <p:txBody>
          <a:bodyPr>
            <a:normAutofit/>
          </a:bodyPr>
          <a:lstStyle/>
          <a:p>
            <a:pPr algn="ctr"/>
            <a:r>
              <a:rPr lang="en-IN" sz="3600" b="1" dirty="0">
                <a:solidFill>
                  <a:schemeClr val="accent1">
                    <a:lumMod val="75000"/>
                  </a:schemeClr>
                </a:solidFill>
                <a:latin typeface="Georgia" panose="02040502050405020303" pitchFamily="18" charset="0"/>
              </a:rPr>
              <a:t>Comparison of results</a:t>
            </a:r>
            <a:endParaRPr lang="en-IN" sz="3600" b="1" dirty="0">
              <a:solidFill>
                <a:schemeClr val="accent1">
                  <a:lumMod val="75000"/>
                </a:schemeClr>
              </a:solidFill>
              <a:latin typeface="Georgia" panose="02040502050405020303" pitchFamily="18" charset="0"/>
            </a:endParaRPr>
          </a:p>
        </p:txBody>
      </p:sp>
      <p:graphicFrame>
        <p:nvGraphicFramePr>
          <p:cNvPr id="5" name="Content Placeholder 4"/>
          <p:cNvGraphicFramePr>
            <a:graphicFrameLocks noGrp="1"/>
          </p:cNvGraphicFramePr>
          <p:nvPr>
            <p:ph sz="half" idx="1"/>
          </p:nvPr>
        </p:nvGraphicFramePr>
        <p:xfrm>
          <a:off x="2265404" y="1804086"/>
          <a:ext cx="8106034" cy="3402227"/>
        </p:xfrm>
        <a:graphic>
          <a:graphicData uri="http://schemas.openxmlformats.org/drawingml/2006/table">
            <a:tbl>
              <a:tblPr firstRow="1" bandRow="1">
                <a:tableStyleId>{5C22544A-7EE6-4342-B048-85BDC9FD1C3A}</a:tableStyleId>
              </a:tblPr>
              <a:tblGrid>
                <a:gridCol w="4053017"/>
                <a:gridCol w="4053017"/>
              </a:tblGrid>
              <a:tr h="741680">
                <a:tc>
                  <a:txBody>
                    <a:bodyPr/>
                    <a:lstStyle/>
                    <a:p>
                      <a:pPr algn="ctr"/>
                      <a:r>
                        <a:rPr lang="en-IN" sz="2800" dirty="0">
                          <a:latin typeface="Times New Roman" panose="02020603050405020304" pitchFamily="18" charset="0"/>
                          <a:cs typeface="Times New Roman" panose="02020603050405020304" pitchFamily="18" charset="0"/>
                        </a:rPr>
                        <a:t>With out Bump</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IN" sz="2800" dirty="0">
                          <a:latin typeface="Times New Roman" panose="02020603050405020304" pitchFamily="18" charset="0"/>
                          <a:cs typeface="Times New Roman" panose="02020603050405020304" pitchFamily="18" charset="0"/>
                        </a:rPr>
                        <a:t>With Bumps</a:t>
                      </a:r>
                      <a:endParaRPr lang="en-IN" sz="2800" dirty="0">
                        <a:latin typeface="Times New Roman" panose="02020603050405020304" pitchFamily="18" charset="0"/>
                        <a:cs typeface="Times New Roman" panose="02020603050405020304" pitchFamily="18" charset="0"/>
                      </a:endParaRPr>
                    </a:p>
                  </a:txBody>
                  <a:tcPr/>
                </a:tc>
              </a:tr>
              <a:tr h="886793">
                <a:tc>
                  <a:txBody>
                    <a:bodyPr/>
                    <a:lstStyle/>
                    <a:p>
                      <a:pPr algn="ctr"/>
                      <a:r>
                        <a:rPr lang="en-IN" dirty="0"/>
                        <a:t>Pressure value = 800Mpa</a:t>
                      </a:r>
                      <a:endParaRPr lang="en-IN" dirty="0"/>
                    </a:p>
                  </a:txBody>
                  <a:tcPr/>
                </a:tc>
                <a:tc>
                  <a:txBody>
                    <a:bodyPr/>
                    <a:lstStyle/>
                    <a:p>
                      <a:pPr algn="ctr"/>
                      <a:r>
                        <a:rPr lang="en-IN" dirty="0"/>
                        <a:t>Pressure value = 2500Mpa</a:t>
                      </a:r>
                      <a:endParaRPr lang="en-IN" dirty="0"/>
                    </a:p>
                  </a:txBody>
                  <a:tcPr/>
                </a:tc>
              </a:tr>
              <a:tr h="886793">
                <a:tc>
                  <a:txBody>
                    <a:bodyPr/>
                    <a:lstStyle/>
                    <a:p>
                      <a:pPr algn="ctr"/>
                      <a:r>
                        <a:rPr lang="en-IN" dirty="0"/>
                        <a:t>Damping is less. Hence vibrations are more.</a:t>
                      </a:r>
                      <a:endParaRPr lang="en-IN" dirty="0"/>
                    </a:p>
                  </a:txBody>
                  <a:tcPr/>
                </a:tc>
                <a:tc>
                  <a:txBody>
                    <a:bodyPr/>
                    <a:lstStyle/>
                    <a:p>
                      <a:pPr algn="ctr"/>
                      <a:r>
                        <a:rPr lang="en-IN" dirty="0"/>
                        <a:t>Vibrations are controlled because of increase in damping</a:t>
                      </a:r>
                      <a:endParaRPr lang="en-IN" dirty="0"/>
                    </a:p>
                  </a:txBody>
                  <a:tcPr/>
                </a:tc>
              </a:tr>
              <a:tr h="886793">
                <a:tc>
                  <a:txBody>
                    <a:bodyPr/>
                    <a:lstStyle/>
                    <a:p>
                      <a:pPr algn="ctr"/>
                      <a:r>
                        <a:rPr lang="en-IN" dirty="0"/>
                        <a:t>Energy dissipated is less</a:t>
                      </a:r>
                      <a:endParaRPr lang="en-IN" dirty="0"/>
                    </a:p>
                  </a:txBody>
                  <a:tcPr/>
                </a:tc>
                <a:tc>
                  <a:txBody>
                    <a:bodyPr/>
                    <a:lstStyle/>
                    <a:p>
                      <a:pPr algn="ctr"/>
                      <a:r>
                        <a:rPr lang="en-IN" dirty="0"/>
                        <a:t>Energy dissipated is more because of higher damping by placing bumps</a:t>
                      </a:r>
                      <a:endParaRPr lang="en-IN"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solidFill>
                  <a:schemeClr val="accent1">
                    <a:lumMod val="75000"/>
                  </a:schemeClr>
                </a:solidFill>
                <a:latin typeface="Times New Roman" panose="02020603050405020304" pitchFamily="18" charset="0"/>
              </a:rPr>
              <a:t>Structural parameters of Bump</a:t>
            </a:r>
            <a:endParaRPr lang="en-IN" sz="2400" b="1" dirty="0">
              <a:solidFill>
                <a:schemeClr val="accent1">
                  <a:lumMod val="75000"/>
                </a:schemeClr>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FE58B1D5-C94F-4B18-99A7-5EAB18D6BB76}"/>
                  </a:ext>
                </a:extLst>
              </p:cNvPr>
              <p:cNvSpPr>
                <a:spLocks noGrp="1"/>
              </p:cNvSpPr>
              <p:nvPr>
                <p:ph idx="1"/>
              </p:nvPr>
            </p:nvSpPr>
            <p:spPr/>
            <p:txBody>
              <a:bodyPr>
                <a:normAutofit lnSpcReduction="10000"/>
              </a:bodyPr>
              <a:lstStyle/>
              <a:p>
                <a:pPr marL="0" indent="0">
                  <a:buNone/>
                </a:pPr>
                <a:r>
                  <a:rPr lang="en-IN" dirty="0"/>
                  <a:t>Finding out stiffness and damping coefficient using the formula</a:t>
                </a:r>
              </a:p>
              <a:p>
                <a:pPr marL="0" lvl="0" indent="0">
                  <a:buNone/>
                </a:pPr>
                <a:r>
                  <a:rPr lang="en-GB" dirty="0"/>
                  <a:t>             Stiffness Coefficient, </a:t>
                </a:r>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𝐷</m:t>
                        </m:r>
                      </m:sub>
                    </m:sSub>
                    <m:r>
                      <a:rPr lang="en-GB"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GB" i="1">
                                <a:latin typeface="Cambria Math" panose="02040503050406030204" pitchFamily="18" charset="0"/>
                              </a:rPr>
                              <m:t>𝐹</m:t>
                            </m:r>
                            <m:r>
                              <a:rPr lang="en-GB" i="1">
                                <a:latin typeface="Cambria Math" panose="02040503050406030204" pitchFamily="18" charset="0"/>
                              </a:rPr>
                              <m:t> </m:t>
                            </m:r>
                            <m:r>
                              <a:rPr lang="en-GB" i="1">
                                <a:latin typeface="Cambria Math" panose="02040503050406030204" pitchFamily="18" charset="0"/>
                              </a:rPr>
                              <m:t>𝑐𝑜𝑠</m:t>
                            </m:r>
                            <m:r>
                              <a:rPr lang="en-GB" i="1">
                                <a:latin typeface="Cambria Math" panose="02040503050406030204" pitchFamily="18" charset="0"/>
                              </a:rPr>
                              <m:t>∅</m:t>
                            </m:r>
                          </m:num>
                          <m:den>
                            <m:r>
                              <a:rPr lang="en-GB" i="1">
                                <a:latin typeface="Cambria Math" panose="02040503050406030204" pitchFamily="18" charset="0"/>
                              </a:rPr>
                              <m:t>𝑥</m:t>
                            </m:r>
                          </m:den>
                        </m:f>
                        <m:r>
                          <a:rPr lang="en-GB" i="1">
                            <a:latin typeface="Cambria Math" panose="02040503050406030204" pitchFamily="18" charset="0"/>
                          </a:rPr>
                          <m:t>+</m:t>
                        </m:r>
                        <m:r>
                          <a:rPr lang="en-GB" i="1">
                            <a:latin typeface="Cambria Math" panose="02040503050406030204" pitchFamily="18" charset="0"/>
                          </a:rPr>
                          <m:t>4</m:t>
                        </m:r>
                        <m:sSup>
                          <m:sSupPr>
                            <m:ctrlPr>
                              <a:rPr lang="en-IN"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e>
                    </m:d>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100</m:t>
                            </m:r>
                          </m:den>
                        </m:f>
                      </m:e>
                    </m:d>
                  </m:oMath>
                </a14:m>
                <a:endParaRPr lang="en-IN" dirty="0"/>
              </a:p>
              <a:p>
                <a:pPr marL="0" lvl="0" indent="0">
                  <a:buNone/>
                </a:pPr>
                <a:r>
                  <a:rPr lang="en-GB" dirty="0"/>
                  <a:t>             Damping Coefficient, </a:t>
                </a:r>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𝑒𝑞</m:t>
                        </m:r>
                      </m:sub>
                    </m:sSub>
                    <m:r>
                      <a:rPr lang="en-GB"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GB" i="1">
                                <a:latin typeface="Cambria Math" panose="02040503050406030204" pitchFamily="18" charset="0"/>
                              </a:rPr>
                              <m:t>𝐹</m:t>
                            </m:r>
                            <m:r>
                              <a:rPr lang="en-GB" i="1">
                                <a:latin typeface="Cambria Math" panose="02040503050406030204" pitchFamily="18" charset="0"/>
                              </a:rPr>
                              <m:t> </m:t>
                            </m:r>
                            <m:r>
                              <a:rPr lang="en-GB" i="1">
                                <a:latin typeface="Cambria Math" panose="02040503050406030204" pitchFamily="18" charset="0"/>
                              </a:rPr>
                              <m:t>𝑠𝑖𝑛</m:t>
                            </m:r>
                            <m:r>
                              <a:rPr lang="en-GB" i="1">
                                <a:latin typeface="Cambria Math" panose="02040503050406030204" pitchFamily="18" charset="0"/>
                              </a:rPr>
                              <m:t>∅</m:t>
                            </m:r>
                          </m:num>
                          <m:den>
                            <m:r>
                              <a:rPr lang="en-GB" i="1">
                                <a:latin typeface="Cambria Math" panose="02040503050406030204" pitchFamily="18" charset="0"/>
                              </a:rPr>
                              <m:t>𝜔</m:t>
                            </m:r>
                            <m:r>
                              <a:rPr lang="en-GB" i="1">
                                <a:latin typeface="Cambria Math" panose="02040503050406030204" pitchFamily="18" charset="0"/>
                              </a:rPr>
                              <m:t> </m:t>
                            </m:r>
                            <m:r>
                              <a:rPr lang="en-GB" i="1">
                                <a:latin typeface="Cambria Math" panose="02040503050406030204" pitchFamily="18" charset="0"/>
                              </a:rPr>
                              <m:t>𝑥</m:t>
                            </m:r>
                          </m:den>
                        </m:f>
                      </m:e>
                    </m:d>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100</m:t>
                            </m:r>
                          </m:den>
                        </m:f>
                      </m:e>
                    </m:d>
                  </m:oMath>
                </a14:m>
                <a:endParaRPr lang="en-IN" dirty="0"/>
              </a:p>
              <a:p>
                <a:pPr marL="0" indent="0">
                  <a:buNone/>
                </a:pPr>
                <a:r>
                  <a:rPr lang="en-GB" dirty="0"/>
                  <a:t>Where</a:t>
                </a:r>
                <a:endParaRPr lang="en-IN" dirty="0"/>
              </a:p>
              <a:p>
                <a:pPr marL="0" indent="0">
                  <a:buNone/>
                </a:pPr>
                <a:r>
                  <a:rPr lang="en-GB" dirty="0"/>
                  <a:t>           Force  </a:t>
                </a:r>
                <a14:m>
                  <m:oMath xmlns:m="http://schemas.openxmlformats.org/officeDocument/2006/math">
                    <m:r>
                      <a:rPr lang="en-GB" i="1">
                        <a:latin typeface="Cambria Math" panose="02040503050406030204" pitchFamily="18" charset="0"/>
                      </a:rPr>
                      <m:t>𝐹</m:t>
                    </m:r>
                    <m:r>
                      <a:rPr lang="en-GB" i="1">
                        <a:latin typeface="Cambria Math" panose="02040503050406030204" pitchFamily="18" charset="0"/>
                      </a:rPr>
                      <m:t>=</m:t>
                    </m:r>
                    <m:r>
                      <a:rPr lang="en-GB" i="1">
                        <a:latin typeface="Cambria Math" panose="02040503050406030204" pitchFamily="18" charset="0"/>
                      </a:rPr>
                      <m:t>𝑚</m:t>
                    </m:r>
                    <m:sSup>
                      <m:sSupPr>
                        <m:ctrlPr>
                          <a:rPr lang="en-IN" i="1">
                            <a:latin typeface="Cambria Math" panose="02040503050406030204" pitchFamily="18" charset="0"/>
                          </a:rPr>
                        </m:ctrlPr>
                      </m:sSupPr>
                      <m:e>
                        <m:r>
                          <a:rPr lang="en-GB" i="1">
                            <a:latin typeface="Cambria Math" panose="02040503050406030204" pitchFamily="18" charset="0"/>
                          </a:rPr>
                          <m:t>𝜔</m:t>
                        </m:r>
                      </m:e>
                      <m:sup>
                        <m:r>
                          <a:rPr lang="en-GB" i="1">
                            <a:latin typeface="Cambria Math" panose="02040503050406030204" pitchFamily="18" charset="0"/>
                          </a:rPr>
                          <m:t>2</m:t>
                        </m:r>
                      </m:sup>
                    </m:sSup>
                    <m:r>
                      <a:rPr lang="en-GB" i="1">
                        <a:latin typeface="Cambria Math" panose="02040503050406030204" pitchFamily="18" charset="0"/>
                      </a:rPr>
                      <m:t>𝑒</m:t>
                    </m:r>
                  </m:oMath>
                </a14:m>
                <a:r>
                  <a:rPr lang="en-GB" dirty="0"/>
                  <a:t>   in N</a:t>
                </a:r>
                <a:endParaRPr lang="en-IN" dirty="0"/>
              </a:p>
              <a:p>
                <a:pPr marL="0" indent="0">
                  <a:buNone/>
                </a:pPr>
                <a:r>
                  <a:rPr lang="en-GB" dirty="0"/>
                  <a:t>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 </m:t>
                    </m:r>
                  </m:oMath>
                </a14:m>
                <a:r>
                  <a:rPr lang="en-GB" dirty="0"/>
                  <a:t>= Phase angle in Degree</a:t>
                </a:r>
                <a:endParaRPr lang="en-IN" dirty="0"/>
              </a:p>
              <a:p>
                <a:pPr marL="0" indent="0">
                  <a:buNone/>
                </a:pPr>
                <a:r>
                  <a:rPr lang="en-GB" dirty="0"/>
                  <a:t>           </a:t>
                </a:r>
                <a14:m>
                  <m:oMath xmlns:m="http://schemas.openxmlformats.org/officeDocument/2006/math">
                    <m:r>
                      <a:rPr lang="en-GB" i="1">
                        <a:latin typeface="Cambria Math" panose="02040503050406030204" pitchFamily="18" charset="0"/>
                      </a:rPr>
                      <m:t>𝜔</m:t>
                    </m:r>
                    <m:r>
                      <a:rPr lang="en-GB">
                        <a:latin typeface="Cambria Math" panose="02040503050406030204" pitchFamily="18" charset="0"/>
                      </a:rPr>
                      <m:t>=</m:t>
                    </m:r>
                    <m:r>
                      <a:rPr lang="en-GB" i="1">
                        <a:latin typeface="Cambria Math" panose="02040503050406030204" pitchFamily="18" charset="0"/>
                      </a:rPr>
                      <m:t> </m:t>
                    </m:r>
                  </m:oMath>
                </a14:m>
                <a:r>
                  <a:rPr lang="en-GB" dirty="0"/>
                  <a:t>Angular frequency rad/s</a:t>
                </a:r>
                <a:endParaRPr lang="en-IN" dirty="0"/>
              </a:p>
              <a:p>
                <a:pPr marL="0" indent="0">
                  <a:buNone/>
                </a:pPr>
                <a:r>
                  <a:rPr lang="en-GB" dirty="0"/>
                  <a:t>           </a:t>
                </a:r>
                <a14:m>
                  <m:oMath xmlns:m="http://schemas.openxmlformats.org/officeDocument/2006/math">
                    <m:r>
                      <a:rPr lang="en-GB" i="1">
                        <a:latin typeface="Cambria Math" panose="02040503050406030204" pitchFamily="18" charset="0"/>
                      </a:rPr>
                      <m:t>𝑥</m:t>
                    </m:r>
                  </m:oMath>
                </a14:m>
                <a:r>
                  <a:rPr lang="en-GB" dirty="0"/>
                  <a:t> = Shaft vertical displacement in m</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67485"/>
                <a:ext cx="10515600" cy="4471035"/>
              </a:xfrm>
              <a:blipFill rotWithShape="1">
                <a:blip r:embed="rId1"/>
                <a:stretch>
                  <a:fillRect l="-1217" t="-3081"/>
                </a:stretch>
              </a:blipFill>
            </p:spPr>
            <p:txBody>
              <a:bodyPr/>
              <a:lstStyle/>
              <a:p>
                <a:r>
                  <a:rPr lang="en-IN">
                    <a:noFill/>
                  </a:rPr>
                  <a:t> </a:t>
                </a:r>
                <a:endParaRPr lang="en-IN">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788172"/>
          </a:xfrm>
        </p:spPr>
        <p:txBody>
          <a:bodyPr>
            <a:normAutofit/>
          </a:bodyPr>
          <a:lstStyle/>
          <a:p>
            <a:pPr algn="ctr"/>
            <a:r>
              <a:rPr lang="en-IN" sz="2400" b="1" dirty="0">
                <a:solidFill>
                  <a:schemeClr val="accent1">
                    <a:lumMod val="75000"/>
                  </a:schemeClr>
                </a:solidFill>
                <a:latin typeface="Times New Roman" panose="02020603050405020304" pitchFamily="18" charset="0"/>
                <a:ea typeface="Tahoma" panose="020B0604030504040204" pitchFamily="34" charset="0"/>
                <a:cs typeface="Tahoma" panose="020B0604030504040204" pitchFamily="34" charset="0"/>
              </a:rPr>
              <a:t>Energy equations for damped 1 DOF system</a:t>
            </a:r>
            <a:endParaRPr lang="en-IN" sz="2400" b="1" dirty="0">
              <a:solidFill>
                <a:schemeClr val="accent1">
                  <a:lumMod val="75000"/>
                </a:schemeClr>
              </a:solidFill>
              <a:latin typeface="Times New Roman" panose="02020603050405020304" pitchFamily="18" charset="0"/>
              <a:ea typeface="Tahoma" panose="020B0604030504040204" pitchFamily="34" charset="0"/>
              <a:cs typeface="Tahoma" panose="020B0604030504040204" pitchFamily="34" charset="0"/>
            </a:endParaRPr>
          </a:p>
        </p:txBody>
      </p:sp>
      <p:sp>
        <p:nvSpPr>
          <p:cNvPr id="6" name="Content Placeholder 5"/>
          <p:cNvSpPr>
            <a:spLocks noGrp="1"/>
          </p:cNvSpPr>
          <p:nvPr>
            <p:ph idx="1"/>
          </p:nvPr>
        </p:nvSpPr>
        <p:spPr>
          <a:xfrm>
            <a:off x="838200" y="1680519"/>
            <a:ext cx="10515600" cy="4496444"/>
          </a:xfrm>
        </p:spPr>
        <p:txBody>
          <a:bodyPr>
            <a:normAutofit lnSpcReduction="10000"/>
          </a:bodyPr>
          <a:lstStyle/>
          <a:p>
            <a:r>
              <a:rPr lang="en-IN" dirty="0"/>
              <a:t>The energy balance of a frictional dissipative system</a:t>
            </a:r>
            <a:endParaRPr lang="en-IN" dirty="0"/>
          </a:p>
          <a:p>
            <a:pPr marL="0" indent="0" algn="ctr">
              <a:buNone/>
            </a:pPr>
            <a:r>
              <a:rPr lang="en-IN" dirty="0"/>
              <a:t>E</a:t>
            </a:r>
            <a:r>
              <a:rPr lang="en-IN" baseline="-25000" dirty="0"/>
              <a:t>u</a:t>
            </a:r>
            <a:r>
              <a:rPr lang="en-IN" dirty="0"/>
              <a:t> + </a:t>
            </a:r>
            <a:r>
              <a:rPr lang="en-IN" dirty="0" err="1"/>
              <a:t>E</a:t>
            </a:r>
            <a:r>
              <a:rPr lang="en-IN" baseline="-25000" dirty="0" err="1"/>
              <a:t>k</a:t>
            </a:r>
            <a:r>
              <a:rPr lang="en-IN" dirty="0"/>
              <a:t> + </a:t>
            </a:r>
            <a:r>
              <a:rPr lang="en-IN" dirty="0" err="1"/>
              <a:t>E</a:t>
            </a:r>
            <a:r>
              <a:rPr lang="en-IN" baseline="-25000" dirty="0" err="1"/>
              <a:t>k</a:t>
            </a:r>
            <a:r>
              <a:rPr lang="en-IN" dirty="0"/>
              <a:t> – </a:t>
            </a:r>
            <a:r>
              <a:rPr lang="en-IN" dirty="0" err="1"/>
              <a:t>E</a:t>
            </a:r>
            <a:r>
              <a:rPr lang="en-IN" baseline="-25000" dirty="0" err="1"/>
              <a:t>w</a:t>
            </a:r>
            <a:r>
              <a:rPr lang="en-IN" dirty="0"/>
              <a:t>= </a:t>
            </a:r>
            <a:r>
              <a:rPr lang="en-IN" dirty="0" err="1"/>
              <a:t>C</a:t>
            </a:r>
            <a:r>
              <a:rPr lang="en-IN" baseline="30000" dirty="0" err="1"/>
              <a:t>te</a:t>
            </a:r>
            <a:endParaRPr lang="en-IN" baseline="30000" dirty="0"/>
          </a:p>
          <a:p>
            <a:pPr marL="0" indent="0" algn="ctr">
              <a:buNone/>
            </a:pPr>
            <a:endParaRPr lang="en-IN" dirty="0"/>
          </a:p>
          <a:p>
            <a:pPr lvl="0"/>
            <a:r>
              <a:rPr lang="en-US" dirty="0"/>
              <a:t>Viscous damping, where the damping force is proportional to the velocity </a:t>
            </a:r>
            <a:endParaRPr lang="en-IN" dirty="0"/>
          </a:p>
          <a:p>
            <a:pPr marL="0" indent="0" algn="ctr">
              <a:buNone/>
            </a:pPr>
            <a:r>
              <a:rPr lang="en-US" dirty="0"/>
              <a:t>mx¨ + cx˙ + </a:t>
            </a:r>
            <a:r>
              <a:rPr lang="en-US" dirty="0" err="1"/>
              <a:t>kx</a:t>
            </a:r>
            <a:r>
              <a:rPr lang="en-US" dirty="0"/>
              <a:t> = f(t)</a:t>
            </a:r>
            <a:endParaRPr lang="en-US" dirty="0"/>
          </a:p>
          <a:p>
            <a:pPr marL="0" indent="0" algn="ctr">
              <a:buNone/>
            </a:pPr>
            <a:endParaRPr lang="en-IN" dirty="0"/>
          </a:p>
          <a:p>
            <a:pPr lvl="0"/>
            <a:r>
              <a:rPr lang="en-US" dirty="0"/>
              <a:t>Structural or hysteretic damping, where the damping force is internal to the material </a:t>
            </a:r>
            <a:endParaRPr lang="en-IN" dirty="0"/>
          </a:p>
          <a:p>
            <a:pPr marL="0" indent="0" algn="ctr">
              <a:buNone/>
            </a:pPr>
            <a:r>
              <a:rPr lang="en-US" dirty="0"/>
              <a:t>mx¨ + k* x = f(t)</a:t>
            </a:r>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724930"/>
            <a:ext cx="10515600" cy="5262563"/>
          </a:xfrm>
        </p:spPr>
        <p:txBody>
          <a:bodyPr>
            <a:normAutofit/>
          </a:bodyPr>
          <a:lstStyle/>
          <a:p>
            <a:pPr lvl="0"/>
            <a:r>
              <a:rPr lang="en-US" dirty="0"/>
              <a:t>Coulomb friction damping, where the damping force is proportional to the normal load </a:t>
            </a:r>
            <a:endParaRPr lang="en-IN" dirty="0"/>
          </a:p>
          <a:p>
            <a:pPr algn="ctr"/>
            <a:r>
              <a:rPr lang="en-US" dirty="0"/>
              <a:t>mx¨ + </a:t>
            </a:r>
            <a:r>
              <a:rPr lang="en-US" dirty="0" err="1"/>
              <a:t>kx</a:t>
            </a:r>
            <a:r>
              <a:rPr lang="en-US" dirty="0"/>
              <a:t> = ft  − </a:t>
            </a:r>
            <a:r>
              <a:rPr lang="en-US" dirty="0" err="1"/>
              <a:t>gN</a:t>
            </a:r>
            <a:r>
              <a:rPr lang="en-US" dirty="0"/>
              <a:t> sin(x)</a:t>
            </a:r>
            <a:endParaRPr lang="en-US" dirty="0"/>
          </a:p>
          <a:p>
            <a:pPr algn="ctr"/>
            <a:endParaRPr lang="en-IN" dirty="0"/>
          </a:p>
          <a:p>
            <a:r>
              <a:rPr lang="en-IN" dirty="0"/>
              <a:t>The energy dissipated in one cycle for a system with all types of damping is </a:t>
            </a:r>
            <a:endParaRPr lang="en-IN" dirty="0"/>
          </a:p>
          <a:p>
            <a:pPr marL="0" indent="0" algn="ctr">
              <a:buNone/>
            </a:pPr>
            <a:r>
              <a:rPr lang="en-IN" dirty="0" err="1"/>
              <a:t>Wcycle</a:t>
            </a:r>
            <a:r>
              <a:rPr lang="en-IN" dirty="0"/>
              <a:t> = = </a:t>
            </a:r>
            <a:r>
              <a:rPr lang="en-IN" dirty="0" err="1"/>
              <a:t>kγ</a:t>
            </a:r>
            <a:r>
              <a:rPr lang="en-IN" dirty="0"/>
              <a:t>π X</a:t>
            </a:r>
            <a:r>
              <a:rPr lang="en-IN" baseline="30000" dirty="0"/>
              <a:t>2</a:t>
            </a:r>
            <a:endParaRPr lang="en-IN" baseline="30000" dirty="0"/>
          </a:p>
          <a:p>
            <a:pPr marL="0" indent="0" algn="ctr">
              <a:buNone/>
            </a:pPr>
            <a:endParaRPr lang="en-IN" dirty="0"/>
          </a:p>
          <a:p>
            <a:r>
              <a:rPr lang="en-IN" dirty="0"/>
              <a:t>The motions of a structurally damped system with harmonic excitations are themselves harmonic</a:t>
            </a:r>
            <a:endParaRPr lang="en-IN" dirty="0"/>
          </a:p>
          <a:p>
            <a:pPr marL="0" indent="0" algn="ctr">
              <a:buNone/>
            </a:pPr>
            <a:r>
              <a:rPr lang="en-US" dirty="0"/>
              <a:t>mx¨ + k x˙ + </a:t>
            </a:r>
            <a:r>
              <a:rPr lang="en-US" dirty="0" err="1"/>
              <a:t>kx</a:t>
            </a:r>
            <a:r>
              <a:rPr lang="en-US" dirty="0"/>
              <a:t> = f(t)</a:t>
            </a:r>
            <a:endParaRPr lang="en-IN" dirty="0"/>
          </a:p>
          <a:p>
            <a:pPr marL="0" indent="0">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2747"/>
            <a:ext cx="10515600" cy="664605"/>
          </a:xfrm>
        </p:spPr>
        <p:txBody>
          <a:bodyPr>
            <a:normAutofit fontScale="90000"/>
          </a:bodyPr>
          <a:lstStyle/>
          <a:p>
            <a:pPr algn="ctr"/>
            <a:r>
              <a:rPr lang="en-IN" b="1" dirty="0">
                <a:solidFill>
                  <a:schemeClr val="accent1">
                    <a:lumMod val="75000"/>
                  </a:schemeClr>
                </a:solidFill>
                <a:latin typeface="Georgia" panose="02040502050405020303" pitchFamily="18" charset="0"/>
              </a:rPr>
              <a:t>Calculation</a:t>
            </a:r>
            <a:endParaRPr lang="en-IN" dirty="0"/>
          </a:p>
        </p:txBody>
      </p:sp>
      <mc:AlternateContent xmlns:mc="http://schemas.openxmlformats.org/markup-compatibility/2006">
        <mc:Choice xmlns:a14="http://schemas.microsoft.com/office/drawing/2010/main" Requires="a14">
          <p:sp>
            <p:nvSpPr>
              <p:cNvPr id="5" name="Content Placeholder 4">
                <a:extLst>
                  <a:ext uri="{FF2B5EF4-FFF2-40B4-BE49-F238E27FC236}">
                    <a14:artisticCrisscrossEtching id="{E00D7515-3FAC-45F7-A981-FF2D40821EC3}"/>
                  </a:ext>
                </a:extLst>
              </p:cNvPr>
              <p:cNvSpPr>
                <a:spLocks noGrp="1"/>
              </p:cNvSpPr>
              <p:nvPr>
                <p:ph sz="half" idx="1"/>
              </p:nvPr>
            </p:nvSpPr>
            <p:spPr>
              <a:xfrm>
                <a:off x="838200" y="1276865"/>
                <a:ext cx="5181600" cy="4900098"/>
              </a:xfrm>
            </p:spPr>
            <p:txBody>
              <a:bodyPr>
                <a:normAutofit fontScale="92500" lnSpcReduction="10000"/>
              </a:bodyPr>
              <a:lstStyle/>
              <a:p>
                <a:pPr lvl="0"/>
                <a:endParaRPr lang="en-US" sz="1600" baseline="30000" dirty="0"/>
              </a:p>
              <a:p>
                <a:pPr lvl="0"/>
                <a:r>
                  <a:rPr lang="en-US" sz="2000" baseline="30000" dirty="0">
                    <a:latin typeface="Times New Roman" panose="02020603050405020304" pitchFamily="18" charset="0"/>
                    <a:cs typeface="Times New Roman" panose="02020603050405020304" pitchFamily="18" charset="0"/>
                  </a:rPr>
                  <a:t>Angular velocity          </a:t>
                </a:r>
                <a14:m>
                  <m:oMath xmlns:m="http://schemas.openxmlformats.org/officeDocument/2006/math">
                    <m:r>
                      <a:rPr lang="en-GB" sz="2000" i="1" baseline="30000"/>
                      <m:t>𝜔</m:t>
                    </m:r>
                  </m:oMath>
                </a14:m>
                <a:r>
                  <a:rPr lang="en-US" sz="2000" baseline="30000" dirty="0">
                    <a:latin typeface="Times New Roman" panose="02020603050405020304" pitchFamily="18" charset="0"/>
                    <a:cs typeface="Times New Roman" panose="02020603050405020304" pitchFamily="18" charset="0"/>
                  </a:rPr>
                  <a:t> = 2piN/60</a:t>
                </a:r>
                <a:endParaRPr lang="en-IN" sz="2000" baseline="30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(2 * 3.14 * 14000) / 60</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1466.07 m/sec</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US" sz="2000" baseline="30000" dirty="0">
                    <a:latin typeface="Times New Roman" panose="02020603050405020304" pitchFamily="18" charset="0"/>
                    <a:cs typeface="Times New Roman" panose="02020603050405020304" pitchFamily="18" charset="0"/>
                  </a:rPr>
                  <a:t>Excitation frequency               = </a:t>
                </a:r>
                <a14:m>
                  <m:oMath xmlns:m="http://schemas.openxmlformats.org/officeDocument/2006/math">
                    <m:r>
                      <a:rPr lang="en-GB" sz="2000" i="1" baseline="30000"/>
                      <m:t>𝜔</m:t>
                    </m:r>
                  </m:oMath>
                </a14:m>
                <a:r>
                  <a:rPr lang="en-US" sz="2000" baseline="30000" dirty="0">
                    <a:latin typeface="Times New Roman" panose="02020603050405020304" pitchFamily="18" charset="0"/>
                    <a:cs typeface="Times New Roman" panose="02020603050405020304" pitchFamily="18" charset="0"/>
                  </a:rPr>
                  <a:t> /2pi</a:t>
                </a:r>
                <a:endParaRPr lang="en-IN" sz="2000" baseline="30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(1466.07)/ (2 * 3.14)</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233.45 Hz</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GB" sz="2000" baseline="30000" dirty="0">
                    <a:latin typeface="Times New Roman" panose="02020603050405020304" pitchFamily="18" charset="0"/>
                    <a:cs typeface="Times New Roman" panose="02020603050405020304" pitchFamily="18" charset="0"/>
                  </a:rPr>
                  <a:t>Force         </a:t>
                </a:r>
                <a14:m>
                  <m:oMath xmlns:m="http://schemas.openxmlformats.org/officeDocument/2006/math">
                    <m:r>
                      <a:rPr lang="en-GB" sz="2000" i="1" baseline="30000"/>
                      <m:t>𝐹</m:t>
                    </m:r>
                    <m:r>
                      <a:rPr lang="en-IN" sz="2000" b="0" i="1" baseline="30000" smtClean="0">
                        <a:latin typeface="Cambria Math" panose="02040503050406030204" pitchFamily="18" charset="0"/>
                      </a:rPr>
                      <m:t>    </m:t>
                    </m:r>
                    <m:r>
                      <a:rPr lang="en-GB" sz="2000" i="1" baseline="30000"/>
                      <m:t>=</m:t>
                    </m:r>
                    <m:r>
                      <a:rPr lang="en-GB" sz="2000" i="1" baseline="30000"/>
                      <m:t>𝑚</m:t>
                    </m:r>
                    <m:sSup>
                      <m:sSupPr>
                        <m:ctrlPr>
                          <a:rPr lang="en-IN" sz="2000" i="1" baseline="30000"/>
                        </m:ctrlPr>
                      </m:sSupPr>
                      <m:e>
                        <m:r>
                          <a:rPr lang="en-GB" sz="2000" i="1" baseline="30000"/>
                          <m:t>𝜔</m:t>
                        </m:r>
                      </m:e>
                      <m:sup>
                        <m:r>
                          <a:rPr lang="en-GB" sz="2000" i="1" baseline="30000"/>
                          <m:t>2</m:t>
                        </m:r>
                      </m:sup>
                    </m:sSup>
                    <m:r>
                      <a:rPr lang="en-GB" sz="2000" i="1" baseline="30000"/>
                      <m:t>𝑒</m:t>
                    </m:r>
                  </m:oMath>
                </a14:m>
                <a:r>
                  <a:rPr lang="en-GB" sz="2000" baseline="30000" dirty="0">
                    <a:latin typeface="Times New Roman" panose="02020603050405020304" pitchFamily="18" charset="0"/>
                    <a:cs typeface="Times New Roman" panose="02020603050405020304" pitchFamily="18" charset="0"/>
                  </a:rPr>
                  <a:t> </a:t>
                </a:r>
                <a:endParaRPr lang="en-IN" sz="2000" baseline="30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60*10</a:t>
                </a:r>
                <a:r>
                  <a:rPr lang="en-GB" sz="2000" baseline="30000" dirty="0">
                    <a:latin typeface="Times New Roman" panose="02020603050405020304" pitchFamily="18" charset="0"/>
                    <a:cs typeface="Times New Roman" panose="02020603050405020304" pitchFamily="18" charset="0"/>
                  </a:rPr>
                  <a:t>-3 </a:t>
                </a:r>
                <a:r>
                  <a:rPr lang="en-GB" sz="2000" dirty="0">
                    <a:latin typeface="Times New Roman" panose="02020603050405020304" pitchFamily="18" charset="0"/>
                    <a:cs typeface="Times New Roman" panose="02020603050405020304" pitchFamily="18" charset="0"/>
                  </a:rPr>
                  <a:t>* 1466.07</a:t>
                </a:r>
                <a:r>
                  <a:rPr lang="en-GB" sz="2000" baseline="30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0.02 * 10</a:t>
                </a:r>
                <a:r>
                  <a:rPr lang="en-GB" sz="2000" baseline="30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2.57</a:t>
                </a:r>
                <a:endParaRPr lang="en-IN" sz="2000" dirty="0">
                  <a:latin typeface="Times New Roman" panose="02020603050405020304" pitchFamily="18" charset="0"/>
                  <a:cs typeface="Times New Roman" panose="02020603050405020304" pitchFamily="18" charset="0"/>
                </a:endParaRPr>
              </a:p>
              <a:p>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sz="half" idx="1"/>
              </p:nvPr>
            </p:nvSpPr>
            <p:spPr>
              <a:xfrm>
                <a:off x="838200" y="1276865"/>
                <a:ext cx="5181600" cy="4900098"/>
              </a:xfrm>
              <a:blipFill rotWithShape="1">
                <a:blip r:embed="rId1"/>
                <a:stretch>
                  <a:fillRect l="-1176"/>
                </a:stretch>
              </a:blipFill>
            </p:spPr>
            <p:txBody>
              <a:bodyPr/>
              <a:lstStyle/>
              <a:p>
                <a:r>
                  <a:rPr lang="en-IN">
                    <a:noFill/>
                  </a:rPr>
                  <a:t> </a:t>
                </a:r>
                <a:endParaRPr lang="en-IN">
                  <a:noFill/>
                </a:endParaRPr>
              </a:p>
            </p:txBody>
          </p:sp>
        </mc:Fallback>
      </mc:AlternateContent>
      <mc:AlternateContent xmlns:mc="http://schemas.openxmlformats.org/markup-compatibility/2006">
        <mc:Choice xmlns:a14="http://schemas.microsoft.com/office/drawing/2010/main" Requires="a14">
          <p:sp>
            <p:nvSpPr>
              <p:cNvPr id="6" name="Content Placeholder 5">
                <a:extLst>
                  <a:ext uri="{FF2B5EF4-FFF2-40B4-BE49-F238E27FC236}">
                    <a14:artisticCrisscrossEtching id="{1CBE1906-943F-47B1-9EB5-F556F4D82126}"/>
                  </a:ext>
                </a:extLst>
              </p:cNvPr>
              <p:cNvSpPr>
                <a:spLocks noGrp="1"/>
              </p:cNvSpPr>
              <p:nvPr>
                <p:ph sz="half" idx="2"/>
              </p:nvPr>
            </p:nvSpPr>
            <p:spPr>
              <a:xfrm>
                <a:off x="6172200" y="1375719"/>
                <a:ext cx="5181600" cy="4801244"/>
              </a:xfrm>
            </p:spPr>
            <p:txBody>
              <a:bodyPr>
                <a:normAutofit fontScale="92500" lnSpcReduction="10000"/>
              </a:bodyPr>
              <a:lstStyle/>
              <a:p>
                <a:pPr lvl="0"/>
                <a:endParaRPr lang="en-GB" sz="1400" baseline="30000" dirty="0"/>
              </a:p>
              <a:p>
                <a:pPr lvl="0"/>
                <a:r>
                  <a:rPr lang="en-GB" sz="2000" baseline="30000" dirty="0">
                    <a:latin typeface="Times New Roman" panose="02020603050405020304" pitchFamily="18" charset="0"/>
                    <a:cs typeface="Times New Roman" panose="02020603050405020304" pitchFamily="18" charset="0"/>
                  </a:rPr>
                  <a:t>Stiffness Coefficient, </a:t>
                </a:r>
                <a14:m>
                  <m:oMath xmlns:m="http://schemas.openxmlformats.org/officeDocument/2006/math">
                    <m:sSub>
                      <m:sSubPr>
                        <m:ctrlPr>
                          <a:rPr lang="en-IN" sz="2000" i="1" baseline="30000">
                            <a:latin typeface="Cambria Math" panose="02040503050406030204" pitchFamily="18" charset="0"/>
                          </a:rPr>
                        </m:ctrlPr>
                      </m:sSubPr>
                      <m:e>
                        <m:r>
                          <a:rPr lang="en-IN" sz="2000" b="0" i="1" baseline="30000" smtClean="0">
                            <a:latin typeface="Cambria Math" panose="02040503050406030204" pitchFamily="18" charset="0"/>
                          </a:rPr>
                          <m:t>                   </m:t>
                        </m:r>
                        <m:r>
                          <a:rPr lang="en-GB" sz="2000" i="1" baseline="30000">
                            <a:latin typeface="Cambria Math" panose="02040503050406030204" pitchFamily="18" charset="0"/>
                          </a:rPr>
                          <m:t>𝐾</m:t>
                        </m:r>
                      </m:e>
                      <m:sub>
                        <m:r>
                          <a:rPr lang="en-GB" sz="2000" i="1" baseline="30000">
                            <a:latin typeface="Cambria Math" panose="02040503050406030204" pitchFamily="18" charset="0"/>
                          </a:rPr>
                          <m:t>𝐷</m:t>
                        </m:r>
                      </m:sub>
                    </m:sSub>
                    <m:r>
                      <a:rPr lang="en-GB" sz="2000" i="1" baseline="30000">
                        <a:latin typeface="Cambria Math" panose="02040503050406030204" pitchFamily="18" charset="0"/>
                      </a:rPr>
                      <m:t>=</m:t>
                    </m:r>
                    <m:d>
                      <m:dPr>
                        <m:ctrlPr>
                          <a:rPr lang="en-IN" sz="2000" i="1" baseline="30000">
                            <a:latin typeface="Cambria Math" panose="02040503050406030204" pitchFamily="18" charset="0"/>
                          </a:rPr>
                        </m:ctrlPr>
                      </m:dPr>
                      <m:e>
                        <m:f>
                          <m:fPr>
                            <m:ctrlPr>
                              <a:rPr lang="en-IN" sz="2000" i="1" baseline="30000">
                                <a:latin typeface="Cambria Math" panose="02040503050406030204" pitchFamily="18" charset="0"/>
                              </a:rPr>
                            </m:ctrlPr>
                          </m:fPr>
                          <m:num>
                            <m:r>
                              <a:rPr lang="en-GB" sz="2000" i="1" baseline="30000">
                                <a:latin typeface="Cambria Math" panose="02040503050406030204" pitchFamily="18" charset="0"/>
                              </a:rPr>
                              <m:t>𝐹</m:t>
                            </m:r>
                            <m:r>
                              <a:rPr lang="en-GB" sz="2000" i="1" baseline="30000">
                                <a:latin typeface="Cambria Math" panose="02040503050406030204" pitchFamily="18" charset="0"/>
                              </a:rPr>
                              <m:t> </m:t>
                            </m:r>
                            <m:r>
                              <a:rPr lang="en-GB" sz="2000" i="1" baseline="30000">
                                <a:latin typeface="Cambria Math" panose="02040503050406030204" pitchFamily="18" charset="0"/>
                              </a:rPr>
                              <m:t>𝑐𝑜𝑠</m:t>
                            </m:r>
                            <m:r>
                              <a:rPr lang="en-GB" sz="2000" i="1" baseline="30000">
                                <a:latin typeface="Cambria Math" panose="02040503050406030204" pitchFamily="18" charset="0"/>
                              </a:rPr>
                              <m:t>∅</m:t>
                            </m:r>
                          </m:num>
                          <m:den>
                            <m:r>
                              <a:rPr lang="en-GB" sz="2000" i="1" baseline="30000">
                                <a:latin typeface="Cambria Math" panose="02040503050406030204" pitchFamily="18" charset="0"/>
                              </a:rPr>
                              <m:t>𝑥</m:t>
                            </m:r>
                          </m:den>
                        </m:f>
                        <m:r>
                          <a:rPr lang="en-GB" sz="2000" i="1" baseline="30000">
                            <a:latin typeface="Cambria Math" panose="02040503050406030204" pitchFamily="18" charset="0"/>
                          </a:rPr>
                          <m:t>+</m:t>
                        </m:r>
                        <m:r>
                          <a:rPr lang="en-GB" sz="2000" i="1" baseline="30000">
                            <a:latin typeface="Cambria Math" panose="02040503050406030204" pitchFamily="18" charset="0"/>
                          </a:rPr>
                          <m:t>4</m:t>
                        </m:r>
                        <m:sSup>
                          <m:sSupPr>
                            <m:ctrlPr>
                              <a:rPr lang="en-IN" sz="2000" i="1" baseline="30000">
                                <a:latin typeface="Cambria Math" panose="02040503050406030204" pitchFamily="18" charset="0"/>
                              </a:rPr>
                            </m:ctrlPr>
                          </m:sSupPr>
                          <m:e>
                            <m:r>
                              <a:rPr lang="en-GB" sz="2000" i="1" baseline="30000">
                                <a:latin typeface="Cambria Math" panose="02040503050406030204" pitchFamily="18" charset="0"/>
                              </a:rPr>
                              <m:t>𝜔</m:t>
                            </m:r>
                          </m:e>
                          <m:sup>
                            <m:r>
                              <a:rPr lang="en-GB" sz="2000" i="1" baseline="30000">
                                <a:latin typeface="Cambria Math" panose="02040503050406030204" pitchFamily="18" charset="0"/>
                              </a:rPr>
                              <m:t>2</m:t>
                            </m:r>
                          </m:sup>
                        </m:sSup>
                      </m:e>
                    </m:d>
                    <m:d>
                      <m:dPr>
                        <m:ctrlPr>
                          <a:rPr lang="en-IN" sz="2000" i="1" baseline="30000">
                            <a:latin typeface="Cambria Math" panose="02040503050406030204" pitchFamily="18" charset="0"/>
                          </a:rPr>
                        </m:ctrlPr>
                      </m:dPr>
                      <m:e>
                        <m:f>
                          <m:fPr>
                            <m:ctrlPr>
                              <a:rPr lang="en-IN" sz="2000" i="1" baseline="30000">
                                <a:latin typeface="Cambria Math" panose="02040503050406030204" pitchFamily="18" charset="0"/>
                              </a:rPr>
                            </m:ctrlPr>
                          </m:fPr>
                          <m:num>
                            <m:r>
                              <a:rPr lang="en-GB" sz="2000" i="1" baseline="30000">
                                <a:latin typeface="Cambria Math" panose="02040503050406030204" pitchFamily="18" charset="0"/>
                              </a:rPr>
                              <m:t>1</m:t>
                            </m:r>
                          </m:num>
                          <m:den>
                            <m:r>
                              <a:rPr lang="en-GB" sz="2000" i="1" baseline="30000">
                                <a:latin typeface="Cambria Math" panose="02040503050406030204" pitchFamily="18" charset="0"/>
                              </a:rPr>
                              <m:t>100</m:t>
                            </m:r>
                          </m:den>
                        </m:f>
                      </m:e>
                    </m:d>
                  </m:oMath>
                </a14:m>
                <a:endParaRPr lang="en-IN" sz="2000" baseline="30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(((2.57 *cos 36.686) / 0.024) + 4 * 1466.07</a:t>
                </a:r>
                <a:r>
                  <a:rPr lang="en-GB" sz="2000" baseline="30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0.01</a:t>
                </a:r>
                <a:endParaRPr lang="en-IN"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86.83 KN/m</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GB" sz="2000" baseline="30000" dirty="0">
                    <a:latin typeface="Times New Roman" panose="02020603050405020304" pitchFamily="18" charset="0"/>
                    <a:cs typeface="Times New Roman" panose="02020603050405020304" pitchFamily="18" charset="0"/>
                  </a:rPr>
                  <a:t>Damping Coefficient, </a:t>
                </a:r>
                <a14:m>
                  <m:oMath xmlns:m="http://schemas.openxmlformats.org/officeDocument/2006/math">
                    <m:sSub>
                      <m:sSubPr>
                        <m:ctrlPr>
                          <a:rPr lang="en-IN" sz="2000" i="1" baseline="30000">
                            <a:latin typeface="Cambria Math" panose="02040503050406030204" pitchFamily="18" charset="0"/>
                          </a:rPr>
                        </m:ctrlPr>
                      </m:sSubPr>
                      <m:e>
                        <m:r>
                          <a:rPr lang="en-GB" sz="2000" i="1" baseline="30000">
                            <a:latin typeface="Cambria Math" panose="02040503050406030204" pitchFamily="18" charset="0"/>
                          </a:rPr>
                          <m:t>𝐶</m:t>
                        </m:r>
                      </m:e>
                      <m:sub>
                        <m:r>
                          <a:rPr lang="en-GB" sz="2000" i="1" baseline="30000">
                            <a:latin typeface="Cambria Math" panose="02040503050406030204" pitchFamily="18" charset="0"/>
                          </a:rPr>
                          <m:t>𝑒𝑞</m:t>
                        </m:r>
                      </m:sub>
                    </m:sSub>
                    <m:r>
                      <a:rPr lang="en-IN" sz="2000" b="0" i="1" baseline="30000" smtClean="0">
                        <a:latin typeface="Cambria Math" panose="02040503050406030204" pitchFamily="18" charset="0"/>
                      </a:rPr>
                      <m:t>                </m:t>
                    </m:r>
                    <m:r>
                      <a:rPr lang="en-GB" sz="2000" i="1" baseline="30000">
                        <a:latin typeface="Cambria Math" panose="02040503050406030204" pitchFamily="18" charset="0"/>
                      </a:rPr>
                      <m:t>=</m:t>
                    </m:r>
                    <m:d>
                      <m:dPr>
                        <m:ctrlPr>
                          <a:rPr lang="en-IN" sz="2000" i="1" baseline="30000">
                            <a:latin typeface="Cambria Math" panose="02040503050406030204" pitchFamily="18" charset="0"/>
                          </a:rPr>
                        </m:ctrlPr>
                      </m:dPr>
                      <m:e>
                        <m:f>
                          <m:fPr>
                            <m:ctrlPr>
                              <a:rPr lang="en-IN" sz="2000" i="1" baseline="30000">
                                <a:latin typeface="Cambria Math" panose="02040503050406030204" pitchFamily="18" charset="0"/>
                              </a:rPr>
                            </m:ctrlPr>
                          </m:fPr>
                          <m:num>
                            <m:r>
                              <a:rPr lang="en-GB" sz="2000" i="1" baseline="30000">
                                <a:latin typeface="Cambria Math" panose="02040503050406030204" pitchFamily="18" charset="0"/>
                              </a:rPr>
                              <m:t>𝐹</m:t>
                            </m:r>
                            <m:r>
                              <a:rPr lang="en-GB" sz="2000" i="1" baseline="30000">
                                <a:latin typeface="Cambria Math" panose="02040503050406030204" pitchFamily="18" charset="0"/>
                              </a:rPr>
                              <m:t> </m:t>
                            </m:r>
                            <m:r>
                              <a:rPr lang="en-GB" sz="2000" i="1" baseline="30000">
                                <a:latin typeface="Cambria Math" panose="02040503050406030204" pitchFamily="18" charset="0"/>
                              </a:rPr>
                              <m:t>𝑠𝑖𝑛</m:t>
                            </m:r>
                            <m:r>
                              <a:rPr lang="en-GB" sz="2000" i="1" baseline="30000">
                                <a:latin typeface="Cambria Math" panose="02040503050406030204" pitchFamily="18" charset="0"/>
                              </a:rPr>
                              <m:t>∅</m:t>
                            </m:r>
                          </m:num>
                          <m:den>
                            <m:r>
                              <a:rPr lang="en-GB" sz="2000" i="1" baseline="30000">
                                <a:latin typeface="Cambria Math" panose="02040503050406030204" pitchFamily="18" charset="0"/>
                              </a:rPr>
                              <m:t>𝜔</m:t>
                            </m:r>
                            <m:r>
                              <a:rPr lang="en-GB" sz="2000" i="1" baseline="30000">
                                <a:latin typeface="Cambria Math" panose="02040503050406030204" pitchFamily="18" charset="0"/>
                              </a:rPr>
                              <m:t> </m:t>
                            </m:r>
                            <m:r>
                              <a:rPr lang="en-GB" sz="2000" i="1" baseline="30000">
                                <a:latin typeface="Cambria Math" panose="02040503050406030204" pitchFamily="18" charset="0"/>
                              </a:rPr>
                              <m:t>𝑥</m:t>
                            </m:r>
                          </m:den>
                        </m:f>
                      </m:e>
                    </m:d>
                    <m:d>
                      <m:dPr>
                        <m:ctrlPr>
                          <a:rPr lang="en-IN" sz="2000" i="1" baseline="30000">
                            <a:latin typeface="Cambria Math" panose="02040503050406030204" pitchFamily="18" charset="0"/>
                          </a:rPr>
                        </m:ctrlPr>
                      </m:dPr>
                      <m:e>
                        <m:f>
                          <m:fPr>
                            <m:ctrlPr>
                              <a:rPr lang="en-IN" sz="2000" i="1" baseline="30000">
                                <a:latin typeface="Cambria Math" panose="02040503050406030204" pitchFamily="18" charset="0"/>
                              </a:rPr>
                            </m:ctrlPr>
                          </m:fPr>
                          <m:num>
                            <m:r>
                              <a:rPr lang="en-GB" sz="2000" i="1" baseline="30000">
                                <a:latin typeface="Cambria Math" panose="02040503050406030204" pitchFamily="18" charset="0"/>
                              </a:rPr>
                              <m:t>1</m:t>
                            </m:r>
                          </m:num>
                          <m:den>
                            <m:r>
                              <a:rPr lang="en-GB" sz="2000" i="1" baseline="30000">
                                <a:latin typeface="Cambria Math" panose="02040503050406030204" pitchFamily="18" charset="0"/>
                              </a:rPr>
                              <m:t>100</m:t>
                            </m:r>
                          </m:den>
                        </m:f>
                      </m:e>
                    </m:d>
                  </m:oMath>
                </a14:m>
                <a:endParaRPr lang="en-IN" sz="2000" baseline="30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((2.57 * sin 36.686) / (1466.07 * 0.024)) * 0.01</a:t>
                </a:r>
                <a:endParaRPr lang="en-IN"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18.66</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US" sz="2000" baseline="30000" dirty="0">
                    <a:latin typeface="Times New Roman" panose="02020603050405020304" pitchFamily="18" charset="0"/>
                    <a:cs typeface="Times New Roman" panose="02020603050405020304" pitchFamily="18" charset="0"/>
                  </a:rPr>
                  <a:t>Energy dissipated E        = </a:t>
                </a:r>
                <a:r>
                  <a:rPr lang="en-US" sz="2000" baseline="30000" dirty="0" err="1">
                    <a:latin typeface="Times New Roman" panose="02020603050405020304" pitchFamily="18" charset="0"/>
                    <a:cs typeface="Times New Roman" panose="02020603050405020304" pitchFamily="18" charset="0"/>
                  </a:rPr>
                  <a:t>kγ</a:t>
                </a:r>
                <a:r>
                  <a:rPr lang="en-US" sz="2000" baseline="30000" dirty="0">
                    <a:latin typeface="Times New Roman" panose="02020603050405020304" pitchFamily="18" charset="0"/>
                    <a:cs typeface="Times New Roman" panose="02020603050405020304" pitchFamily="18" charset="0"/>
                  </a:rPr>
                  <a:t>π</a:t>
                </a:r>
                <a:r>
                  <a:rPr lang="en-US" sz="2000" i="1" baseline="30000" dirty="0">
                    <a:latin typeface="Times New Roman" panose="02020603050405020304" pitchFamily="18" charset="0"/>
                    <a:cs typeface="Times New Roman" panose="02020603050405020304" pitchFamily="18" charset="0"/>
                  </a:rPr>
                  <a:t>x</a:t>
                </a:r>
                <a:r>
                  <a:rPr lang="en-US" sz="2000" baseline="30000" dirty="0">
                    <a:latin typeface="Times New Roman" panose="02020603050405020304" pitchFamily="18" charset="0"/>
                    <a:cs typeface="Times New Roman" panose="02020603050405020304" pitchFamily="18" charset="0"/>
                  </a:rPr>
                  <a:t>2</a:t>
                </a:r>
                <a:endParaRPr lang="en-IN" sz="2000" baseline="30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86.83 * 0.315 * 3.14 * 0.024</a:t>
                </a:r>
                <a:r>
                  <a:rPr lang="en-US" sz="2000" baseline="30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0.0428 N-mm</a:t>
                </a:r>
                <a:endParaRPr lang="en-IN" sz="2000" dirty="0">
                  <a:latin typeface="Times New Roman" panose="02020603050405020304" pitchFamily="18" charset="0"/>
                  <a:cs typeface="Times New Roman" panose="02020603050405020304" pitchFamily="18" charset="0"/>
                </a:endParaRPr>
              </a:p>
              <a:p>
                <a:endParaRPr lang="en-IN" sz="1400" dirty="0"/>
              </a:p>
            </p:txBody>
          </p:sp>
        </mc:Choice>
        <mc:Fallback>
          <p:sp>
            <p:nvSpPr>
              <p:cNvPr id="6" name="Content Placeholder 5"/>
              <p:cNvSpPr>
                <a:spLocks noGrp="1" noRot="1" noChangeAspect="1" noMove="1" noResize="1" noEditPoints="1" noAdjustHandles="1" noChangeArrowheads="1" noChangeShapeType="1" noTextEdit="1"/>
              </p:cNvSpPr>
              <p:nvPr>
                <p:ph sz="half" idx="2"/>
              </p:nvPr>
            </p:nvSpPr>
            <p:spPr>
              <a:xfrm>
                <a:off x="6172200" y="1375719"/>
                <a:ext cx="5181600" cy="4801244"/>
              </a:xfrm>
              <a:blipFill rotWithShape="1">
                <a:blip r:embed="rId2"/>
                <a:stretch>
                  <a:fillRect l="-1176"/>
                </a:stretch>
              </a:blipFill>
            </p:spPr>
            <p:txBody>
              <a:bodyPr/>
              <a:lstStyle/>
              <a:p>
                <a:r>
                  <a:rPr lang="en-IN">
                    <a:noFill/>
                  </a:rPr>
                  <a:t> </a:t>
                </a:r>
                <a:endParaRPr lang="en-IN">
                  <a:noFill/>
                </a:endParaRP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1069392"/>
          </a:xfrm>
        </p:spPr>
        <p:txBody>
          <a:bodyPr>
            <a:normAutofit/>
          </a:bodyPr>
          <a:lstStyle/>
          <a:p>
            <a:pPr algn="ctr"/>
            <a:r>
              <a:rPr lang="en-IN" sz="3600" b="1" dirty="0">
                <a:solidFill>
                  <a:schemeClr val="accent1">
                    <a:lumMod val="75000"/>
                  </a:schemeClr>
                </a:solidFill>
                <a:latin typeface="Georgia" panose="02040502050405020303" pitchFamily="18" charset="0"/>
              </a:rPr>
              <a:t>Calculation</a:t>
            </a:r>
            <a:endParaRPr lang="en-IN" sz="3600" b="1" dirty="0">
              <a:solidFill>
                <a:schemeClr val="accent1">
                  <a:lumMod val="75000"/>
                </a:schemeClr>
              </a:solidFill>
              <a:latin typeface="Georgia" panose="02040502050405020303" pitchFamily="18" charset="0"/>
            </a:endParaRPr>
          </a:p>
        </p:txBody>
      </p:sp>
      <p:graphicFrame>
        <p:nvGraphicFramePr>
          <p:cNvPr id="7" name="Content Placeholder 6"/>
          <p:cNvGraphicFramePr>
            <a:graphicFrameLocks noGrp="1"/>
          </p:cNvGraphicFramePr>
          <p:nvPr>
            <p:ph idx="1"/>
          </p:nvPr>
        </p:nvGraphicFramePr>
        <p:xfrm>
          <a:off x="1065402" y="1669410"/>
          <a:ext cx="9999677" cy="4823473"/>
        </p:xfrm>
        <a:graphic>
          <a:graphicData uri="http://schemas.openxmlformats.org/drawingml/2006/table">
            <a:tbl>
              <a:tblPr firstRow="1" firstCol="1" bandRow="1">
                <a:tableStyleId>{5C22544A-7EE6-4342-B048-85BDC9FD1C3A}</a:tableStyleId>
              </a:tblPr>
              <a:tblGrid>
                <a:gridCol w="1429634"/>
                <a:gridCol w="1429634"/>
                <a:gridCol w="1427417"/>
                <a:gridCol w="1427417"/>
                <a:gridCol w="1428525"/>
                <a:gridCol w="1428525"/>
                <a:gridCol w="1428525"/>
              </a:tblGrid>
              <a:tr h="624033">
                <a:tc>
                  <a:txBody>
                    <a:bodyPr/>
                    <a:lstStyle/>
                    <a:p>
                      <a:pPr algn="ctr">
                        <a:lnSpc>
                          <a:spcPct val="150000"/>
                        </a:lnSpc>
                        <a:spcAft>
                          <a:spcPts val="0"/>
                        </a:spcAft>
                      </a:pPr>
                      <a:r>
                        <a:rPr lang="en-US" sz="1200">
                          <a:effectLst/>
                        </a:rPr>
                        <a:t>Speed (N) 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Angular velocity (rad/ sec)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Excitation frequency (Hz)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Force (N)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Stiffness (KN/m)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Ceq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Energy dissipated (N-mm)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1361.36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2.224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74.84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0.0428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1466.07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86.83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18.66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0.0494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1570.8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0.0572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16000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1675.5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3.36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113.41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21.328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0.0642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17000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1780.23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283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3.803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0.0731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18000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1884.9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4.26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143.5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19000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1989.6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316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4.75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159.9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0.091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524930">
                <a:tc>
                  <a:txBody>
                    <a:bodyPr/>
                    <a:lstStyle/>
                    <a:p>
                      <a:pPr algn="ctr">
                        <a:lnSpc>
                          <a:spcPct val="150000"/>
                        </a:lnSpc>
                        <a:spcAft>
                          <a:spcPts val="0"/>
                        </a:spcAft>
                      </a:pPr>
                      <a:r>
                        <a:rPr lang="en-US" sz="1200">
                          <a:effectLst/>
                        </a:rPr>
                        <a:t>20000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2099.4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5.26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177.21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a:effectLst/>
                        </a:rPr>
                        <a:t>26.6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dirty="0">
                          <a:effectLst/>
                        </a:rPr>
                        <a:t>0.113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8" name="Rectangle 1"/>
          <p:cNvSpPr>
            <a:spLocks noChangeArrowheads="1"/>
          </p:cNvSpPr>
          <p:nvPr/>
        </p:nvSpPr>
        <p:spPr bwMode="auto">
          <a:xfrm>
            <a:off x="-4616899" y="-133712"/>
            <a:ext cx="16808899" cy="69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10979" y="0"/>
            <a:ext cx="5181600" cy="3789405"/>
          </a:xfrm>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5680" y="429643"/>
            <a:ext cx="5385487" cy="293011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774" y="3789405"/>
            <a:ext cx="5619750" cy="3068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459" y="365125"/>
            <a:ext cx="11269363" cy="1325563"/>
          </a:xfrm>
        </p:spPr>
        <p:txBody>
          <a:bodyPr>
            <a:normAutofit/>
          </a:bodyPr>
          <a:lstStyle/>
          <a:p>
            <a:pPr algn="ctr"/>
            <a:r>
              <a:rPr lang="en-IN" sz="2400" b="1" dirty="0">
                <a:solidFill>
                  <a:schemeClr val="accent1">
                    <a:lumMod val="75000"/>
                  </a:schemeClr>
                </a:solidFill>
                <a:latin typeface="Times New Roman" panose="02020603050405020304" pitchFamily="18" charset="0"/>
              </a:rPr>
              <a:t>Journal Bearing with Bumps(Compliant)</a:t>
            </a:r>
            <a:endParaRPr lang="en-IN" sz="2400" b="1" dirty="0">
              <a:solidFill>
                <a:schemeClr val="accent1">
                  <a:lumMod val="75000"/>
                </a:schemeClr>
              </a:solidFill>
              <a:latin typeface="Times New Roman" panose="02020603050405020304" pitchFamily="18" charset="0"/>
            </a:endParaRPr>
          </a:p>
        </p:txBody>
      </p:sp>
      <p:sp>
        <p:nvSpPr>
          <p:cNvPr id="3" name="Content Placeholder 2"/>
          <p:cNvSpPr>
            <a:spLocks noGrp="1"/>
          </p:cNvSpPr>
          <p:nvPr>
            <p:ph sz="half" idx="1"/>
          </p:nvPr>
        </p:nvSpPr>
        <p:spPr>
          <a:xfrm>
            <a:off x="838199" y="1825624"/>
            <a:ext cx="9492049" cy="5032375"/>
          </a:xfrm>
        </p:spPr>
        <p:txBody>
          <a:bodyPr/>
          <a:lstStyle/>
          <a:p>
            <a:r>
              <a:rPr lang="en-IN" sz="1600" dirty="0">
                <a:latin typeface="Times New Roman" panose="02020603050405020304" pitchFamily="18" charset="0"/>
                <a:cs typeface="Times New Roman" panose="02020603050405020304" pitchFamily="18" charset="0"/>
              </a:rPr>
              <a:t>Top foil</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Bumps acts as spring providing stiffness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These entire things pushes the bearing</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preventing shaft contact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By placing bumps ,the frictional forces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provides damping characteristics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Bumps suppress instabilities and vibration</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p>
          <a:p>
            <a:endParaRPr lang="en-IN" dirty="0"/>
          </a:p>
          <a:p>
            <a:endParaRPr lang="en-IN" dirty="0"/>
          </a:p>
          <a:p>
            <a:endParaRPr lang="en-IN" dirty="0"/>
          </a:p>
        </p:txBody>
      </p:sp>
      <p:pic>
        <p:nvPicPr>
          <p:cNvPr id="6" name="Picture 5"/>
          <p:cNvPicPr/>
          <p:nvPr/>
        </p:nvPicPr>
        <p:blipFill rotWithShape="1">
          <a:blip r:embed="rId1">
            <a:extLst>
              <a:ext uri="{28A0092B-C50C-407E-A947-70E740481C1C}">
                <a14:useLocalDpi xmlns:a14="http://schemas.microsoft.com/office/drawing/2010/main" val="0"/>
              </a:ext>
            </a:extLst>
          </a:blip>
          <a:srcRect b="3134"/>
          <a:stretch>
            <a:fillRect/>
          </a:stretch>
        </p:blipFill>
        <p:spPr bwMode="auto">
          <a:xfrm>
            <a:off x="7755255" y="1908175"/>
            <a:ext cx="3524250" cy="3123565"/>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196"/>
          </a:xfrm>
        </p:spPr>
        <p:txBody>
          <a:bodyPr>
            <a:noAutofit/>
          </a:bodyPr>
          <a:lstStyle/>
          <a:p>
            <a:pPr algn="ctr"/>
            <a:r>
              <a:rPr lang="en-IN" sz="3600" b="1" dirty="0">
                <a:solidFill>
                  <a:schemeClr val="accent1">
                    <a:lumMod val="75000"/>
                  </a:schemeClr>
                </a:solidFill>
                <a:latin typeface="Georgia" panose="02040502050405020303" pitchFamily="18" charset="0"/>
                <a:cs typeface="Times New Roman" panose="02020603050405020304" pitchFamily="18" charset="0"/>
              </a:rPr>
              <a:t>Conclusions</a:t>
            </a:r>
            <a:endParaRPr lang="en-IN" sz="3600" b="1" dirty="0">
              <a:solidFill>
                <a:schemeClr val="accent1">
                  <a:lumMod val="75000"/>
                </a:schemeClr>
              </a:solidFill>
              <a:latin typeface="Georgia" panose="02040502050405020303" pitchFamily="18" charset="0"/>
              <a:cs typeface="Times New Roman" panose="02020603050405020304" pitchFamily="18" charset="0"/>
            </a:endParaRPr>
          </a:p>
        </p:txBody>
      </p:sp>
      <p:sp>
        <p:nvSpPr>
          <p:cNvPr id="3" name="Content Placeholder 2"/>
          <p:cNvSpPr>
            <a:spLocks noGrp="1"/>
          </p:cNvSpPr>
          <p:nvPr>
            <p:ph idx="1"/>
          </p:nvPr>
        </p:nvSpPr>
        <p:spPr>
          <a:xfrm>
            <a:off x="838200" y="1291315"/>
            <a:ext cx="10515600" cy="499274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Converging film formation and Pressure distribution is governed by Reynolds Equation.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In the current project the Finite Difference Method is used to solve the Reynolds Equation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From the graph we obtained the pressure profile which is later </a:t>
            </a:r>
            <a:r>
              <a:rPr lang="en-IN" altLang="en-US" sz="1800" dirty="0">
                <a:latin typeface="Times New Roman" panose="02020603050405020304" pitchFamily="18" charset="0"/>
                <a:cs typeface="Times New Roman" panose="02020603050405020304" pitchFamily="18" charset="0"/>
              </a:rPr>
              <a:t>used </a:t>
            </a:r>
            <a:r>
              <a:rPr lang="en-US" sz="1800" dirty="0">
                <a:latin typeface="Times New Roman" panose="02020603050405020304" pitchFamily="18" charset="0"/>
                <a:cs typeface="Times New Roman" panose="02020603050405020304" pitchFamily="18" charset="0"/>
              </a:rPr>
              <a:t>to find the </a:t>
            </a:r>
            <a:r>
              <a:rPr lang="en-US" sz="1800" b="1" dirty="0">
                <a:latin typeface="Times New Roman" panose="02020603050405020304" pitchFamily="18" charset="0"/>
                <a:cs typeface="Times New Roman" panose="02020603050405020304" pitchFamily="18" charset="0"/>
              </a:rPr>
              <a:t>Energy dissipation</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Pressure profile obtained for with bumps is more than with out bumps.</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rPr>
              <a:t>Reynolds equation for with and without placing the bumps is calculated and analysed using normalization and FDM and the corresponding graphs are obtained. From the above two cases the pressure distribution is analysed and we obtain a result of highest pressure in the case where the bump is placed. Energy dissipation is also calculated for the above two cases and the respective graphs are obtained. This infers that by placing the bumps the load carrying capacity and damping is increased thereby achieving the controlled vibrations.</a:t>
            </a:r>
            <a:endParaRPr lang="en-IN" sz="1800" dirty="0">
              <a:latin typeface="Times New Roman" panose="02020603050405020304" pitchFamily="18" charset="0"/>
            </a:endParaRPr>
          </a:p>
          <a:p>
            <a:r>
              <a:rPr lang="en-IN" sz="1800" dirty="0">
                <a:latin typeface="Times New Roman" panose="02020603050405020304" pitchFamily="18" charset="0"/>
              </a:rPr>
              <a:t>The complexity of tribological phenomena is so large that without the use of computer technology it is difficult to make any research in this area. Computer technology that uses advanced numerical methods is a supportive tool, in many cases it allows to carry out modelling and simulation of complex tribological occurrence which take place in different nodes and different working conditions.</a:t>
            </a:r>
            <a:endParaRPr lang="en-IN" sz="1800" dirty="0">
              <a:latin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700385" cy="5996940"/>
          </a:xfrm>
        </p:spPr>
        <p:txBody>
          <a:bodyPr>
            <a:normAutofit/>
          </a:bodyPr>
          <a:lstStyle/>
          <a:p>
            <a:pPr marL="0" indent="0" algn="ctr">
              <a:buNone/>
            </a:pPr>
            <a:r>
              <a:rPr lang="en-IN" sz="2400" b="1" dirty="0">
                <a:solidFill>
                  <a:schemeClr val="accent1">
                    <a:lumMod val="75000"/>
                  </a:schemeClr>
                </a:solidFill>
                <a:latin typeface="Times New Roman" panose="02020603050405020304" pitchFamily="18" charset="0"/>
              </a:rPr>
              <a:t>Reference</a:t>
            </a:r>
            <a:endParaRPr lang="en-IN" sz="2400" b="1" dirty="0">
              <a:solidFill>
                <a:schemeClr val="accent1">
                  <a:lumMod val="75000"/>
                </a:schemeClr>
              </a:solidFill>
              <a:latin typeface="Times New Roman" panose="02020603050405020304" pitchFamily="18" charset="0"/>
            </a:endParaRPr>
          </a:p>
          <a:p>
            <a:pPr marL="0" indent="0">
              <a:buNone/>
            </a:pPr>
            <a:endParaRPr lang="en-IN" sz="1800" b="1" dirty="0">
              <a:latin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Campbell, W.E. (1969). “Boundary Lubrication: An Appraisal of World Literature.” ASME.</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Shims Robert Hoffmann1 Tomasz Pronobis1 Robert Liebich SIRM 2015 – 11th International Conference on Vibrations in Rotating Machines, Magdeburg, Deutschland, 23. – 25. February 2015 A numerical performance analysis of a gas foil bearing including structural modifications by applying metal </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P. N. Nagare Department of Mechanical Engineering, Amrutvahini College of Engineering Sangamner, India</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A Comparative Study on Numerical Solution of Reynolds Equation of Journal Bearing </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Malcolm E. Leader, P.E Co. Durango, Colorado, Applied Machinery Dynamics Understanding Journal Bearings </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L. P. Alford, McGraw Hill, The American Machinist, 1911 Bearings and Their Lubrication</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Wiesław Graboń, Jan Smykla, Computer program for simulation of pressure distribution in the hydrodynamic radial bearing</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D. Sfyris a, A. Chasalevris b, University of Aegean, Aegean 81400, Greece</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An exact analytical solution of the Reynolds equation for the finite journal bearing lubrication </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https://www.tandfonline.com/doi/abs/10.1080/10402004.2010.538490</a:t>
            </a:r>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3600" b="1" dirty="0">
                <a:solidFill>
                  <a:schemeClr val="accent1">
                    <a:lumMod val="75000"/>
                  </a:schemeClr>
                </a:solidFill>
                <a:latin typeface="Georgia" panose="02040502050405020303" pitchFamily="18" charset="0"/>
              </a:rPr>
              <a:t>                        Literature Review</a:t>
            </a:r>
            <a:br>
              <a:rPr lang="en-IN" sz="3600" dirty="0">
                <a:solidFill>
                  <a:schemeClr val="accent1">
                    <a:lumMod val="75000"/>
                  </a:schemeClr>
                </a:solidFill>
              </a:rPr>
            </a:br>
            <a:endParaRPr lang="en-IN" sz="3600" dirty="0">
              <a:solidFill>
                <a:schemeClr val="accent1">
                  <a:lumMod val="75000"/>
                </a:schemeClr>
              </a:solidFill>
            </a:endParaRPr>
          </a:p>
        </p:txBody>
      </p:sp>
      <p:sp>
        <p:nvSpPr>
          <p:cNvPr id="8" name="Content Placeholder 7"/>
          <p:cNvSpPr>
            <a:spLocks noGrp="1"/>
          </p:cNvSpPr>
          <p:nvPr>
            <p:ph sz="quarter" idx="4"/>
          </p:nvPr>
        </p:nvSpPr>
        <p:spPr>
          <a:xfrm>
            <a:off x="318917" y="1360476"/>
            <a:ext cx="9017727" cy="5056899"/>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Learnt basics from </a:t>
            </a:r>
            <a:r>
              <a:rPr lang="en-US" sz="2000" dirty="0">
                <a:latin typeface="Times New Roman" panose="02020603050405020304" pitchFamily="18" charset="0"/>
                <a:cs typeface="Times New Roman" panose="02020603050405020304" pitchFamily="18" charset="0"/>
              </a:rPr>
              <a:t>Lubrication principles and bearings theoretical principles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and design by E.I RADZIMOVSKY, professor at University of Illinois.</a:t>
            </a:r>
            <a:endParaRPr lang="en-US"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Mechanism of continuous film formation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in bearing-</a:t>
            </a:r>
            <a:r>
              <a:rPr lang="en-US" sz="2000" dirty="0">
                <a:latin typeface="Times New Roman" panose="02020603050405020304" pitchFamily="18" charset="0"/>
                <a:cs typeface="Times New Roman" panose="02020603050405020304" pitchFamily="18" charset="0"/>
              </a:rPr>
              <a:t>Juliana Javorova1Bulgaria Sofia</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ea typeface="Tahoma" panose="020B0604030504040204" pitchFamily="34" charset="0"/>
                <a:cs typeface="Times New Roman" panose="02020603050405020304" pitchFamily="18" charset="0"/>
              </a:rPr>
              <a:t>An exact analytical solution of the Reynolds equation for the finite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journal bearing lubrication D. </a:t>
            </a:r>
            <a:r>
              <a:rPr lang="en-US" sz="2000" dirty="0" err="1">
                <a:latin typeface="Times New Roman" panose="02020603050405020304" pitchFamily="18" charset="0"/>
                <a:ea typeface="Tahoma" panose="020B0604030504040204" pitchFamily="34" charset="0"/>
                <a:cs typeface="Times New Roman" panose="02020603050405020304" pitchFamily="18" charset="0"/>
              </a:rPr>
              <a:t>Sfyris</a:t>
            </a:r>
            <a:r>
              <a:rPr lang="en-US" sz="2000" dirty="0">
                <a:latin typeface="Times New Roman" panose="02020603050405020304" pitchFamily="18" charset="0"/>
                <a:ea typeface="Tahoma" panose="020B0604030504040204" pitchFamily="34" charset="0"/>
                <a:cs typeface="Times New Roman" panose="02020603050405020304" pitchFamily="18" charset="0"/>
              </a:rPr>
              <a:t>, A.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Chasalevris</a:t>
            </a:r>
            <a:r>
              <a:rPr lang="en-US" sz="2000" dirty="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infinitely short (narrow) hydrodynamic journal bearings,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length of bearing in axial direction is very short.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Normalized Reynolds equation ,Prof. Harish Hirani , IIT , Delhi</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9845" y="2025114"/>
            <a:ext cx="4113238" cy="37276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06163"/>
            <a:ext cx="5157787" cy="1293340"/>
          </a:xfrm>
        </p:spPr>
        <p:txBody>
          <a:bodyPr>
            <a:normAutofit/>
          </a:bodyPr>
          <a:lstStyle/>
          <a:p>
            <a:r>
              <a:rPr lang="en-GB" sz="1800" dirty="0">
                <a:solidFill>
                  <a:schemeClr val="accent1">
                    <a:lumMod val="75000"/>
                  </a:schemeClr>
                </a:solidFill>
                <a:latin typeface="Times New Roman" panose="02020603050405020304" pitchFamily="18" charset="0"/>
                <a:cs typeface="Times New Roman" panose="02020603050405020304" pitchFamily="18" charset="0"/>
              </a:rPr>
              <a:t>STATIC AND DYNAMIC CHARACTERIZATION OF A BUMP-TYPE  BEARING -BY SÉBASTIEN LE LEZ</a:t>
            </a:r>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GB" dirty="0">
                <a:latin typeface="Times New Roman" panose="02020603050405020304" pitchFamily="18" charset="0"/>
                <a:cs typeface="Times New Roman" panose="02020603050405020304" pitchFamily="18" charset="0"/>
              </a:rPr>
              <a:t>The goal of this paper is to improve the understanding of the behaviour of the bump type bearing structure under static and dynamic loads.</a:t>
            </a:r>
            <a:endParaRPr lang="en-GB"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a:xfrm>
            <a:off x="6169024" y="765347"/>
            <a:ext cx="5183188" cy="1434156"/>
          </a:xfrm>
        </p:spPr>
        <p:txBody>
          <a:bodyPr>
            <a:normAutofit/>
          </a:bodyPr>
          <a:lstStyle/>
          <a:p>
            <a:r>
              <a:rPr lang="en-IN" sz="1800" dirty="0">
                <a:solidFill>
                  <a:schemeClr val="accent1">
                    <a:lumMod val="75000"/>
                  </a:schemeClr>
                </a:solidFill>
                <a:latin typeface="Times New Roman" panose="02020603050405020304" pitchFamily="18" charset="0"/>
                <a:cs typeface="Times New Roman" panose="02020603050405020304" pitchFamily="18" charset="0"/>
              </a:rPr>
              <a:t>By Oscar De Santiago, Luis San Andres  </a:t>
            </a:r>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p>
        </p:txBody>
      </p:sp>
      <p:sp>
        <p:nvSpPr>
          <p:cNvPr id="6" name="Content Placeholder 5"/>
          <p:cNvSpPr>
            <a:spLocks noGrp="1"/>
          </p:cNvSpPr>
          <p:nvPr>
            <p:ph sz="quarter" idx="4"/>
          </p:nvPr>
        </p:nvSpPr>
        <p:spPr/>
        <p:txBody>
          <a:bodyPr>
            <a:normAutofit/>
          </a:bodyPr>
          <a:lstStyle/>
          <a:p>
            <a:r>
              <a:rPr lang="en-IN" sz="2400" dirty="0">
                <a:latin typeface="Times New Roman" panose="02020603050405020304" pitchFamily="18" charset="0"/>
                <a:cs typeface="Times New Roman" panose="02020603050405020304" pitchFamily="18" charset="0"/>
              </a:rPr>
              <a:t>The area of investigation is that this type of bearing has only a limited dynamic stiffness which when combined with the minimum film thickness provides with a load capacity of a few Newton.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0303"/>
            <a:ext cx="9492049" cy="5196660"/>
          </a:xfrm>
        </p:spPr>
        <p:txBody>
          <a:bodyPr>
            <a:normAutofit/>
          </a:bodyPr>
          <a:lstStyle/>
          <a:p>
            <a:pPr marL="0" indent="0" algn="ctr">
              <a:buNone/>
            </a:pPr>
            <a:r>
              <a:rPr lang="en-IN" sz="3600" b="1" dirty="0">
                <a:solidFill>
                  <a:schemeClr val="accent1">
                    <a:lumMod val="75000"/>
                  </a:schemeClr>
                </a:solidFill>
                <a:latin typeface="Georgia" panose="02040502050405020303" pitchFamily="18" charset="0"/>
              </a:rPr>
              <a:t>       Problem Statement</a:t>
            </a:r>
            <a:endParaRPr lang="en-IN" sz="3600" dirty="0">
              <a:solidFill>
                <a:schemeClr val="accent1">
                  <a:lumMod val="75000"/>
                </a:schemeClr>
              </a:solidFill>
              <a:latin typeface="Georgia" panose="02040502050405020303" pitchFamily="18" charset="0"/>
            </a:endParaRPr>
          </a:p>
          <a:p>
            <a:pPr marL="0" indent="0">
              <a:buNone/>
            </a:pPr>
            <a:endParaRPr lang="en-IN" dirty="0"/>
          </a:p>
          <a:p>
            <a:pPr algn="just"/>
            <a:r>
              <a:rPr lang="en-IN" sz="2400" dirty="0">
                <a:latin typeface="Times New Roman" panose="02020603050405020304" pitchFamily="18" charset="0"/>
                <a:cs typeface="Times New Roman" panose="02020603050405020304" pitchFamily="18" charset="0"/>
              </a:rPr>
              <a:t>Controlling the vibrations in shaft and bearing system. </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Increase the damping effect and finally results in the effective control of vibration.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Preventing damage to machines due to fatigue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Noise reduction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By placing bumps ,the frictional forces provides damping characteristics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 </a:t>
            </a:r>
            <a:r>
              <a:rPr lang="en-US" sz="3600" b="1" dirty="0" err="1">
                <a:solidFill>
                  <a:schemeClr val="accent1">
                    <a:lumMod val="75000"/>
                  </a:schemeClr>
                </a:solidFill>
                <a:latin typeface="Georgia" panose="02040502050405020303" pitchFamily="18" charset="0"/>
              </a:rPr>
              <a:t>Methadology</a:t>
            </a:r>
            <a:endParaRPr lang="en-IN" sz="3600" dirty="0"/>
          </a:p>
        </p:txBody>
      </p:sp>
      <p:sp>
        <p:nvSpPr>
          <p:cNvPr id="3" name="Content Placeholder 2"/>
          <p:cNvSpPr>
            <a:spLocks noGrp="1"/>
          </p:cNvSpPr>
          <p:nvPr>
            <p:ph idx="1"/>
          </p:nvPr>
        </p:nvSpPr>
        <p:spPr/>
        <p:txBody>
          <a:bodyPr/>
          <a:lstStyle/>
          <a:p>
            <a:r>
              <a:rPr lang="en-IN" dirty="0"/>
              <a:t>Deriving the Steady state Reynolds equation for converging film(supports Load carrying capacity).</a:t>
            </a:r>
            <a:endParaRPr lang="en-IN" dirty="0"/>
          </a:p>
          <a:p>
            <a:r>
              <a:rPr lang="en-IN" dirty="0"/>
              <a:t>Normalising the variables in the Reynolds equation(x , z , p and h).</a:t>
            </a:r>
            <a:endParaRPr lang="en-IN" dirty="0"/>
          </a:p>
          <a:p>
            <a:r>
              <a:rPr lang="en-IN" dirty="0"/>
              <a:t>Applying Finite Difference Method. </a:t>
            </a:r>
            <a:endParaRPr lang="en-IN" dirty="0"/>
          </a:p>
          <a:p>
            <a:r>
              <a:rPr lang="en-IN" dirty="0"/>
              <a:t>Placing the bumps.</a:t>
            </a:r>
            <a:endParaRPr lang="en-IN" dirty="0"/>
          </a:p>
          <a:p>
            <a:r>
              <a:rPr lang="en-IN" dirty="0"/>
              <a:t>Obtaining its numerical solution by Mat-lab codes.</a:t>
            </a:r>
            <a:endParaRPr lang="en-IN" dirty="0"/>
          </a:p>
          <a:p>
            <a:r>
              <a:rPr lang="en-IN" dirty="0"/>
              <a:t>Comparing the energy dissipation with and without bumps.</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5107459" y="1210962"/>
            <a:ext cx="1754660" cy="5931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Derive Reynolds Equation</a:t>
            </a:r>
            <a:endParaRPr lang="en-IN" dirty="0"/>
          </a:p>
        </p:txBody>
      </p:sp>
      <p:sp>
        <p:nvSpPr>
          <p:cNvPr id="15" name="Flowchart: Alternate Process 14"/>
          <p:cNvSpPr/>
          <p:nvPr/>
        </p:nvSpPr>
        <p:spPr>
          <a:xfrm>
            <a:off x="5107459" y="337074"/>
            <a:ext cx="1820563" cy="56017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Converging film</a:t>
            </a:r>
            <a:endParaRPr lang="en-IN" dirty="0"/>
          </a:p>
        </p:txBody>
      </p:sp>
      <p:sp>
        <p:nvSpPr>
          <p:cNvPr id="16" name="Flowchart: Alternate Process 15"/>
          <p:cNvSpPr/>
          <p:nvPr/>
        </p:nvSpPr>
        <p:spPr>
          <a:xfrm>
            <a:off x="1054446" y="2292518"/>
            <a:ext cx="2454876" cy="57081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into polar co-ordinates</a:t>
            </a:r>
            <a:endParaRPr lang="en-IN" dirty="0"/>
          </a:p>
        </p:txBody>
      </p:sp>
      <p:sp>
        <p:nvSpPr>
          <p:cNvPr id="17" name="Flowchart: Alternate Process 16"/>
          <p:cNvSpPr/>
          <p:nvPr/>
        </p:nvSpPr>
        <p:spPr>
          <a:xfrm>
            <a:off x="1054446" y="3205198"/>
            <a:ext cx="2454876" cy="58249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Normalize and get reduced equation</a:t>
            </a:r>
            <a:endParaRPr lang="en-IN" dirty="0"/>
          </a:p>
        </p:txBody>
      </p:sp>
      <p:sp>
        <p:nvSpPr>
          <p:cNvPr id="18" name="Flowchart: Alternate Process 17"/>
          <p:cNvSpPr/>
          <p:nvPr/>
        </p:nvSpPr>
        <p:spPr>
          <a:xfrm>
            <a:off x="1054446" y="4108960"/>
            <a:ext cx="2438398" cy="58249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Apply FDM</a:t>
            </a:r>
            <a:endParaRPr lang="en-IN" dirty="0"/>
          </a:p>
        </p:txBody>
      </p:sp>
      <p:sp>
        <p:nvSpPr>
          <p:cNvPr id="19" name="Flowchart: Alternate Process 18"/>
          <p:cNvSpPr/>
          <p:nvPr/>
        </p:nvSpPr>
        <p:spPr>
          <a:xfrm>
            <a:off x="1054446" y="5033318"/>
            <a:ext cx="2438398" cy="5684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 Equation </a:t>
            </a:r>
            <a:endParaRPr lang="en-IN" dirty="0"/>
          </a:p>
        </p:txBody>
      </p:sp>
      <p:sp>
        <p:nvSpPr>
          <p:cNvPr id="20" name="Flowchart: Alternate Process 19"/>
          <p:cNvSpPr/>
          <p:nvPr/>
        </p:nvSpPr>
        <p:spPr>
          <a:xfrm>
            <a:off x="8682679" y="2204567"/>
            <a:ext cx="2743202" cy="6340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Normalize and get reduced equation</a:t>
            </a:r>
            <a:endParaRPr lang="en-IN" dirty="0"/>
          </a:p>
        </p:txBody>
      </p:sp>
      <p:sp>
        <p:nvSpPr>
          <p:cNvPr id="21" name="Flowchart: Alternate Process 20"/>
          <p:cNvSpPr/>
          <p:nvPr/>
        </p:nvSpPr>
        <p:spPr>
          <a:xfrm>
            <a:off x="8682678" y="3221808"/>
            <a:ext cx="2743201" cy="6340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Apply FDM</a:t>
            </a:r>
            <a:endParaRPr lang="en-IN" dirty="0"/>
          </a:p>
        </p:txBody>
      </p:sp>
      <p:sp>
        <p:nvSpPr>
          <p:cNvPr id="22" name="Flowchart: Alternate Process 21"/>
          <p:cNvSpPr/>
          <p:nvPr/>
        </p:nvSpPr>
        <p:spPr>
          <a:xfrm>
            <a:off x="8682678" y="4271592"/>
            <a:ext cx="2743201" cy="6340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Final Equation</a:t>
            </a:r>
            <a:endParaRPr lang="en-IN" dirty="0"/>
          </a:p>
        </p:txBody>
      </p:sp>
      <p:sp>
        <p:nvSpPr>
          <p:cNvPr id="23" name="Flowchart: Alternate Process 22"/>
          <p:cNvSpPr/>
          <p:nvPr/>
        </p:nvSpPr>
        <p:spPr>
          <a:xfrm>
            <a:off x="1054446" y="5943599"/>
            <a:ext cx="2438398" cy="56841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Matlab</a:t>
            </a:r>
            <a:r>
              <a:rPr lang="en-IN" dirty="0"/>
              <a:t>-code</a:t>
            </a:r>
            <a:endParaRPr lang="en-IN" dirty="0"/>
          </a:p>
        </p:txBody>
      </p:sp>
      <p:sp>
        <p:nvSpPr>
          <p:cNvPr id="24" name="Flowchart: Alternate Process 23"/>
          <p:cNvSpPr/>
          <p:nvPr/>
        </p:nvSpPr>
        <p:spPr>
          <a:xfrm>
            <a:off x="8682678" y="5284706"/>
            <a:ext cx="2743201" cy="6340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Matlab</a:t>
            </a:r>
            <a:r>
              <a:rPr lang="en-IN" dirty="0"/>
              <a:t> code</a:t>
            </a:r>
            <a:endParaRPr lang="en-IN" dirty="0"/>
          </a:p>
        </p:txBody>
      </p:sp>
      <p:cxnSp>
        <p:nvCxnSpPr>
          <p:cNvPr id="26" name="Straight Arrow Connector 25"/>
          <p:cNvCxnSpPr>
            <a:stCxn id="15" idx="2"/>
          </p:cNvCxnSpPr>
          <p:nvPr/>
        </p:nvCxnSpPr>
        <p:spPr>
          <a:xfrm>
            <a:off x="6017741" y="897247"/>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41840" y="2934034"/>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058400" y="2838617"/>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33601" y="3845349"/>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33601" y="4773836"/>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41839" y="5601731"/>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058400" y="3857706"/>
            <a:ext cx="0" cy="25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0050163" y="4913869"/>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81881" y="2051222"/>
            <a:ext cx="773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0" idx="0"/>
          </p:cNvCxnSpPr>
          <p:nvPr/>
        </p:nvCxnSpPr>
        <p:spPr>
          <a:xfrm>
            <a:off x="10050163" y="2067697"/>
            <a:ext cx="4117" cy="13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6" idx="0"/>
          </p:cNvCxnSpPr>
          <p:nvPr/>
        </p:nvCxnSpPr>
        <p:spPr>
          <a:xfrm>
            <a:off x="2281881" y="2075935"/>
            <a:ext cx="3" cy="21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09504" y="1804086"/>
            <a:ext cx="0" cy="2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41839" y="1688757"/>
            <a:ext cx="2759672" cy="369332"/>
          </a:xfrm>
          <a:prstGeom prst="rect">
            <a:avLst/>
          </a:prstGeom>
          <a:noFill/>
        </p:spPr>
        <p:txBody>
          <a:bodyPr wrap="square" rtlCol="0">
            <a:spAutoFit/>
          </a:bodyPr>
          <a:lstStyle/>
          <a:p>
            <a:r>
              <a:rPr lang="en-IN" dirty="0"/>
              <a:t>            With bumps</a:t>
            </a:r>
            <a:endParaRPr lang="en-IN" dirty="0"/>
          </a:p>
        </p:txBody>
      </p:sp>
      <p:sp>
        <p:nvSpPr>
          <p:cNvPr id="48" name="TextBox 47"/>
          <p:cNvSpPr txBox="1"/>
          <p:nvPr/>
        </p:nvSpPr>
        <p:spPr>
          <a:xfrm>
            <a:off x="7274011" y="1688757"/>
            <a:ext cx="2125358" cy="369332"/>
          </a:xfrm>
          <a:prstGeom prst="rect">
            <a:avLst/>
          </a:prstGeom>
          <a:noFill/>
        </p:spPr>
        <p:txBody>
          <a:bodyPr wrap="square" rtlCol="0">
            <a:spAutoFit/>
          </a:bodyPr>
          <a:lstStyle/>
          <a:p>
            <a:r>
              <a:rPr lang="en-IN" dirty="0"/>
              <a:t>     Without bumps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accent1">
                    <a:lumMod val="75000"/>
                  </a:schemeClr>
                </a:solidFill>
                <a:latin typeface="Georgia" panose="02040502050405020303" pitchFamily="18" charset="0"/>
              </a:rPr>
              <a:t>Reynolds equation</a:t>
            </a:r>
            <a:endParaRPr lang="en-IN" sz="3600" b="1" dirty="0">
              <a:solidFill>
                <a:schemeClr val="accent1">
                  <a:lumMod val="75000"/>
                </a:schemeClr>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3" name="Content Placeholder 2">
                <a:extLst/>
              </p:cNvPr>
              <p:cNvSpPr>
                <a:spLocks noGrp="1"/>
              </p:cNvSpPr>
              <p:nvPr>
                <p:ph idx="1"/>
              </p:nvPr>
            </p:nvSpPr>
            <p:spPr/>
            <p:txBody>
              <a:bodyPr>
                <a:normAutofit/>
              </a:bodyPr>
              <a:lstStyle/>
              <a:p>
                <a:r>
                  <a:rPr lang="en-IN" dirty="0"/>
                  <a:t>Fundamental equation for obtaining Pressure distribution in journal bearing.</a:t>
                </a:r>
              </a:p>
              <a:p>
                <a:r>
                  <a:rPr lang="en-IN" dirty="0"/>
                  <a:t>Converging film</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𝑥</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h</m:t>
                            </m:r>
                          </m:e>
                          <m:sup>
                            <m:r>
                              <a:rPr lang="en-IN">
                                <a:latin typeface="Cambria Math" panose="02040503050406030204" pitchFamily="18" charset="0"/>
                              </a:rPr>
                              <m:t>3</m:t>
                            </m:r>
                          </m:sup>
                        </m:sSup>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𝑝</m:t>
                            </m:r>
                          </m:num>
                          <m:den>
                            <m:r>
                              <a:rPr lang="en-IN" i="1">
                                <a:latin typeface="Cambria Math" panose="02040503050406030204" pitchFamily="18" charset="0"/>
                              </a:rPr>
                              <m:t>𝜕</m:t>
                            </m:r>
                            <m:r>
                              <a:rPr lang="en-IN" i="1">
                                <a:latin typeface="Cambria Math" panose="02040503050406030204" pitchFamily="18" charset="0"/>
                              </a:rPr>
                              <m:t>𝑥</m:t>
                            </m:r>
                          </m:den>
                        </m:f>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𝑧</m:t>
                        </m:r>
                      </m:den>
                    </m:f>
                    <m:d>
                      <m:dPr>
                        <m:ctrlPr>
                          <a:rPr lang="en-IN" i="1">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h</m:t>
                            </m:r>
                          </m:e>
                          <m:sup>
                            <m:r>
                              <a:rPr lang="en-IN">
                                <a:latin typeface="Cambria Math" panose="02040503050406030204" pitchFamily="18" charset="0"/>
                              </a:rPr>
                              <m:t>3</m:t>
                            </m:r>
                          </m:sup>
                        </m:sSup>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𝑝</m:t>
                            </m:r>
                          </m:num>
                          <m:den>
                            <m:r>
                              <a:rPr lang="en-IN" i="1">
                                <a:latin typeface="Cambria Math" panose="02040503050406030204" pitchFamily="18" charset="0"/>
                              </a:rPr>
                              <m:t>𝜕</m:t>
                            </m:r>
                            <m:r>
                              <a:rPr lang="en-IN" i="1">
                                <a:latin typeface="Cambria Math" panose="02040503050406030204" pitchFamily="18" charset="0"/>
                              </a:rPr>
                              <m:t>𝑧</m:t>
                            </m:r>
                          </m:den>
                        </m:f>
                      </m:e>
                    </m:d>
                    <m:r>
                      <a:rPr lang="en-IN">
                        <a:latin typeface="Cambria Math" panose="02040503050406030204" pitchFamily="18" charset="0"/>
                      </a:rPr>
                      <m:t>=6</m:t>
                    </m:r>
                    <m:r>
                      <a:rPr lang="en-IN" i="1">
                        <a:latin typeface="Cambria Math" panose="02040503050406030204" pitchFamily="18" charset="0"/>
                      </a:rPr>
                      <m:t>𝜂</m:t>
                    </m:r>
                    <m:r>
                      <a:rPr lang="en-IN" i="1">
                        <a:latin typeface="Cambria Math" panose="02040503050406030204" pitchFamily="18" charset="0"/>
                      </a:rPr>
                      <m:t>𝑈</m:t>
                    </m:r>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h</m:t>
                        </m:r>
                      </m:num>
                      <m:den>
                        <m:r>
                          <a:rPr lang="en-IN" i="1">
                            <a:latin typeface="Cambria Math" panose="02040503050406030204" pitchFamily="18" charset="0"/>
                          </a:rPr>
                          <m:t>𝜕</m:t>
                        </m:r>
                        <m:r>
                          <a:rPr lang="en-IN" i="1">
                            <a:latin typeface="Cambria Math" panose="02040503050406030204" pitchFamily="18" charset="0"/>
                          </a:rPr>
                          <m:t>𝑥</m:t>
                        </m:r>
                      </m:den>
                    </m:f>
                  </m:oMath>
                </a14:m>
                <a:endParaRPr lang="en-IN" dirty="0"/>
              </a:p>
              <a:p>
                <a:r>
                  <a:rPr lang="en-IN" dirty="0"/>
                  <a:t>Non – linear equation</a:t>
                </a:r>
              </a:p>
              <a:p>
                <a:r>
                  <a:rPr lang="en-IN" dirty="0"/>
                  <a:t>Differential terms.</a:t>
                </a:r>
              </a:p>
              <a:p>
                <a:r>
                  <a:rPr lang="en-IN" dirty="0"/>
                  <a:t>Non homogenous and cannot be solved using the Numerical solution software.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43" t="-2241" r="-522"/>
                </a:stretch>
              </a:blipFill>
            </p:spPr>
            <p:txBody>
              <a:bodyPr/>
              <a:lstStyle/>
              <a:p>
                <a:r>
                  <a:rPr lang="en-IN">
                    <a:noFill/>
                  </a:rPr>
                  <a:t> </a:t>
                </a:r>
                <a:endParaRPr lang="en-IN">
                  <a:noFill/>
                </a:endParaRP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7591</Words>
  <Application>WPS Presentation</Application>
  <PresentationFormat>Widescreen</PresentationFormat>
  <Paragraphs>364</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Times New Roman</vt:lpstr>
      <vt:lpstr>Calibri</vt:lpstr>
      <vt:lpstr>Georgia</vt:lpstr>
      <vt:lpstr>Tahoma</vt:lpstr>
      <vt:lpstr>Microsoft YaHei</vt:lpstr>
      <vt:lpstr/>
      <vt:lpstr>Arial Unicode MS</vt:lpstr>
      <vt:lpstr>Calibri Light</vt:lpstr>
      <vt:lpstr>Arial Black</vt:lpstr>
      <vt:lpstr>AMGDT</vt:lpstr>
      <vt:lpstr>Office Theme</vt:lpstr>
      <vt:lpstr>PowerPoint 演示文稿</vt:lpstr>
      <vt:lpstr>Journal Bearing</vt:lpstr>
      <vt:lpstr>Journal Bearing with Bumps(Compliant)</vt:lpstr>
      <vt:lpstr>                        Literature Review </vt:lpstr>
      <vt:lpstr>PowerPoint 演示文稿</vt:lpstr>
      <vt:lpstr>PowerPoint 演示文稿</vt:lpstr>
      <vt:lpstr> Methadology</vt:lpstr>
      <vt:lpstr>PowerPoint 演示文稿</vt:lpstr>
      <vt:lpstr>Reynolds equation</vt:lpstr>
      <vt:lpstr>  Normalisation</vt:lpstr>
      <vt:lpstr>Finite difference method</vt:lpstr>
      <vt:lpstr>Why FDM</vt:lpstr>
      <vt:lpstr>Applying FDM</vt:lpstr>
      <vt:lpstr>PowerPoint 演示文稿</vt:lpstr>
      <vt:lpstr>Matlab Code</vt:lpstr>
      <vt:lpstr>Graph obtained</vt:lpstr>
      <vt:lpstr>Case 2:- With Bumps</vt:lpstr>
      <vt:lpstr>PowerPoint 演示文稿</vt:lpstr>
      <vt:lpstr>PowerPoint 演示文稿</vt:lpstr>
      <vt:lpstr>Case 2 :- With Bumps </vt:lpstr>
      <vt:lpstr>PowerPoint 演示文稿</vt:lpstr>
      <vt:lpstr>PowerPoint 演示文稿</vt:lpstr>
      <vt:lpstr>Comparison of results</vt:lpstr>
      <vt:lpstr>Structural parameters of Bump</vt:lpstr>
      <vt:lpstr>Energy equations for damped 1 DOF system</vt:lpstr>
      <vt:lpstr>PowerPoint 演示文稿</vt:lpstr>
      <vt:lpstr>Calculation</vt:lpstr>
      <vt:lpstr>Calculation</vt:lpstr>
      <vt:lpstr>PowerPoint 演示文稿</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dc:creator>
  <cp:lastModifiedBy>sanja</cp:lastModifiedBy>
  <cp:revision>123</cp:revision>
  <dcterms:created xsi:type="dcterms:W3CDTF">2018-12-17T10:19:00Z</dcterms:created>
  <dcterms:modified xsi:type="dcterms:W3CDTF">2019-05-19T14:34:29Z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