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2" r:id="rId3"/>
    <p:sldId id="263" r:id="rId4"/>
    <p:sldId id="267" r:id="rId5"/>
    <p:sldId id="269" r:id="rId6"/>
    <p:sldId id="268" r:id="rId7"/>
    <p:sldId id="264" r:id="rId8"/>
    <p:sldId id="265" r:id="rId9"/>
    <p:sldId id="259" r:id="rId10"/>
    <p:sldId id="260"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288" autoAdjust="0"/>
  </p:normalViewPr>
  <p:slideViewPr>
    <p:cSldViewPr snapToGrid="0">
      <p:cViewPr varScale="1">
        <p:scale>
          <a:sx n="76" d="100"/>
          <a:sy n="76" d="100"/>
        </p:scale>
        <p:origin x="94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18566-C00E-5597-5FC3-933CFEDFFC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D28D53-4647-7267-6A7A-06B4C57E2B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3A0B665-6275-A252-AB6C-45D152B97122}"/>
              </a:ext>
            </a:extLst>
          </p:cNvPr>
          <p:cNvSpPr>
            <a:spLocks noGrp="1"/>
          </p:cNvSpPr>
          <p:nvPr>
            <p:ph type="dt" sz="half" idx="10"/>
          </p:nvPr>
        </p:nvSpPr>
        <p:spPr/>
        <p:txBody>
          <a:bodyPr/>
          <a:lstStyle/>
          <a:p>
            <a:fld id="{D1983056-6957-41F7-9A7F-BC2A028E9616}" type="datetimeFigureOut">
              <a:rPr lang="en-IN" smtClean="0"/>
              <a:t>17-05-2022</a:t>
            </a:fld>
            <a:endParaRPr lang="en-IN"/>
          </a:p>
        </p:txBody>
      </p:sp>
      <p:sp>
        <p:nvSpPr>
          <p:cNvPr id="5" name="Footer Placeholder 4">
            <a:extLst>
              <a:ext uri="{FF2B5EF4-FFF2-40B4-BE49-F238E27FC236}">
                <a16:creationId xmlns:a16="http://schemas.microsoft.com/office/drawing/2014/main" id="{ACF57345-0269-1552-10C0-010F7EDA56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0E5A52-A4C0-271A-679F-79662A904CEA}"/>
              </a:ext>
            </a:extLst>
          </p:cNvPr>
          <p:cNvSpPr>
            <a:spLocks noGrp="1"/>
          </p:cNvSpPr>
          <p:nvPr>
            <p:ph type="sldNum" sz="quarter" idx="12"/>
          </p:nvPr>
        </p:nvSpPr>
        <p:spPr/>
        <p:txBody>
          <a:bodyPr/>
          <a:lstStyle/>
          <a:p>
            <a:fld id="{314CA914-F567-4896-9F2A-44A40438F494}" type="slidenum">
              <a:rPr lang="en-IN" smtClean="0"/>
              <a:t>‹#›</a:t>
            </a:fld>
            <a:endParaRPr lang="en-IN"/>
          </a:p>
        </p:txBody>
      </p:sp>
    </p:spTree>
    <p:extLst>
      <p:ext uri="{BB962C8B-B14F-4D97-AF65-F5344CB8AC3E}">
        <p14:creationId xmlns:p14="http://schemas.microsoft.com/office/powerpoint/2010/main" val="1986840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19516-BB07-83FA-8273-6523DD08D60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033041-FE8F-2053-74B9-7ADD3742BF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CAFB28-F324-8E52-85A3-24AB39B60DE2}"/>
              </a:ext>
            </a:extLst>
          </p:cNvPr>
          <p:cNvSpPr>
            <a:spLocks noGrp="1"/>
          </p:cNvSpPr>
          <p:nvPr>
            <p:ph type="dt" sz="half" idx="10"/>
          </p:nvPr>
        </p:nvSpPr>
        <p:spPr/>
        <p:txBody>
          <a:bodyPr/>
          <a:lstStyle/>
          <a:p>
            <a:fld id="{D1983056-6957-41F7-9A7F-BC2A028E9616}" type="datetimeFigureOut">
              <a:rPr lang="en-IN" smtClean="0"/>
              <a:t>17-05-2022</a:t>
            </a:fld>
            <a:endParaRPr lang="en-IN"/>
          </a:p>
        </p:txBody>
      </p:sp>
      <p:sp>
        <p:nvSpPr>
          <p:cNvPr id="5" name="Footer Placeholder 4">
            <a:extLst>
              <a:ext uri="{FF2B5EF4-FFF2-40B4-BE49-F238E27FC236}">
                <a16:creationId xmlns:a16="http://schemas.microsoft.com/office/drawing/2014/main" id="{7837873E-E32E-8911-510A-00E0327A9A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7DFF14-F90F-E3F4-E46D-8AC0A04CD01A}"/>
              </a:ext>
            </a:extLst>
          </p:cNvPr>
          <p:cNvSpPr>
            <a:spLocks noGrp="1"/>
          </p:cNvSpPr>
          <p:nvPr>
            <p:ph type="sldNum" sz="quarter" idx="12"/>
          </p:nvPr>
        </p:nvSpPr>
        <p:spPr/>
        <p:txBody>
          <a:bodyPr/>
          <a:lstStyle/>
          <a:p>
            <a:fld id="{314CA914-F567-4896-9F2A-44A40438F494}" type="slidenum">
              <a:rPr lang="en-IN" smtClean="0"/>
              <a:t>‹#›</a:t>
            </a:fld>
            <a:endParaRPr lang="en-IN"/>
          </a:p>
        </p:txBody>
      </p:sp>
    </p:spTree>
    <p:extLst>
      <p:ext uri="{BB962C8B-B14F-4D97-AF65-F5344CB8AC3E}">
        <p14:creationId xmlns:p14="http://schemas.microsoft.com/office/powerpoint/2010/main" val="4147192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4B3FC-F6BB-3D30-C49D-A94571B9C6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64CFD5-3220-6B78-289A-11940EF56F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1ED8D0-8313-6A09-B650-8D4DEB7937BC}"/>
              </a:ext>
            </a:extLst>
          </p:cNvPr>
          <p:cNvSpPr>
            <a:spLocks noGrp="1"/>
          </p:cNvSpPr>
          <p:nvPr>
            <p:ph type="dt" sz="half" idx="10"/>
          </p:nvPr>
        </p:nvSpPr>
        <p:spPr/>
        <p:txBody>
          <a:bodyPr/>
          <a:lstStyle/>
          <a:p>
            <a:fld id="{D1983056-6957-41F7-9A7F-BC2A028E9616}" type="datetimeFigureOut">
              <a:rPr lang="en-IN" smtClean="0"/>
              <a:t>17-05-2022</a:t>
            </a:fld>
            <a:endParaRPr lang="en-IN"/>
          </a:p>
        </p:txBody>
      </p:sp>
      <p:sp>
        <p:nvSpPr>
          <p:cNvPr id="5" name="Footer Placeholder 4">
            <a:extLst>
              <a:ext uri="{FF2B5EF4-FFF2-40B4-BE49-F238E27FC236}">
                <a16:creationId xmlns:a16="http://schemas.microsoft.com/office/drawing/2014/main" id="{38ECB593-5FC9-BD10-67AC-D43790617F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FDB48F-8F52-1AD8-6E2F-37AB4EB6BCFF}"/>
              </a:ext>
            </a:extLst>
          </p:cNvPr>
          <p:cNvSpPr>
            <a:spLocks noGrp="1"/>
          </p:cNvSpPr>
          <p:nvPr>
            <p:ph type="sldNum" sz="quarter" idx="12"/>
          </p:nvPr>
        </p:nvSpPr>
        <p:spPr/>
        <p:txBody>
          <a:bodyPr/>
          <a:lstStyle/>
          <a:p>
            <a:fld id="{314CA914-F567-4896-9F2A-44A40438F494}" type="slidenum">
              <a:rPr lang="en-IN" smtClean="0"/>
              <a:t>‹#›</a:t>
            </a:fld>
            <a:endParaRPr lang="en-IN"/>
          </a:p>
        </p:txBody>
      </p:sp>
    </p:spTree>
    <p:extLst>
      <p:ext uri="{BB962C8B-B14F-4D97-AF65-F5344CB8AC3E}">
        <p14:creationId xmlns:p14="http://schemas.microsoft.com/office/powerpoint/2010/main" val="3722119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AEABE-3499-B75A-1BF9-7DC12377AE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4E9F7E-22D9-D057-03BF-3FCE300039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56E48D-4E9A-4885-24E8-7EFCE4D70688}"/>
              </a:ext>
            </a:extLst>
          </p:cNvPr>
          <p:cNvSpPr>
            <a:spLocks noGrp="1"/>
          </p:cNvSpPr>
          <p:nvPr>
            <p:ph type="dt" sz="half" idx="10"/>
          </p:nvPr>
        </p:nvSpPr>
        <p:spPr/>
        <p:txBody>
          <a:bodyPr/>
          <a:lstStyle/>
          <a:p>
            <a:fld id="{D1983056-6957-41F7-9A7F-BC2A028E9616}" type="datetimeFigureOut">
              <a:rPr lang="en-IN" smtClean="0"/>
              <a:t>17-05-2022</a:t>
            </a:fld>
            <a:endParaRPr lang="en-IN"/>
          </a:p>
        </p:txBody>
      </p:sp>
      <p:sp>
        <p:nvSpPr>
          <p:cNvPr id="5" name="Footer Placeholder 4">
            <a:extLst>
              <a:ext uri="{FF2B5EF4-FFF2-40B4-BE49-F238E27FC236}">
                <a16:creationId xmlns:a16="http://schemas.microsoft.com/office/drawing/2014/main" id="{E7D376FF-CEB8-CECE-82D7-F9F54C326B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E68521-04C0-31C2-84E5-7711C0515A7D}"/>
              </a:ext>
            </a:extLst>
          </p:cNvPr>
          <p:cNvSpPr>
            <a:spLocks noGrp="1"/>
          </p:cNvSpPr>
          <p:nvPr>
            <p:ph type="sldNum" sz="quarter" idx="12"/>
          </p:nvPr>
        </p:nvSpPr>
        <p:spPr/>
        <p:txBody>
          <a:bodyPr/>
          <a:lstStyle/>
          <a:p>
            <a:fld id="{314CA914-F567-4896-9F2A-44A40438F494}" type="slidenum">
              <a:rPr lang="en-IN" smtClean="0"/>
              <a:t>‹#›</a:t>
            </a:fld>
            <a:endParaRPr lang="en-IN"/>
          </a:p>
        </p:txBody>
      </p:sp>
    </p:spTree>
    <p:extLst>
      <p:ext uri="{BB962C8B-B14F-4D97-AF65-F5344CB8AC3E}">
        <p14:creationId xmlns:p14="http://schemas.microsoft.com/office/powerpoint/2010/main" val="210531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14350-49FD-0A98-3AE9-A2D7D899B3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8B190F4-612D-CA2B-CDEE-FB9A0635C4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917018-DDF2-5AF1-CF94-DFAFDA0F90E4}"/>
              </a:ext>
            </a:extLst>
          </p:cNvPr>
          <p:cNvSpPr>
            <a:spLocks noGrp="1"/>
          </p:cNvSpPr>
          <p:nvPr>
            <p:ph type="dt" sz="half" idx="10"/>
          </p:nvPr>
        </p:nvSpPr>
        <p:spPr/>
        <p:txBody>
          <a:bodyPr/>
          <a:lstStyle/>
          <a:p>
            <a:fld id="{D1983056-6957-41F7-9A7F-BC2A028E9616}" type="datetimeFigureOut">
              <a:rPr lang="en-IN" smtClean="0"/>
              <a:t>17-05-2022</a:t>
            </a:fld>
            <a:endParaRPr lang="en-IN"/>
          </a:p>
        </p:txBody>
      </p:sp>
      <p:sp>
        <p:nvSpPr>
          <p:cNvPr id="5" name="Footer Placeholder 4">
            <a:extLst>
              <a:ext uri="{FF2B5EF4-FFF2-40B4-BE49-F238E27FC236}">
                <a16:creationId xmlns:a16="http://schemas.microsoft.com/office/drawing/2014/main" id="{73D2DDBE-E92F-BE11-8509-BC21894D9F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140C03-9BBF-1E21-8046-06AA81D03789}"/>
              </a:ext>
            </a:extLst>
          </p:cNvPr>
          <p:cNvSpPr>
            <a:spLocks noGrp="1"/>
          </p:cNvSpPr>
          <p:nvPr>
            <p:ph type="sldNum" sz="quarter" idx="12"/>
          </p:nvPr>
        </p:nvSpPr>
        <p:spPr/>
        <p:txBody>
          <a:bodyPr/>
          <a:lstStyle/>
          <a:p>
            <a:fld id="{314CA914-F567-4896-9F2A-44A40438F494}" type="slidenum">
              <a:rPr lang="en-IN" smtClean="0"/>
              <a:t>‹#›</a:t>
            </a:fld>
            <a:endParaRPr lang="en-IN"/>
          </a:p>
        </p:txBody>
      </p:sp>
    </p:spTree>
    <p:extLst>
      <p:ext uri="{BB962C8B-B14F-4D97-AF65-F5344CB8AC3E}">
        <p14:creationId xmlns:p14="http://schemas.microsoft.com/office/powerpoint/2010/main" val="1895886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AA5C6-1443-3790-9BA3-7B87EC7798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A127E6-F60E-5DAE-2285-B83890FBB3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19ECBCC-7E5D-08C9-D85F-B3BD914146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132405-A6D5-DC21-D41F-0A99E92AF7D6}"/>
              </a:ext>
            </a:extLst>
          </p:cNvPr>
          <p:cNvSpPr>
            <a:spLocks noGrp="1"/>
          </p:cNvSpPr>
          <p:nvPr>
            <p:ph type="dt" sz="half" idx="10"/>
          </p:nvPr>
        </p:nvSpPr>
        <p:spPr/>
        <p:txBody>
          <a:bodyPr/>
          <a:lstStyle/>
          <a:p>
            <a:fld id="{D1983056-6957-41F7-9A7F-BC2A028E9616}" type="datetimeFigureOut">
              <a:rPr lang="en-IN" smtClean="0"/>
              <a:t>17-05-2022</a:t>
            </a:fld>
            <a:endParaRPr lang="en-IN"/>
          </a:p>
        </p:txBody>
      </p:sp>
      <p:sp>
        <p:nvSpPr>
          <p:cNvPr id="6" name="Footer Placeholder 5">
            <a:extLst>
              <a:ext uri="{FF2B5EF4-FFF2-40B4-BE49-F238E27FC236}">
                <a16:creationId xmlns:a16="http://schemas.microsoft.com/office/drawing/2014/main" id="{754C2C28-CD6E-55F8-49CD-5BF725247B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FA354F-DAF6-D201-031A-EC70EA07B53C}"/>
              </a:ext>
            </a:extLst>
          </p:cNvPr>
          <p:cNvSpPr>
            <a:spLocks noGrp="1"/>
          </p:cNvSpPr>
          <p:nvPr>
            <p:ph type="sldNum" sz="quarter" idx="12"/>
          </p:nvPr>
        </p:nvSpPr>
        <p:spPr/>
        <p:txBody>
          <a:bodyPr/>
          <a:lstStyle/>
          <a:p>
            <a:fld id="{314CA914-F567-4896-9F2A-44A40438F494}" type="slidenum">
              <a:rPr lang="en-IN" smtClean="0"/>
              <a:t>‹#›</a:t>
            </a:fld>
            <a:endParaRPr lang="en-IN"/>
          </a:p>
        </p:txBody>
      </p:sp>
    </p:spTree>
    <p:extLst>
      <p:ext uri="{BB962C8B-B14F-4D97-AF65-F5344CB8AC3E}">
        <p14:creationId xmlns:p14="http://schemas.microsoft.com/office/powerpoint/2010/main" val="2723474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5E0CA-6419-90DE-DDA4-41390259C9D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7CBC8F-FD0E-F380-5181-AB7AFB5ED9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3E5E69-D973-1C24-CB6A-9159CC3D76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BEC9333-DAF0-EFD5-EF76-2100DED5B0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BC9078-D19E-3821-F968-E2D3AD2322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38BED43-176B-A00C-BA31-C000477C1A8A}"/>
              </a:ext>
            </a:extLst>
          </p:cNvPr>
          <p:cNvSpPr>
            <a:spLocks noGrp="1"/>
          </p:cNvSpPr>
          <p:nvPr>
            <p:ph type="dt" sz="half" idx="10"/>
          </p:nvPr>
        </p:nvSpPr>
        <p:spPr/>
        <p:txBody>
          <a:bodyPr/>
          <a:lstStyle/>
          <a:p>
            <a:fld id="{D1983056-6957-41F7-9A7F-BC2A028E9616}" type="datetimeFigureOut">
              <a:rPr lang="en-IN" smtClean="0"/>
              <a:t>17-05-2022</a:t>
            </a:fld>
            <a:endParaRPr lang="en-IN"/>
          </a:p>
        </p:txBody>
      </p:sp>
      <p:sp>
        <p:nvSpPr>
          <p:cNvPr id="8" name="Footer Placeholder 7">
            <a:extLst>
              <a:ext uri="{FF2B5EF4-FFF2-40B4-BE49-F238E27FC236}">
                <a16:creationId xmlns:a16="http://schemas.microsoft.com/office/drawing/2014/main" id="{E8E97DF3-A74A-5D8F-92D2-5BDAD7B2FE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5E382F8-9D9F-467D-C4E3-728B8FD35487}"/>
              </a:ext>
            </a:extLst>
          </p:cNvPr>
          <p:cNvSpPr>
            <a:spLocks noGrp="1"/>
          </p:cNvSpPr>
          <p:nvPr>
            <p:ph type="sldNum" sz="quarter" idx="12"/>
          </p:nvPr>
        </p:nvSpPr>
        <p:spPr/>
        <p:txBody>
          <a:bodyPr/>
          <a:lstStyle/>
          <a:p>
            <a:fld id="{314CA914-F567-4896-9F2A-44A40438F494}" type="slidenum">
              <a:rPr lang="en-IN" smtClean="0"/>
              <a:t>‹#›</a:t>
            </a:fld>
            <a:endParaRPr lang="en-IN"/>
          </a:p>
        </p:txBody>
      </p:sp>
    </p:spTree>
    <p:extLst>
      <p:ext uri="{BB962C8B-B14F-4D97-AF65-F5344CB8AC3E}">
        <p14:creationId xmlns:p14="http://schemas.microsoft.com/office/powerpoint/2010/main" val="295148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3A328-184E-457B-DF39-9FFA201D45C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612A19D-8BCF-78E9-8B05-7AFC46BB585E}"/>
              </a:ext>
            </a:extLst>
          </p:cNvPr>
          <p:cNvSpPr>
            <a:spLocks noGrp="1"/>
          </p:cNvSpPr>
          <p:nvPr>
            <p:ph type="dt" sz="half" idx="10"/>
          </p:nvPr>
        </p:nvSpPr>
        <p:spPr/>
        <p:txBody>
          <a:bodyPr/>
          <a:lstStyle/>
          <a:p>
            <a:fld id="{D1983056-6957-41F7-9A7F-BC2A028E9616}" type="datetimeFigureOut">
              <a:rPr lang="en-IN" smtClean="0"/>
              <a:t>17-05-2022</a:t>
            </a:fld>
            <a:endParaRPr lang="en-IN"/>
          </a:p>
        </p:txBody>
      </p:sp>
      <p:sp>
        <p:nvSpPr>
          <p:cNvPr id="4" name="Footer Placeholder 3">
            <a:extLst>
              <a:ext uri="{FF2B5EF4-FFF2-40B4-BE49-F238E27FC236}">
                <a16:creationId xmlns:a16="http://schemas.microsoft.com/office/drawing/2014/main" id="{2CBFC890-ED45-DB4F-BA36-E897E60D012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DD6C786-41EC-734D-9A59-2F6157B9C565}"/>
              </a:ext>
            </a:extLst>
          </p:cNvPr>
          <p:cNvSpPr>
            <a:spLocks noGrp="1"/>
          </p:cNvSpPr>
          <p:nvPr>
            <p:ph type="sldNum" sz="quarter" idx="12"/>
          </p:nvPr>
        </p:nvSpPr>
        <p:spPr/>
        <p:txBody>
          <a:bodyPr/>
          <a:lstStyle/>
          <a:p>
            <a:fld id="{314CA914-F567-4896-9F2A-44A40438F494}" type="slidenum">
              <a:rPr lang="en-IN" smtClean="0"/>
              <a:t>‹#›</a:t>
            </a:fld>
            <a:endParaRPr lang="en-IN"/>
          </a:p>
        </p:txBody>
      </p:sp>
    </p:spTree>
    <p:extLst>
      <p:ext uri="{BB962C8B-B14F-4D97-AF65-F5344CB8AC3E}">
        <p14:creationId xmlns:p14="http://schemas.microsoft.com/office/powerpoint/2010/main" val="2913080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5F3076-4FAB-AC9F-DF4C-18FF426E4E54}"/>
              </a:ext>
            </a:extLst>
          </p:cNvPr>
          <p:cNvSpPr>
            <a:spLocks noGrp="1"/>
          </p:cNvSpPr>
          <p:nvPr>
            <p:ph type="dt" sz="half" idx="10"/>
          </p:nvPr>
        </p:nvSpPr>
        <p:spPr/>
        <p:txBody>
          <a:bodyPr/>
          <a:lstStyle/>
          <a:p>
            <a:fld id="{D1983056-6957-41F7-9A7F-BC2A028E9616}" type="datetimeFigureOut">
              <a:rPr lang="en-IN" smtClean="0"/>
              <a:t>17-05-2022</a:t>
            </a:fld>
            <a:endParaRPr lang="en-IN"/>
          </a:p>
        </p:txBody>
      </p:sp>
      <p:sp>
        <p:nvSpPr>
          <p:cNvPr id="3" name="Footer Placeholder 2">
            <a:extLst>
              <a:ext uri="{FF2B5EF4-FFF2-40B4-BE49-F238E27FC236}">
                <a16:creationId xmlns:a16="http://schemas.microsoft.com/office/drawing/2014/main" id="{72DB7950-D24C-189A-2AE0-0CE27D4C733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F78672-9BD1-E631-23E4-8BDC09B44C3A}"/>
              </a:ext>
            </a:extLst>
          </p:cNvPr>
          <p:cNvSpPr>
            <a:spLocks noGrp="1"/>
          </p:cNvSpPr>
          <p:nvPr>
            <p:ph type="sldNum" sz="quarter" idx="12"/>
          </p:nvPr>
        </p:nvSpPr>
        <p:spPr/>
        <p:txBody>
          <a:bodyPr/>
          <a:lstStyle/>
          <a:p>
            <a:fld id="{314CA914-F567-4896-9F2A-44A40438F494}" type="slidenum">
              <a:rPr lang="en-IN" smtClean="0"/>
              <a:t>‹#›</a:t>
            </a:fld>
            <a:endParaRPr lang="en-IN"/>
          </a:p>
        </p:txBody>
      </p:sp>
    </p:spTree>
    <p:extLst>
      <p:ext uri="{BB962C8B-B14F-4D97-AF65-F5344CB8AC3E}">
        <p14:creationId xmlns:p14="http://schemas.microsoft.com/office/powerpoint/2010/main" val="2472744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D7C69-48B6-6645-BD09-0FD769EA75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1759FA2-177C-26FD-50F0-3F2C293E52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5773A58-70AB-A08B-A707-ECA6ED905E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DEC87C-4D28-71C6-1BB7-6FA72315ADD1}"/>
              </a:ext>
            </a:extLst>
          </p:cNvPr>
          <p:cNvSpPr>
            <a:spLocks noGrp="1"/>
          </p:cNvSpPr>
          <p:nvPr>
            <p:ph type="dt" sz="half" idx="10"/>
          </p:nvPr>
        </p:nvSpPr>
        <p:spPr/>
        <p:txBody>
          <a:bodyPr/>
          <a:lstStyle/>
          <a:p>
            <a:fld id="{D1983056-6957-41F7-9A7F-BC2A028E9616}" type="datetimeFigureOut">
              <a:rPr lang="en-IN" smtClean="0"/>
              <a:t>17-05-2022</a:t>
            </a:fld>
            <a:endParaRPr lang="en-IN"/>
          </a:p>
        </p:txBody>
      </p:sp>
      <p:sp>
        <p:nvSpPr>
          <p:cNvPr id="6" name="Footer Placeholder 5">
            <a:extLst>
              <a:ext uri="{FF2B5EF4-FFF2-40B4-BE49-F238E27FC236}">
                <a16:creationId xmlns:a16="http://schemas.microsoft.com/office/drawing/2014/main" id="{FBEF5F7F-DF34-8436-5C89-F381B59B02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3D63C8-387F-336F-4C3B-F161B3FC2441}"/>
              </a:ext>
            </a:extLst>
          </p:cNvPr>
          <p:cNvSpPr>
            <a:spLocks noGrp="1"/>
          </p:cNvSpPr>
          <p:nvPr>
            <p:ph type="sldNum" sz="quarter" idx="12"/>
          </p:nvPr>
        </p:nvSpPr>
        <p:spPr/>
        <p:txBody>
          <a:bodyPr/>
          <a:lstStyle/>
          <a:p>
            <a:fld id="{314CA914-F567-4896-9F2A-44A40438F494}" type="slidenum">
              <a:rPr lang="en-IN" smtClean="0"/>
              <a:t>‹#›</a:t>
            </a:fld>
            <a:endParaRPr lang="en-IN"/>
          </a:p>
        </p:txBody>
      </p:sp>
    </p:spTree>
    <p:extLst>
      <p:ext uri="{BB962C8B-B14F-4D97-AF65-F5344CB8AC3E}">
        <p14:creationId xmlns:p14="http://schemas.microsoft.com/office/powerpoint/2010/main" val="715015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373A4-D906-E915-DD5B-EBB717A281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A4D477-1D5B-62EB-647F-6B90E08968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C0D5420-0899-A608-4C9F-9966101477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E1AD0E-C61C-1165-CB18-ABD946A3F62B}"/>
              </a:ext>
            </a:extLst>
          </p:cNvPr>
          <p:cNvSpPr>
            <a:spLocks noGrp="1"/>
          </p:cNvSpPr>
          <p:nvPr>
            <p:ph type="dt" sz="half" idx="10"/>
          </p:nvPr>
        </p:nvSpPr>
        <p:spPr/>
        <p:txBody>
          <a:bodyPr/>
          <a:lstStyle/>
          <a:p>
            <a:fld id="{D1983056-6957-41F7-9A7F-BC2A028E9616}" type="datetimeFigureOut">
              <a:rPr lang="en-IN" smtClean="0"/>
              <a:t>17-05-2022</a:t>
            </a:fld>
            <a:endParaRPr lang="en-IN"/>
          </a:p>
        </p:txBody>
      </p:sp>
      <p:sp>
        <p:nvSpPr>
          <p:cNvPr id="6" name="Footer Placeholder 5">
            <a:extLst>
              <a:ext uri="{FF2B5EF4-FFF2-40B4-BE49-F238E27FC236}">
                <a16:creationId xmlns:a16="http://schemas.microsoft.com/office/drawing/2014/main" id="{F969C963-5959-E296-B56E-6EA115B3A6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53409A-D13C-B0D8-A118-30B9B91EF4A0}"/>
              </a:ext>
            </a:extLst>
          </p:cNvPr>
          <p:cNvSpPr>
            <a:spLocks noGrp="1"/>
          </p:cNvSpPr>
          <p:nvPr>
            <p:ph type="sldNum" sz="quarter" idx="12"/>
          </p:nvPr>
        </p:nvSpPr>
        <p:spPr/>
        <p:txBody>
          <a:bodyPr/>
          <a:lstStyle/>
          <a:p>
            <a:fld id="{314CA914-F567-4896-9F2A-44A40438F494}" type="slidenum">
              <a:rPr lang="en-IN" smtClean="0"/>
              <a:t>‹#›</a:t>
            </a:fld>
            <a:endParaRPr lang="en-IN"/>
          </a:p>
        </p:txBody>
      </p:sp>
    </p:spTree>
    <p:extLst>
      <p:ext uri="{BB962C8B-B14F-4D97-AF65-F5344CB8AC3E}">
        <p14:creationId xmlns:p14="http://schemas.microsoft.com/office/powerpoint/2010/main" val="2009688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C20909-A24C-FF0C-AC04-986585E0B2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8180DD-5EB9-9EDD-DA8A-1736AA4B00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1ECC76-760F-706F-3C0C-A5E4CBF7AC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983056-6957-41F7-9A7F-BC2A028E9616}" type="datetimeFigureOut">
              <a:rPr lang="en-IN" smtClean="0"/>
              <a:t>17-05-2022</a:t>
            </a:fld>
            <a:endParaRPr lang="en-IN"/>
          </a:p>
        </p:txBody>
      </p:sp>
      <p:sp>
        <p:nvSpPr>
          <p:cNvPr id="5" name="Footer Placeholder 4">
            <a:extLst>
              <a:ext uri="{FF2B5EF4-FFF2-40B4-BE49-F238E27FC236}">
                <a16:creationId xmlns:a16="http://schemas.microsoft.com/office/drawing/2014/main" id="{E3EF420A-2756-AAAA-9540-4D73FE88E8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97F5055-F3B4-CBEC-75DC-C6F2D917B3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4CA914-F567-4896-9F2A-44A40438F494}" type="slidenum">
              <a:rPr lang="en-IN" smtClean="0"/>
              <a:t>‹#›</a:t>
            </a:fld>
            <a:endParaRPr lang="en-IN"/>
          </a:p>
        </p:txBody>
      </p:sp>
    </p:spTree>
    <p:extLst>
      <p:ext uri="{BB962C8B-B14F-4D97-AF65-F5344CB8AC3E}">
        <p14:creationId xmlns:p14="http://schemas.microsoft.com/office/powerpoint/2010/main" val="1735921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karapace.io/" TargetMode="External"/><Relationship Id="rId2" Type="http://schemas.openxmlformats.org/officeDocument/2006/relationships/hyperlink" Target="https://github.com/salsify/avro-schema-registr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864A4-C029-2915-0CA8-000E9C08FDD1}"/>
              </a:ext>
            </a:extLst>
          </p:cNvPr>
          <p:cNvSpPr>
            <a:spLocks noGrp="1"/>
          </p:cNvSpPr>
          <p:nvPr>
            <p:ph type="title"/>
          </p:nvPr>
        </p:nvSpPr>
        <p:spPr>
          <a:xfrm>
            <a:off x="637233" y="182004"/>
            <a:ext cx="10515600" cy="499033"/>
          </a:xfrm>
        </p:spPr>
        <p:txBody>
          <a:bodyPr>
            <a:normAutofit fontScale="90000"/>
          </a:bodyPr>
          <a:lstStyle/>
          <a:p>
            <a:r>
              <a:rPr lang="en-IN" dirty="0"/>
              <a:t>Schema Registry</a:t>
            </a:r>
          </a:p>
        </p:txBody>
      </p:sp>
      <p:sp>
        <p:nvSpPr>
          <p:cNvPr id="3" name="Content Placeholder 2">
            <a:extLst>
              <a:ext uri="{FF2B5EF4-FFF2-40B4-BE49-F238E27FC236}">
                <a16:creationId xmlns:a16="http://schemas.microsoft.com/office/drawing/2014/main" id="{28DFB4B5-2C32-BA05-BB29-A6827813B62C}"/>
              </a:ext>
            </a:extLst>
          </p:cNvPr>
          <p:cNvSpPr>
            <a:spLocks noGrp="1"/>
          </p:cNvSpPr>
          <p:nvPr>
            <p:ph idx="1"/>
          </p:nvPr>
        </p:nvSpPr>
        <p:spPr>
          <a:xfrm>
            <a:off x="637233" y="815614"/>
            <a:ext cx="10716567" cy="3032905"/>
          </a:xfrm>
        </p:spPr>
        <p:txBody>
          <a:bodyPr/>
          <a:lstStyle/>
          <a:p>
            <a:r>
              <a:rPr lang="en-IN" sz="1800" dirty="0"/>
              <a:t>A repository for storing schema of messages.</a:t>
            </a:r>
          </a:p>
          <a:p>
            <a:r>
              <a:rPr lang="en-IN" sz="1800" dirty="0"/>
              <a:t>A separate schema registry process maintains the schema registry</a:t>
            </a:r>
          </a:p>
          <a:p>
            <a:r>
              <a:rPr lang="en-IN" sz="1800" dirty="0"/>
              <a:t>Each Schema is allocated globally unique id.</a:t>
            </a:r>
          </a:p>
          <a:p>
            <a:r>
              <a:rPr lang="en-IN" sz="1800" dirty="0"/>
              <a:t>Producers can register to Schema.</a:t>
            </a:r>
          </a:p>
          <a:p>
            <a:r>
              <a:rPr lang="en-IN" sz="1800" dirty="0"/>
              <a:t>Consumer can retrieve the Schema.</a:t>
            </a:r>
          </a:p>
          <a:p>
            <a:r>
              <a:rPr lang="en-IN" sz="1800" dirty="0"/>
              <a:t>Supports Avro, </a:t>
            </a:r>
            <a:r>
              <a:rPr lang="en-IN" sz="1800" dirty="0" err="1"/>
              <a:t>Json</a:t>
            </a:r>
            <a:r>
              <a:rPr lang="en-IN" sz="1800" dirty="0"/>
              <a:t> and </a:t>
            </a:r>
            <a:r>
              <a:rPr lang="en-IN" sz="1800" dirty="0" err="1"/>
              <a:t>Protobuf</a:t>
            </a:r>
            <a:r>
              <a:rPr lang="en-IN" sz="1800" dirty="0"/>
              <a:t> schemas.</a:t>
            </a:r>
          </a:p>
          <a:p>
            <a:r>
              <a:rPr lang="en-IN" sz="1800" dirty="0"/>
              <a:t>Schemas can be nested.</a:t>
            </a:r>
          </a:p>
          <a:p>
            <a:r>
              <a:rPr lang="en-IN" sz="1800" dirty="0"/>
              <a:t>Schema evolution supported through Avro.</a:t>
            </a:r>
          </a:p>
          <a:p>
            <a:pPr marL="0" indent="0">
              <a:buNone/>
            </a:pPr>
            <a:endParaRPr lang="en-IN" sz="1800" dirty="0"/>
          </a:p>
          <a:p>
            <a:pPr marL="0" indent="0">
              <a:buNone/>
            </a:pPr>
            <a:endParaRPr lang="en-IN" dirty="0"/>
          </a:p>
          <a:p>
            <a:pPr marL="0" indent="0">
              <a:buNone/>
            </a:pPr>
            <a:endParaRPr lang="en-IN" b="1" dirty="0"/>
          </a:p>
        </p:txBody>
      </p:sp>
      <p:sp>
        <p:nvSpPr>
          <p:cNvPr id="24" name="Rectangle 23">
            <a:extLst>
              <a:ext uri="{FF2B5EF4-FFF2-40B4-BE49-F238E27FC236}">
                <a16:creationId xmlns:a16="http://schemas.microsoft.com/office/drawing/2014/main" id="{C8402363-1031-7B0D-2E44-426E3BF9572E}"/>
              </a:ext>
            </a:extLst>
          </p:cNvPr>
          <p:cNvSpPr/>
          <p:nvPr/>
        </p:nvSpPr>
        <p:spPr>
          <a:xfrm>
            <a:off x="964644" y="4260487"/>
            <a:ext cx="1979525" cy="49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Producer1</a:t>
            </a:r>
          </a:p>
        </p:txBody>
      </p:sp>
      <p:sp>
        <p:nvSpPr>
          <p:cNvPr id="25" name="Rectangle 24">
            <a:extLst>
              <a:ext uri="{FF2B5EF4-FFF2-40B4-BE49-F238E27FC236}">
                <a16:creationId xmlns:a16="http://schemas.microsoft.com/office/drawing/2014/main" id="{8964D52C-C1D4-F726-BEF3-456B76720442}"/>
              </a:ext>
            </a:extLst>
          </p:cNvPr>
          <p:cNvSpPr/>
          <p:nvPr/>
        </p:nvSpPr>
        <p:spPr>
          <a:xfrm>
            <a:off x="8361897" y="4260486"/>
            <a:ext cx="1979525" cy="49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Consumer 1</a:t>
            </a:r>
          </a:p>
        </p:txBody>
      </p:sp>
      <p:sp>
        <p:nvSpPr>
          <p:cNvPr id="26" name="Rectangle 25">
            <a:extLst>
              <a:ext uri="{FF2B5EF4-FFF2-40B4-BE49-F238E27FC236}">
                <a16:creationId xmlns:a16="http://schemas.microsoft.com/office/drawing/2014/main" id="{F555B7CE-44D1-FA2C-5A0F-D8B594E4C1E4}"/>
              </a:ext>
            </a:extLst>
          </p:cNvPr>
          <p:cNvSpPr/>
          <p:nvPr/>
        </p:nvSpPr>
        <p:spPr>
          <a:xfrm>
            <a:off x="4790551" y="4260487"/>
            <a:ext cx="1979525" cy="49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Kafka</a:t>
            </a:r>
          </a:p>
        </p:txBody>
      </p:sp>
      <p:sp>
        <p:nvSpPr>
          <p:cNvPr id="27" name="Rectangle 26">
            <a:extLst>
              <a:ext uri="{FF2B5EF4-FFF2-40B4-BE49-F238E27FC236}">
                <a16:creationId xmlns:a16="http://schemas.microsoft.com/office/drawing/2014/main" id="{CF3CBE01-4AA5-54F8-7F94-66B94949D290}"/>
              </a:ext>
            </a:extLst>
          </p:cNvPr>
          <p:cNvSpPr/>
          <p:nvPr/>
        </p:nvSpPr>
        <p:spPr>
          <a:xfrm>
            <a:off x="4868422" y="6134505"/>
            <a:ext cx="1979525" cy="49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Schema Registry</a:t>
            </a:r>
          </a:p>
        </p:txBody>
      </p:sp>
      <p:cxnSp>
        <p:nvCxnSpPr>
          <p:cNvPr id="28" name="Straight Arrow Connector 27">
            <a:extLst>
              <a:ext uri="{FF2B5EF4-FFF2-40B4-BE49-F238E27FC236}">
                <a16:creationId xmlns:a16="http://schemas.microsoft.com/office/drawing/2014/main" id="{91EA2739-A6EC-FD69-1BDA-FD1D819865AF}"/>
              </a:ext>
            </a:extLst>
          </p:cNvPr>
          <p:cNvCxnSpPr>
            <a:cxnSpLocks/>
            <a:stCxn id="24" idx="3"/>
            <a:endCxn id="26" idx="1"/>
          </p:cNvCxnSpPr>
          <p:nvPr/>
        </p:nvCxnSpPr>
        <p:spPr>
          <a:xfrm>
            <a:off x="2944169" y="4510004"/>
            <a:ext cx="18463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ED1EB92-5D99-517E-78D5-ED1117E524AF}"/>
              </a:ext>
            </a:extLst>
          </p:cNvPr>
          <p:cNvCxnSpPr>
            <a:cxnSpLocks/>
            <a:endCxn id="25" idx="1"/>
          </p:cNvCxnSpPr>
          <p:nvPr/>
        </p:nvCxnSpPr>
        <p:spPr>
          <a:xfrm>
            <a:off x="6770076" y="4510002"/>
            <a:ext cx="159182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0270DD4-D52F-CE04-F56C-9EF62E59C158}"/>
              </a:ext>
            </a:extLst>
          </p:cNvPr>
          <p:cNvCxnSpPr>
            <a:stCxn id="24" idx="2"/>
            <a:endCxn id="27" idx="1"/>
          </p:cNvCxnSpPr>
          <p:nvPr/>
        </p:nvCxnSpPr>
        <p:spPr>
          <a:xfrm>
            <a:off x="1954407" y="4759520"/>
            <a:ext cx="2914015" cy="1624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47C549A-7AC8-7A4C-81B8-5A9CAAE782E1}"/>
              </a:ext>
            </a:extLst>
          </p:cNvPr>
          <p:cNvCxnSpPr>
            <a:cxnSpLocks/>
            <a:stCxn id="27" idx="3"/>
            <a:endCxn id="25" idx="2"/>
          </p:cNvCxnSpPr>
          <p:nvPr/>
        </p:nvCxnSpPr>
        <p:spPr>
          <a:xfrm flipV="1">
            <a:off x="6847947" y="4759519"/>
            <a:ext cx="2503713" cy="1624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6B4A55A-F538-A6E9-768B-B8B6629204EE}"/>
              </a:ext>
            </a:extLst>
          </p:cNvPr>
          <p:cNvSpPr txBox="1"/>
          <p:nvPr/>
        </p:nvSpPr>
        <p:spPr>
          <a:xfrm>
            <a:off x="3299204" y="4190150"/>
            <a:ext cx="1158915" cy="369332"/>
          </a:xfrm>
          <a:prstGeom prst="rect">
            <a:avLst/>
          </a:prstGeom>
          <a:noFill/>
        </p:spPr>
        <p:txBody>
          <a:bodyPr wrap="square" rtlCol="0">
            <a:spAutoFit/>
          </a:bodyPr>
          <a:lstStyle/>
          <a:p>
            <a:r>
              <a:rPr lang="en-IN" dirty="0"/>
              <a:t>Messages</a:t>
            </a:r>
          </a:p>
        </p:txBody>
      </p:sp>
      <p:sp>
        <p:nvSpPr>
          <p:cNvPr id="33" name="TextBox 32">
            <a:extLst>
              <a:ext uri="{FF2B5EF4-FFF2-40B4-BE49-F238E27FC236}">
                <a16:creationId xmlns:a16="http://schemas.microsoft.com/office/drawing/2014/main" id="{B7ABC6F1-B1F6-32BF-9FA7-FA8F846D13B5}"/>
              </a:ext>
            </a:extLst>
          </p:cNvPr>
          <p:cNvSpPr txBox="1"/>
          <p:nvPr/>
        </p:nvSpPr>
        <p:spPr>
          <a:xfrm>
            <a:off x="6960157" y="4177478"/>
            <a:ext cx="1249346" cy="369332"/>
          </a:xfrm>
          <a:prstGeom prst="rect">
            <a:avLst/>
          </a:prstGeom>
          <a:noFill/>
        </p:spPr>
        <p:txBody>
          <a:bodyPr wrap="square" rtlCol="0">
            <a:spAutoFit/>
          </a:bodyPr>
          <a:lstStyle/>
          <a:p>
            <a:r>
              <a:rPr lang="en-IN" dirty="0"/>
              <a:t>Messages</a:t>
            </a:r>
          </a:p>
        </p:txBody>
      </p:sp>
      <p:sp>
        <p:nvSpPr>
          <p:cNvPr id="34" name="TextBox 33">
            <a:extLst>
              <a:ext uri="{FF2B5EF4-FFF2-40B4-BE49-F238E27FC236}">
                <a16:creationId xmlns:a16="http://schemas.microsoft.com/office/drawing/2014/main" id="{6EC971EC-E35E-E61C-4215-8B495F0FEF1A}"/>
              </a:ext>
            </a:extLst>
          </p:cNvPr>
          <p:cNvSpPr txBox="1"/>
          <p:nvPr/>
        </p:nvSpPr>
        <p:spPr>
          <a:xfrm>
            <a:off x="7182895" y="5422564"/>
            <a:ext cx="1249346" cy="369332"/>
          </a:xfrm>
          <a:prstGeom prst="rect">
            <a:avLst/>
          </a:prstGeom>
          <a:noFill/>
        </p:spPr>
        <p:txBody>
          <a:bodyPr wrap="square" rtlCol="0">
            <a:spAutoFit/>
          </a:bodyPr>
          <a:lstStyle/>
          <a:p>
            <a:r>
              <a:rPr lang="en-IN" dirty="0"/>
              <a:t>Schema</a:t>
            </a:r>
          </a:p>
        </p:txBody>
      </p:sp>
      <p:sp>
        <p:nvSpPr>
          <p:cNvPr id="35" name="TextBox 34">
            <a:extLst>
              <a:ext uri="{FF2B5EF4-FFF2-40B4-BE49-F238E27FC236}">
                <a16:creationId xmlns:a16="http://schemas.microsoft.com/office/drawing/2014/main" id="{6D07BA45-4F07-0060-0DBA-9E5B5BFFB9F6}"/>
              </a:ext>
            </a:extLst>
          </p:cNvPr>
          <p:cNvSpPr txBox="1"/>
          <p:nvPr/>
        </p:nvSpPr>
        <p:spPr>
          <a:xfrm>
            <a:off x="3044650" y="5220805"/>
            <a:ext cx="1249346" cy="369332"/>
          </a:xfrm>
          <a:prstGeom prst="rect">
            <a:avLst/>
          </a:prstGeom>
          <a:noFill/>
        </p:spPr>
        <p:txBody>
          <a:bodyPr wrap="square" rtlCol="0">
            <a:spAutoFit/>
          </a:bodyPr>
          <a:lstStyle/>
          <a:p>
            <a:r>
              <a:rPr lang="en-IN" dirty="0"/>
              <a:t>Schema</a:t>
            </a:r>
          </a:p>
        </p:txBody>
      </p:sp>
    </p:spTree>
    <p:extLst>
      <p:ext uri="{BB962C8B-B14F-4D97-AF65-F5344CB8AC3E}">
        <p14:creationId xmlns:p14="http://schemas.microsoft.com/office/powerpoint/2010/main" val="1240392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F36545-4749-92D9-7B51-B8989CEBA346}"/>
              </a:ext>
            </a:extLst>
          </p:cNvPr>
          <p:cNvSpPr>
            <a:spLocks noGrp="1"/>
          </p:cNvSpPr>
          <p:nvPr>
            <p:ph idx="1"/>
          </p:nvPr>
        </p:nvSpPr>
        <p:spPr>
          <a:xfrm>
            <a:off x="838200" y="251927"/>
            <a:ext cx="10515600" cy="5925036"/>
          </a:xfrm>
        </p:spPr>
        <p:txBody>
          <a:bodyPr>
            <a:normAutofit/>
          </a:bodyPr>
          <a:lstStyle/>
          <a:p>
            <a:pPr marL="0" indent="0">
              <a:buNone/>
            </a:pPr>
            <a:r>
              <a:rPr lang="en-IN" sz="1200" dirty="0">
                <a:solidFill>
                  <a:srgbClr val="4A4A4A"/>
                </a:solidFill>
              </a:rPr>
              <a:t>6. </a:t>
            </a:r>
            <a:r>
              <a:rPr lang="en-US" sz="1200" b="0" i="0" dirty="0">
                <a:solidFill>
                  <a:srgbClr val="4A4A4A"/>
                </a:solidFill>
                <a:effectLst/>
              </a:rPr>
              <a:t>You should see the messages like the following on the broker acting as controller.</a:t>
            </a:r>
          </a:p>
          <a:p>
            <a:pPr marL="0" indent="0">
              <a:buNone/>
            </a:pPr>
            <a:r>
              <a:rPr lang="en-US" sz="1200" b="0" i="0" dirty="0">
                <a:solidFill>
                  <a:srgbClr val="4A4A4A"/>
                </a:solidFill>
                <a:effectLst/>
              </a:rPr>
              <a:t>[2022-05-14 18:52:44,380] TRACE [Controller id=1001 epoch=1] Received response {</a:t>
            </a:r>
            <a:r>
              <a:rPr lang="en-US" sz="1200" b="0" i="0" dirty="0" err="1">
                <a:solidFill>
                  <a:srgbClr val="4A4A4A"/>
                </a:solidFill>
                <a:effectLst/>
              </a:rPr>
              <a:t>error_code</a:t>
            </a:r>
            <a:r>
              <a:rPr lang="en-US" sz="1200" b="0" i="0" dirty="0">
                <a:solidFill>
                  <a:srgbClr val="4A4A4A"/>
                </a:solidFill>
                <a:effectLst/>
              </a:rPr>
              <a:t>=0} for request UPDATE_METADATA with correlation id 1 sent to broker localhost:39092 (id: 1002 rack: null) (</a:t>
            </a:r>
            <a:r>
              <a:rPr lang="en-US" sz="1200" b="0" i="0" dirty="0" err="1">
                <a:solidFill>
                  <a:srgbClr val="4A4A4A"/>
                </a:solidFill>
                <a:effectLst/>
              </a:rPr>
              <a:t>state.change.logger</a:t>
            </a:r>
            <a:r>
              <a:rPr lang="en-US" sz="1200" b="0" i="0" dirty="0">
                <a:solidFill>
                  <a:srgbClr val="4A4A4A"/>
                </a:solidFill>
                <a:effectLst/>
              </a:rPr>
              <a:t>)</a:t>
            </a:r>
          </a:p>
          <a:p>
            <a:pPr marL="0" indent="0">
              <a:buNone/>
            </a:pPr>
            <a:r>
              <a:rPr lang="en-US" sz="1200" b="0" i="0" dirty="0">
                <a:solidFill>
                  <a:srgbClr val="4A4A4A"/>
                </a:solidFill>
                <a:effectLst/>
              </a:rPr>
              <a:t>[2022-05-14 18:52:44,514] TRACE [Controller id=1001 epoch=1] Received response {</a:t>
            </a:r>
            <a:r>
              <a:rPr lang="en-US" sz="1200" b="0" i="0" dirty="0" err="1">
                <a:solidFill>
                  <a:srgbClr val="4A4A4A"/>
                </a:solidFill>
                <a:effectLst/>
              </a:rPr>
              <a:t>error_code</a:t>
            </a:r>
            <a:r>
              <a:rPr lang="en-US" sz="1200" b="0" i="0" dirty="0">
                <a:solidFill>
                  <a:srgbClr val="4A4A4A"/>
                </a:solidFill>
                <a:effectLst/>
              </a:rPr>
              <a:t>=0} for request UPDATE_METADATA with correlation id 0 sent to broker localhost:49092 (id: 1003 rack: null) (</a:t>
            </a:r>
            <a:r>
              <a:rPr lang="en-US" sz="1200" b="0" i="0" dirty="0" err="1">
                <a:solidFill>
                  <a:srgbClr val="4A4A4A"/>
                </a:solidFill>
                <a:effectLst/>
              </a:rPr>
              <a:t>state.change.logger</a:t>
            </a:r>
            <a:r>
              <a:rPr lang="en-US" sz="1200" b="0" i="0" dirty="0">
                <a:solidFill>
                  <a:srgbClr val="4A4A4A"/>
                </a:solidFill>
                <a:effectLst/>
              </a:rPr>
              <a:t>)</a:t>
            </a:r>
          </a:p>
          <a:p>
            <a:pPr marL="0" indent="0">
              <a:buNone/>
            </a:pPr>
            <a:r>
              <a:rPr lang="en-US" sz="1200" dirty="0">
                <a:solidFill>
                  <a:srgbClr val="4A4A4A"/>
                </a:solidFill>
              </a:rPr>
              <a:t>7. Verify the running containers.</a:t>
            </a:r>
          </a:p>
          <a:p>
            <a:pPr marL="0" indent="0">
              <a:spcBef>
                <a:spcPts val="0"/>
              </a:spcBef>
              <a:buNone/>
            </a:pPr>
            <a:r>
              <a:rPr lang="en-US" sz="1200" dirty="0">
                <a:solidFill>
                  <a:srgbClr val="4A4A4A"/>
                </a:solidFill>
              </a:rPr>
              <a:t>gurpreet_singh_maken@LAPTOP-JGPS4HF8:/</a:t>
            </a:r>
            <a:r>
              <a:rPr lang="en-US" sz="1200" dirty="0" err="1">
                <a:solidFill>
                  <a:srgbClr val="4A4A4A"/>
                </a:solidFill>
              </a:rPr>
              <a:t>mnt</a:t>
            </a:r>
            <a:r>
              <a:rPr lang="en-US" sz="1200" dirty="0">
                <a:solidFill>
                  <a:srgbClr val="4A4A4A"/>
                </a:solidFill>
              </a:rPr>
              <a:t>/d/</a:t>
            </a:r>
            <a:r>
              <a:rPr lang="en-US" sz="1200" dirty="0" err="1">
                <a:solidFill>
                  <a:srgbClr val="4A4A4A"/>
                </a:solidFill>
              </a:rPr>
              <a:t>kafka</a:t>
            </a:r>
            <a:r>
              <a:rPr lang="en-US" sz="1200" dirty="0">
                <a:solidFill>
                  <a:srgbClr val="4A4A4A"/>
                </a:solidFill>
              </a:rPr>
              <a:t>$ </a:t>
            </a:r>
            <a:r>
              <a:rPr lang="en-US" sz="1200" dirty="0" err="1">
                <a:solidFill>
                  <a:srgbClr val="4A4A4A"/>
                </a:solidFill>
              </a:rPr>
              <a:t>sudo</a:t>
            </a:r>
            <a:r>
              <a:rPr lang="en-US" sz="1200" dirty="0">
                <a:solidFill>
                  <a:srgbClr val="4A4A4A"/>
                </a:solidFill>
              </a:rPr>
              <a:t> docker </a:t>
            </a:r>
            <a:r>
              <a:rPr lang="en-US" sz="1200" dirty="0" err="1">
                <a:solidFill>
                  <a:srgbClr val="4A4A4A"/>
                </a:solidFill>
              </a:rPr>
              <a:t>ps</a:t>
            </a:r>
            <a:endParaRPr lang="en-US" sz="1200" dirty="0">
              <a:solidFill>
                <a:srgbClr val="4A4A4A"/>
              </a:solidFill>
            </a:endParaRPr>
          </a:p>
          <a:p>
            <a:pPr marL="0" indent="0">
              <a:spcBef>
                <a:spcPts val="0"/>
              </a:spcBef>
              <a:buNone/>
            </a:pPr>
            <a:r>
              <a:rPr lang="en-US" sz="1200" dirty="0">
                <a:solidFill>
                  <a:srgbClr val="4A4A4A"/>
                </a:solidFill>
              </a:rPr>
              <a:t>CONTAINER ID   IMAGE                             COMMAND                  CREATED        STATUS        PORTS     NAMES</a:t>
            </a:r>
          </a:p>
          <a:p>
            <a:pPr marL="0" indent="0">
              <a:spcBef>
                <a:spcPts val="0"/>
              </a:spcBef>
              <a:buNone/>
            </a:pPr>
            <a:r>
              <a:rPr lang="en-US" sz="1200" dirty="0">
                <a:solidFill>
                  <a:srgbClr val="4A4A4A"/>
                </a:solidFill>
              </a:rPr>
              <a:t>f786ed8063af   </a:t>
            </a:r>
            <a:r>
              <a:rPr lang="en-US" sz="1200" dirty="0" err="1">
                <a:solidFill>
                  <a:srgbClr val="4A4A4A"/>
                </a:solidFill>
              </a:rPr>
              <a:t>confluentinc</a:t>
            </a:r>
            <a:r>
              <a:rPr lang="en-US" sz="1200" dirty="0">
                <a:solidFill>
                  <a:srgbClr val="4A4A4A"/>
                </a:solidFill>
              </a:rPr>
              <a:t>/cp-kafka:5.0.0       "/</a:t>
            </a:r>
            <a:r>
              <a:rPr lang="en-US" sz="1200" dirty="0" err="1">
                <a:solidFill>
                  <a:srgbClr val="4A4A4A"/>
                </a:solidFill>
              </a:rPr>
              <a:t>etc</a:t>
            </a:r>
            <a:r>
              <a:rPr lang="en-US" sz="1200" dirty="0">
                <a:solidFill>
                  <a:srgbClr val="4A4A4A"/>
                </a:solidFill>
              </a:rPr>
              <a:t>/confluent/dock…"   38 hours ago   Up 38 hours             kafka-3</a:t>
            </a:r>
          </a:p>
          <a:p>
            <a:pPr marL="0" indent="0">
              <a:spcBef>
                <a:spcPts val="0"/>
              </a:spcBef>
              <a:buNone/>
            </a:pPr>
            <a:r>
              <a:rPr lang="en-US" sz="1200" dirty="0">
                <a:solidFill>
                  <a:srgbClr val="4A4A4A"/>
                </a:solidFill>
              </a:rPr>
              <a:t>750fa68c0a86   </a:t>
            </a:r>
            <a:r>
              <a:rPr lang="en-US" sz="1200" dirty="0" err="1">
                <a:solidFill>
                  <a:srgbClr val="4A4A4A"/>
                </a:solidFill>
              </a:rPr>
              <a:t>confluentinc</a:t>
            </a:r>
            <a:r>
              <a:rPr lang="en-US" sz="1200" dirty="0">
                <a:solidFill>
                  <a:srgbClr val="4A4A4A"/>
                </a:solidFill>
              </a:rPr>
              <a:t>/cp-kafka:5.0.0       "/</a:t>
            </a:r>
            <a:r>
              <a:rPr lang="en-US" sz="1200" dirty="0" err="1">
                <a:solidFill>
                  <a:srgbClr val="4A4A4A"/>
                </a:solidFill>
              </a:rPr>
              <a:t>etc</a:t>
            </a:r>
            <a:r>
              <a:rPr lang="en-US" sz="1200" dirty="0">
                <a:solidFill>
                  <a:srgbClr val="4A4A4A"/>
                </a:solidFill>
              </a:rPr>
              <a:t>/confluent/dock…"   38 hours ago   Up 38 hours             kafka-2</a:t>
            </a:r>
          </a:p>
          <a:p>
            <a:pPr marL="0" indent="0">
              <a:spcBef>
                <a:spcPts val="0"/>
              </a:spcBef>
              <a:buNone/>
            </a:pPr>
            <a:r>
              <a:rPr lang="en-US" sz="1200" dirty="0">
                <a:solidFill>
                  <a:srgbClr val="4A4A4A"/>
                </a:solidFill>
              </a:rPr>
              <a:t>8079b44d9492   </a:t>
            </a:r>
            <a:r>
              <a:rPr lang="en-US" sz="1200" dirty="0" err="1">
                <a:solidFill>
                  <a:srgbClr val="4A4A4A"/>
                </a:solidFill>
              </a:rPr>
              <a:t>confluentinc</a:t>
            </a:r>
            <a:r>
              <a:rPr lang="en-US" sz="1200" dirty="0">
                <a:solidFill>
                  <a:srgbClr val="4A4A4A"/>
                </a:solidFill>
              </a:rPr>
              <a:t>/cp-kafka:5.0.0       "/</a:t>
            </a:r>
            <a:r>
              <a:rPr lang="en-US" sz="1200" dirty="0" err="1">
                <a:solidFill>
                  <a:srgbClr val="4A4A4A"/>
                </a:solidFill>
              </a:rPr>
              <a:t>etc</a:t>
            </a:r>
            <a:r>
              <a:rPr lang="en-US" sz="1200" dirty="0">
                <a:solidFill>
                  <a:srgbClr val="4A4A4A"/>
                </a:solidFill>
              </a:rPr>
              <a:t>/confluent/dock…"   38 hours ago   Up 38 hours             kafka-1</a:t>
            </a:r>
          </a:p>
          <a:p>
            <a:pPr marL="0" indent="0">
              <a:spcBef>
                <a:spcPts val="0"/>
              </a:spcBef>
              <a:buNone/>
            </a:pPr>
            <a:r>
              <a:rPr lang="en-US" sz="1200" dirty="0">
                <a:solidFill>
                  <a:srgbClr val="4A4A4A"/>
                </a:solidFill>
              </a:rPr>
              <a:t>75408d783c94   </a:t>
            </a:r>
            <a:r>
              <a:rPr lang="en-US" sz="1200" dirty="0" err="1">
                <a:solidFill>
                  <a:srgbClr val="4A4A4A"/>
                </a:solidFill>
              </a:rPr>
              <a:t>confluentinc</a:t>
            </a:r>
            <a:r>
              <a:rPr lang="en-US" sz="1200" dirty="0">
                <a:solidFill>
                  <a:srgbClr val="4A4A4A"/>
                </a:solidFill>
              </a:rPr>
              <a:t>/cp-zookeeper:5.0.0   "/</a:t>
            </a:r>
            <a:r>
              <a:rPr lang="en-US" sz="1200" dirty="0" err="1">
                <a:solidFill>
                  <a:srgbClr val="4A4A4A"/>
                </a:solidFill>
              </a:rPr>
              <a:t>etc</a:t>
            </a:r>
            <a:r>
              <a:rPr lang="en-US" sz="1200" dirty="0">
                <a:solidFill>
                  <a:srgbClr val="4A4A4A"/>
                </a:solidFill>
              </a:rPr>
              <a:t>/confluent/dock…"   40 hours ago   Up 40 hours             zk-3</a:t>
            </a:r>
          </a:p>
          <a:p>
            <a:pPr marL="0" indent="0">
              <a:spcBef>
                <a:spcPts val="0"/>
              </a:spcBef>
              <a:buNone/>
            </a:pPr>
            <a:r>
              <a:rPr lang="en-US" sz="1200" dirty="0">
                <a:solidFill>
                  <a:srgbClr val="4A4A4A"/>
                </a:solidFill>
              </a:rPr>
              <a:t>f01eb425aea0   </a:t>
            </a:r>
            <a:r>
              <a:rPr lang="en-US" sz="1200" dirty="0" err="1">
                <a:solidFill>
                  <a:srgbClr val="4A4A4A"/>
                </a:solidFill>
              </a:rPr>
              <a:t>confluentinc</a:t>
            </a:r>
            <a:r>
              <a:rPr lang="en-US" sz="1200" dirty="0">
                <a:solidFill>
                  <a:srgbClr val="4A4A4A"/>
                </a:solidFill>
              </a:rPr>
              <a:t>/cp-zookeeper:5.0.0   "/</a:t>
            </a:r>
            <a:r>
              <a:rPr lang="en-US" sz="1200" dirty="0" err="1">
                <a:solidFill>
                  <a:srgbClr val="4A4A4A"/>
                </a:solidFill>
              </a:rPr>
              <a:t>etc</a:t>
            </a:r>
            <a:r>
              <a:rPr lang="en-US" sz="1200" dirty="0">
                <a:solidFill>
                  <a:srgbClr val="4A4A4A"/>
                </a:solidFill>
              </a:rPr>
              <a:t>/confluent/dock…"   40 hours ago   Up 40 hours             zk-2</a:t>
            </a:r>
          </a:p>
          <a:p>
            <a:pPr marL="0" indent="0">
              <a:spcBef>
                <a:spcPts val="0"/>
              </a:spcBef>
              <a:buNone/>
            </a:pPr>
            <a:r>
              <a:rPr lang="en-US" sz="1200" dirty="0">
                <a:solidFill>
                  <a:srgbClr val="4A4A4A"/>
                </a:solidFill>
              </a:rPr>
              <a:t>8cdf2b2ba854   </a:t>
            </a:r>
            <a:r>
              <a:rPr lang="en-US" sz="1200" dirty="0" err="1">
                <a:solidFill>
                  <a:srgbClr val="4A4A4A"/>
                </a:solidFill>
              </a:rPr>
              <a:t>confluentinc</a:t>
            </a:r>
            <a:r>
              <a:rPr lang="en-US" sz="1200" dirty="0">
                <a:solidFill>
                  <a:srgbClr val="4A4A4A"/>
                </a:solidFill>
              </a:rPr>
              <a:t>/cp-zookeeper:5.0.0   "/</a:t>
            </a:r>
            <a:r>
              <a:rPr lang="en-US" sz="1200" dirty="0" err="1">
                <a:solidFill>
                  <a:srgbClr val="4A4A4A"/>
                </a:solidFill>
              </a:rPr>
              <a:t>etc</a:t>
            </a:r>
            <a:r>
              <a:rPr lang="en-US" sz="1200" dirty="0">
                <a:solidFill>
                  <a:srgbClr val="4A4A4A"/>
                </a:solidFill>
              </a:rPr>
              <a:t>/confluent/dock…"   40 hours ago   Up 40 hours             zk-1</a:t>
            </a:r>
          </a:p>
          <a:p>
            <a:pPr marL="0" indent="0">
              <a:buNone/>
            </a:pPr>
            <a:r>
              <a:rPr lang="en-US" sz="1200" dirty="0">
                <a:solidFill>
                  <a:srgbClr val="4A4A4A"/>
                </a:solidFill>
              </a:rPr>
              <a:t>8. </a:t>
            </a:r>
            <a:r>
              <a:rPr lang="en-US" sz="1000" b="0" i="0" dirty="0">
                <a:solidFill>
                  <a:srgbClr val="4A4A4A"/>
                </a:solidFill>
                <a:effectLst/>
              </a:rPr>
              <a:t>Test that the broker is working as expected.</a:t>
            </a:r>
            <a:endParaRPr lang="en-US" sz="1200" b="0" i="0" dirty="0">
              <a:solidFill>
                <a:srgbClr val="4A4A4A"/>
              </a:solidFill>
              <a:effectLst/>
            </a:endParaRPr>
          </a:p>
          <a:p>
            <a:pPr marL="0" indent="0">
              <a:spcBef>
                <a:spcPts val="0"/>
              </a:spcBef>
              <a:buNone/>
            </a:pPr>
            <a:r>
              <a:rPr lang="en-US" sz="1200" dirty="0">
                <a:solidFill>
                  <a:srgbClr val="4A4A4A"/>
                </a:solidFill>
              </a:rPr>
              <a:t>gurpreet_singh_maken@LAPTOP-JGPS4HF8:/</a:t>
            </a:r>
            <a:r>
              <a:rPr lang="en-US" sz="1200" dirty="0" err="1">
                <a:solidFill>
                  <a:srgbClr val="4A4A4A"/>
                </a:solidFill>
              </a:rPr>
              <a:t>mnt</a:t>
            </a:r>
            <a:r>
              <a:rPr lang="en-US" sz="1200" dirty="0">
                <a:solidFill>
                  <a:srgbClr val="4A4A4A"/>
                </a:solidFill>
              </a:rPr>
              <a:t>/d/</a:t>
            </a:r>
            <a:r>
              <a:rPr lang="en-US" sz="1200" dirty="0" err="1">
                <a:solidFill>
                  <a:srgbClr val="4A4A4A"/>
                </a:solidFill>
              </a:rPr>
              <a:t>kafka</a:t>
            </a:r>
            <a:r>
              <a:rPr lang="en-US" sz="1200" dirty="0">
                <a:solidFill>
                  <a:srgbClr val="4A4A4A"/>
                </a:solidFill>
              </a:rPr>
              <a:t>$ </a:t>
            </a:r>
            <a:r>
              <a:rPr lang="en-US" sz="1200" dirty="0" err="1">
                <a:solidFill>
                  <a:srgbClr val="4A4A4A"/>
                </a:solidFill>
              </a:rPr>
              <a:t>sudo</a:t>
            </a:r>
            <a:r>
              <a:rPr lang="en-US" sz="1200" dirty="0">
                <a:solidFill>
                  <a:srgbClr val="4A4A4A"/>
                </a:solidFill>
              </a:rPr>
              <a:t> docker run   --net=host   --rm   </a:t>
            </a:r>
            <a:r>
              <a:rPr lang="en-US" sz="1200" dirty="0" err="1">
                <a:solidFill>
                  <a:srgbClr val="4A4A4A"/>
                </a:solidFill>
              </a:rPr>
              <a:t>confluentinc</a:t>
            </a:r>
            <a:r>
              <a:rPr lang="en-US" sz="1200" dirty="0">
                <a:solidFill>
                  <a:srgbClr val="4A4A4A"/>
                </a:solidFill>
              </a:rPr>
              <a:t>/cp-kafka:5.0.0   </a:t>
            </a:r>
            <a:r>
              <a:rPr lang="en-US" sz="1200" dirty="0" err="1">
                <a:solidFill>
                  <a:srgbClr val="4A4A4A"/>
                </a:solidFill>
              </a:rPr>
              <a:t>kafka</a:t>
            </a:r>
            <a:r>
              <a:rPr lang="en-US" sz="1200" dirty="0">
                <a:solidFill>
                  <a:srgbClr val="4A4A4A"/>
                </a:solidFill>
              </a:rPr>
              <a:t>-topics --create --topic position-topic --partitions 3 --replication-factor 3 --if-not-</a:t>
            </a:r>
          </a:p>
          <a:p>
            <a:pPr marL="0" indent="0">
              <a:spcBef>
                <a:spcPts val="0"/>
              </a:spcBef>
              <a:buNone/>
            </a:pPr>
            <a:r>
              <a:rPr lang="en-US" sz="1200" dirty="0">
                <a:solidFill>
                  <a:srgbClr val="4A4A4A"/>
                </a:solidFill>
              </a:rPr>
              <a:t>exists --zookeeper localhost:32181</a:t>
            </a:r>
          </a:p>
          <a:p>
            <a:pPr marL="0" indent="0">
              <a:spcBef>
                <a:spcPts val="0"/>
              </a:spcBef>
              <a:buNone/>
            </a:pPr>
            <a:r>
              <a:rPr lang="en-US" sz="1200" dirty="0">
                <a:solidFill>
                  <a:srgbClr val="4A4A4A"/>
                </a:solidFill>
              </a:rPr>
              <a:t>Created topic "position-topic".</a:t>
            </a:r>
          </a:p>
          <a:p>
            <a:pPr marL="0" indent="0">
              <a:spcBef>
                <a:spcPts val="0"/>
              </a:spcBef>
              <a:buNone/>
            </a:pPr>
            <a:endParaRPr lang="en-US" sz="1200" dirty="0">
              <a:solidFill>
                <a:srgbClr val="4A4A4A"/>
              </a:solidFill>
            </a:endParaRPr>
          </a:p>
          <a:p>
            <a:pPr marL="0" indent="0">
              <a:spcBef>
                <a:spcPts val="0"/>
              </a:spcBef>
              <a:buNone/>
            </a:pPr>
            <a:r>
              <a:rPr lang="en-US" sz="1200" dirty="0">
                <a:solidFill>
                  <a:srgbClr val="4A4A4A"/>
                </a:solidFill>
              </a:rPr>
              <a:t>9. Verify the created topic.</a:t>
            </a:r>
          </a:p>
          <a:p>
            <a:pPr marL="0" indent="0">
              <a:spcBef>
                <a:spcPts val="0"/>
              </a:spcBef>
              <a:buNone/>
            </a:pPr>
            <a:r>
              <a:rPr lang="en-US" sz="1200" dirty="0">
                <a:solidFill>
                  <a:srgbClr val="4A4A4A"/>
                </a:solidFill>
              </a:rPr>
              <a:t>gurpreet_singh_maken@LAPTOP-JGPS4HF8:/</a:t>
            </a:r>
            <a:r>
              <a:rPr lang="en-US" sz="1200" dirty="0" err="1">
                <a:solidFill>
                  <a:srgbClr val="4A4A4A"/>
                </a:solidFill>
              </a:rPr>
              <a:t>mnt</a:t>
            </a:r>
            <a:r>
              <a:rPr lang="en-US" sz="1200" dirty="0">
                <a:solidFill>
                  <a:srgbClr val="4A4A4A"/>
                </a:solidFill>
              </a:rPr>
              <a:t>/d/</a:t>
            </a:r>
            <a:r>
              <a:rPr lang="en-US" sz="1200" dirty="0" err="1">
                <a:solidFill>
                  <a:srgbClr val="4A4A4A"/>
                </a:solidFill>
              </a:rPr>
              <a:t>kafka</a:t>
            </a:r>
            <a:r>
              <a:rPr lang="en-US" sz="1200" dirty="0">
                <a:solidFill>
                  <a:srgbClr val="4A4A4A"/>
                </a:solidFill>
              </a:rPr>
              <a:t>$ </a:t>
            </a:r>
            <a:r>
              <a:rPr lang="en-US" sz="1200" dirty="0" err="1">
                <a:solidFill>
                  <a:srgbClr val="4A4A4A"/>
                </a:solidFill>
              </a:rPr>
              <a:t>sudo</a:t>
            </a:r>
            <a:r>
              <a:rPr lang="en-US" sz="1200" dirty="0">
                <a:solidFill>
                  <a:srgbClr val="4A4A4A"/>
                </a:solidFill>
              </a:rPr>
              <a:t> docker run \</a:t>
            </a:r>
          </a:p>
          <a:p>
            <a:pPr marL="0" indent="0">
              <a:spcBef>
                <a:spcPts val="0"/>
              </a:spcBef>
              <a:buNone/>
            </a:pPr>
            <a:r>
              <a:rPr lang="en-US" sz="1200" dirty="0">
                <a:solidFill>
                  <a:srgbClr val="4A4A4A"/>
                </a:solidFill>
              </a:rPr>
              <a:t>&gt;     --net=host \</a:t>
            </a:r>
          </a:p>
          <a:p>
            <a:pPr marL="0" indent="0">
              <a:spcBef>
                <a:spcPts val="0"/>
              </a:spcBef>
              <a:buNone/>
            </a:pPr>
            <a:r>
              <a:rPr lang="en-US" sz="1200" dirty="0">
                <a:solidFill>
                  <a:srgbClr val="4A4A4A"/>
                </a:solidFill>
              </a:rPr>
              <a:t>&gt;     --rm \</a:t>
            </a:r>
          </a:p>
          <a:p>
            <a:pPr marL="0" indent="0">
              <a:spcBef>
                <a:spcPts val="0"/>
              </a:spcBef>
              <a:buNone/>
            </a:pPr>
            <a:r>
              <a:rPr lang="en-US" sz="1200" dirty="0">
                <a:solidFill>
                  <a:srgbClr val="4A4A4A"/>
                </a:solidFill>
              </a:rPr>
              <a:t>&gt;     </a:t>
            </a:r>
            <a:r>
              <a:rPr lang="en-US" sz="1200" dirty="0" err="1">
                <a:solidFill>
                  <a:srgbClr val="4A4A4A"/>
                </a:solidFill>
              </a:rPr>
              <a:t>confluentinc</a:t>
            </a:r>
            <a:r>
              <a:rPr lang="en-US" sz="1200" dirty="0">
                <a:solidFill>
                  <a:srgbClr val="4A4A4A"/>
                </a:solidFill>
              </a:rPr>
              <a:t>/cp-kafka:5.0.0 \</a:t>
            </a:r>
          </a:p>
          <a:p>
            <a:pPr marL="0" indent="0">
              <a:spcBef>
                <a:spcPts val="0"/>
              </a:spcBef>
              <a:buNone/>
            </a:pPr>
            <a:r>
              <a:rPr lang="en-US" sz="1200" dirty="0">
                <a:solidFill>
                  <a:srgbClr val="4A4A4A"/>
                </a:solidFill>
              </a:rPr>
              <a:t>&gt;     </a:t>
            </a:r>
            <a:r>
              <a:rPr lang="en-US" sz="1200" dirty="0" err="1">
                <a:solidFill>
                  <a:srgbClr val="4A4A4A"/>
                </a:solidFill>
              </a:rPr>
              <a:t>kafka</a:t>
            </a:r>
            <a:r>
              <a:rPr lang="en-US" sz="1200" dirty="0">
                <a:solidFill>
                  <a:srgbClr val="4A4A4A"/>
                </a:solidFill>
              </a:rPr>
              <a:t>-topics --describe --topic position-topic --zookeeper localhost:32181</a:t>
            </a:r>
          </a:p>
          <a:p>
            <a:pPr marL="0" indent="0">
              <a:spcBef>
                <a:spcPts val="0"/>
              </a:spcBef>
              <a:buNone/>
            </a:pPr>
            <a:endParaRPr lang="en-US" sz="1200" dirty="0">
              <a:solidFill>
                <a:srgbClr val="4A4A4A"/>
              </a:solidFill>
            </a:endParaRPr>
          </a:p>
          <a:p>
            <a:pPr marL="0" indent="0">
              <a:spcBef>
                <a:spcPts val="0"/>
              </a:spcBef>
              <a:buNone/>
            </a:pPr>
            <a:r>
              <a:rPr lang="en-US" sz="1200" dirty="0" err="1">
                <a:solidFill>
                  <a:srgbClr val="4A4A4A"/>
                </a:solidFill>
              </a:rPr>
              <a:t>Topic:position-topic</a:t>
            </a:r>
            <a:r>
              <a:rPr lang="en-US" sz="1200" dirty="0">
                <a:solidFill>
                  <a:srgbClr val="4A4A4A"/>
                </a:solidFill>
              </a:rPr>
              <a:t>    PartitionCount:3        ReplicationFactor:3     Configs:</a:t>
            </a:r>
          </a:p>
          <a:p>
            <a:pPr marL="0" indent="0">
              <a:spcBef>
                <a:spcPts val="0"/>
              </a:spcBef>
              <a:buNone/>
            </a:pPr>
            <a:r>
              <a:rPr lang="en-US" sz="1200" dirty="0">
                <a:solidFill>
                  <a:srgbClr val="4A4A4A"/>
                </a:solidFill>
              </a:rPr>
              <a:t>        Topic: position-topic   Partition: 0    Leader: 1002    Replicas: 1002,1001,1003        </a:t>
            </a:r>
            <a:r>
              <a:rPr lang="en-US" sz="1200" dirty="0" err="1">
                <a:solidFill>
                  <a:srgbClr val="4A4A4A"/>
                </a:solidFill>
              </a:rPr>
              <a:t>Isr</a:t>
            </a:r>
            <a:r>
              <a:rPr lang="en-US" sz="1200" dirty="0">
                <a:solidFill>
                  <a:srgbClr val="4A4A4A"/>
                </a:solidFill>
              </a:rPr>
              <a:t>: 1002,1001,1003</a:t>
            </a:r>
          </a:p>
          <a:p>
            <a:pPr marL="0" indent="0">
              <a:spcBef>
                <a:spcPts val="0"/>
              </a:spcBef>
              <a:buNone/>
            </a:pPr>
            <a:r>
              <a:rPr lang="en-US" sz="1200" dirty="0">
                <a:solidFill>
                  <a:srgbClr val="4A4A4A"/>
                </a:solidFill>
              </a:rPr>
              <a:t>        Topic: position-topic   Partition: 1    Leader: 1003    Replicas: 1003,1002,1001        </a:t>
            </a:r>
            <a:r>
              <a:rPr lang="en-US" sz="1200" dirty="0" err="1">
                <a:solidFill>
                  <a:srgbClr val="4A4A4A"/>
                </a:solidFill>
              </a:rPr>
              <a:t>Isr</a:t>
            </a:r>
            <a:r>
              <a:rPr lang="en-US" sz="1200" dirty="0">
                <a:solidFill>
                  <a:srgbClr val="4A4A4A"/>
                </a:solidFill>
              </a:rPr>
              <a:t>: 1003,1002,1001</a:t>
            </a:r>
          </a:p>
          <a:p>
            <a:pPr marL="0" indent="0">
              <a:spcBef>
                <a:spcPts val="0"/>
              </a:spcBef>
              <a:buNone/>
            </a:pPr>
            <a:r>
              <a:rPr lang="en-US" sz="1200" dirty="0">
                <a:solidFill>
                  <a:srgbClr val="4A4A4A"/>
                </a:solidFill>
              </a:rPr>
              <a:t>        Topic: position-topic   Partition: 2    Leader: 1001    Replicas: 1001,1003,1002        </a:t>
            </a:r>
            <a:r>
              <a:rPr lang="en-US" sz="1200" dirty="0" err="1">
                <a:solidFill>
                  <a:srgbClr val="4A4A4A"/>
                </a:solidFill>
              </a:rPr>
              <a:t>Isr</a:t>
            </a:r>
            <a:r>
              <a:rPr lang="en-US" sz="1200" dirty="0">
                <a:solidFill>
                  <a:srgbClr val="4A4A4A"/>
                </a:solidFill>
              </a:rPr>
              <a:t>: 1001,1003,1002</a:t>
            </a:r>
          </a:p>
          <a:p>
            <a:pPr marL="0" indent="0">
              <a:spcBef>
                <a:spcPts val="0"/>
              </a:spcBef>
              <a:buNone/>
            </a:pPr>
            <a:endParaRPr lang="en-US" sz="1200" dirty="0">
              <a:solidFill>
                <a:srgbClr val="4A4A4A"/>
              </a:solidFill>
            </a:endParaRPr>
          </a:p>
          <a:p>
            <a:pPr marL="0" indent="0">
              <a:spcBef>
                <a:spcPts val="0"/>
              </a:spcBef>
              <a:buNone/>
            </a:pPr>
            <a:endParaRPr lang="en-US" sz="1200" dirty="0">
              <a:solidFill>
                <a:srgbClr val="4A4A4A"/>
              </a:solidFill>
            </a:endParaRPr>
          </a:p>
          <a:p>
            <a:pPr marL="0" indent="0">
              <a:buNone/>
            </a:pPr>
            <a:endParaRPr lang="en-IN" sz="1200" dirty="0"/>
          </a:p>
        </p:txBody>
      </p:sp>
    </p:spTree>
    <p:extLst>
      <p:ext uri="{BB962C8B-B14F-4D97-AF65-F5344CB8AC3E}">
        <p14:creationId xmlns:p14="http://schemas.microsoft.com/office/powerpoint/2010/main" val="327125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7CFA8E-0E5C-613C-CBD1-C3CC0C519065}"/>
              </a:ext>
            </a:extLst>
          </p:cNvPr>
          <p:cNvPicPr>
            <a:picLocks noChangeAspect="1"/>
          </p:cNvPicPr>
          <p:nvPr/>
        </p:nvPicPr>
        <p:blipFill>
          <a:blip r:embed="rId2"/>
          <a:stretch>
            <a:fillRect/>
          </a:stretch>
        </p:blipFill>
        <p:spPr>
          <a:xfrm>
            <a:off x="419878" y="345232"/>
            <a:ext cx="11038114" cy="6270171"/>
          </a:xfrm>
          <a:prstGeom prst="rect">
            <a:avLst/>
          </a:prstGeom>
        </p:spPr>
      </p:pic>
    </p:spTree>
    <p:extLst>
      <p:ext uri="{BB962C8B-B14F-4D97-AF65-F5344CB8AC3E}">
        <p14:creationId xmlns:p14="http://schemas.microsoft.com/office/powerpoint/2010/main" val="614339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FEF0D-D7D8-4283-F160-BEBF2ECC819B}"/>
              </a:ext>
            </a:extLst>
          </p:cNvPr>
          <p:cNvSpPr>
            <a:spLocks noGrp="1"/>
          </p:cNvSpPr>
          <p:nvPr>
            <p:ph type="title"/>
          </p:nvPr>
        </p:nvSpPr>
        <p:spPr>
          <a:xfrm>
            <a:off x="265471" y="523753"/>
            <a:ext cx="11088329" cy="315912"/>
          </a:xfrm>
        </p:spPr>
        <p:txBody>
          <a:bodyPr>
            <a:normAutofit fontScale="90000"/>
          </a:bodyPr>
          <a:lstStyle/>
          <a:p>
            <a:r>
              <a:rPr lang="en-IN" dirty="0"/>
              <a:t>Schema Registry Evolution supported through Avro</a:t>
            </a:r>
            <a:br>
              <a:rPr lang="en-IN" dirty="0"/>
            </a:br>
            <a:endParaRPr lang="en-IN" dirty="0"/>
          </a:p>
        </p:txBody>
      </p:sp>
      <p:sp>
        <p:nvSpPr>
          <p:cNvPr id="3" name="Content Placeholder 2">
            <a:extLst>
              <a:ext uri="{FF2B5EF4-FFF2-40B4-BE49-F238E27FC236}">
                <a16:creationId xmlns:a16="http://schemas.microsoft.com/office/drawing/2014/main" id="{12D1C108-EC42-DFE0-F78E-5A3727976C27}"/>
              </a:ext>
            </a:extLst>
          </p:cNvPr>
          <p:cNvSpPr>
            <a:spLocks noGrp="1"/>
          </p:cNvSpPr>
          <p:nvPr>
            <p:ph idx="1"/>
          </p:nvPr>
        </p:nvSpPr>
        <p:spPr>
          <a:xfrm>
            <a:off x="294968" y="765118"/>
            <a:ext cx="11631561" cy="5950314"/>
          </a:xfrm>
        </p:spPr>
        <p:txBody>
          <a:bodyPr>
            <a:normAutofit fontScale="92500" lnSpcReduction="10000"/>
          </a:bodyPr>
          <a:lstStyle/>
          <a:p>
            <a:pPr marL="0" indent="0">
              <a:buNone/>
            </a:pPr>
            <a:r>
              <a:rPr lang="en-US" sz="1400" b="0" i="0" dirty="0">
                <a:solidFill>
                  <a:srgbClr val="4A4A4A"/>
                </a:solidFill>
                <a:effectLst/>
              </a:rPr>
              <a:t>An important aspect of data management is </a:t>
            </a:r>
            <a:r>
              <a:rPr lang="en-US" sz="1400" b="1" i="0" dirty="0">
                <a:solidFill>
                  <a:srgbClr val="4A4A4A"/>
                </a:solidFill>
                <a:effectLst/>
              </a:rPr>
              <a:t>schema evolution</a:t>
            </a:r>
            <a:r>
              <a:rPr lang="en-US" sz="1400" b="0" i="0" dirty="0">
                <a:solidFill>
                  <a:srgbClr val="4A4A4A"/>
                </a:solidFill>
                <a:effectLst/>
              </a:rPr>
              <a:t>. After the initial schema is defined, applications may need to evolve it over time. When this happens, it’s critical for the downstream consumers to be able to handle data encoded with both the old and the new schema seamlessly. </a:t>
            </a:r>
          </a:p>
          <a:p>
            <a:pPr marL="0" indent="0">
              <a:buNone/>
            </a:pPr>
            <a:r>
              <a:rPr lang="en-US" sz="1400" b="0" i="0" dirty="0">
                <a:solidFill>
                  <a:srgbClr val="4A4A4A"/>
                </a:solidFill>
                <a:effectLst/>
              </a:rPr>
              <a:t>There are three common patterns of schema evolution:</a:t>
            </a:r>
          </a:p>
          <a:p>
            <a:pPr>
              <a:buFont typeface="+mj-lt"/>
              <a:buAutoNum type="arabicPeriod"/>
            </a:pPr>
            <a:r>
              <a:rPr lang="en-US" sz="1100" dirty="0">
                <a:solidFill>
                  <a:srgbClr val="4A4A4A"/>
                </a:solidFill>
              </a:rPr>
              <a:t>backward compatibility -</a:t>
            </a:r>
          </a:p>
          <a:p>
            <a:pPr>
              <a:buFont typeface="+mj-lt"/>
              <a:buAutoNum type="arabicPeriod"/>
            </a:pPr>
            <a:r>
              <a:rPr lang="en-US" sz="1100" dirty="0">
                <a:solidFill>
                  <a:srgbClr val="4A4A4A"/>
                </a:solidFill>
              </a:rPr>
              <a:t>forward compatibility - </a:t>
            </a:r>
          </a:p>
          <a:p>
            <a:pPr>
              <a:buFont typeface="+mj-lt"/>
              <a:buAutoNum type="arabicPeriod"/>
            </a:pPr>
            <a:r>
              <a:rPr lang="en-US" sz="1100" dirty="0">
                <a:solidFill>
                  <a:srgbClr val="4A4A4A"/>
                </a:solidFill>
              </a:rPr>
              <a:t>full compatibility</a:t>
            </a:r>
          </a:p>
          <a:p>
            <a:pPr marL="0" indent="0">
              <a:buNone/>
            </a:pPr>
            <a:endParaRPr lang="en-IN" sz="1400" dirty="0"/>
          </a:p>
          <a:p>
            <a:pPr marL="0" indent="0">
              <a:buNone/>
            </a:pPr>
            <a:r>
              <a:rPr lang="en-IN" sz="1400" b="1" dirty="0"/>
              <a:t>Backward Compatibility: </a:t>
            </a:r>
            <a:r>
              <a:rPr lang="en-US" sz="1400" b="0" i="0" dirty="0">
                <a:solidFill>
                  <a:srgbClr val="4A4A4A"/>
                </a:solidFill>
                <a:effectLst/>
              </a:rPr>
              <a:t>Backward compatibility means that data encoded with an older schema can be read with a newer schema.</a:t>
            </a:r>
          </a:p>
          <a:p>
            <a:pPr marL="0" indent="0">
              <a:buNone/>
            </a:pPr>
            <a:r>
              <a:rPr lang="en-US" sz="1400" b="0" i="0" dirty="0">
                <a:solidFill>
                  <a:srgbClr val="4A4A4A"/>
                </a:solidFill>
                <a:effectLst/>
              </a:rPr>
              <a:t>(Data Read : Old schema -&gt; New Schema)</a:t>
            </a:r>
            <a:endParaRPr lang="en-IN" sz="1400" dirty="0"/>
          </a:p>
          <a:p>
            <a:pPr marL="0" indent="0">
              <a:buNone/>
            </a:pPr>
            <a:r>
              <a:rPr lang="en-US" sz="1050" b="0" i="0" dirty="0">
                <a:solidFill>
                  <a:srgbClr val="4A4A4A"/>
                </a:solidFill>
                <a:effectLst/>
              </a:rPr>
              <a:t>Consider the case where all the data in Kafka is also loaded into HDFS, and we want to run SQL queries (e.g., using Apache Hive) over all the data. Here, it is important that the same </a:t>
            </a:r>
            <a:r>
              <a:rPr lang="en-US" sz="1050" b="0" i="0" dirty="0" err="1">
                <a:solidFill>
                  <a:srgbClr val="4A4A4A"/>
                </a:solidFill>
                <a:effectLst/>
              </a:rPr>
              <a:t>SQl</a:t>
            </a:r>
            <a:r>
              <a:rPr lang="en-US" sz="1050" b="0" i="0" dirty="0">
                <a:solidFill>
                  <a:srgbClr val="4A4A4A"/>
                </a:solidFill>
                <a:effectLst/>
              </a:rPr>
              <a:t> queries continue to work even as the data is undergoing changes over time. To support this kind of use case, we can evolve the schemas in a backward compatible way. </a:t>
            </a:r>
          </a:p>
          <a:p>
            <a:pPr marL="0" indent="0">
              <a:buNone/>
            </a:pPr>
            <a:r>
              <a:rPr lang="en-US" sz="1050" b="1" i="0" dirty="0">
                <a:solidFill>
                  <a:srgbClr val="4A4A4A"/>
                </a:solidFill>
                <a:effectLst/>
              </a:rPr>
              <a:t>Note</a:t>
            </a:r>
            <a:r>
              <a:rPr lang="en-US" sz="1050" b="0" i="0" dirty="0">
                <a:solidFill>
                  <a:srgbClr val="4A4A4A"/>
                </a:solidFill>
                <a:effectLst/>
              </a:rPr>
              <a:t> that the new field </a:t>
            </a:r>
            <a:r>
              <a:rPr lang="en-US" sz="1050" b="0" i="0" dirty="0" err="1">
                <a:solidFill>
                  <a:srgbClr val="4A4A4A"/>
                </a:solidFill>
                <a:effectLst/>
              </a:rPr>
              <a:t>favorite_color</a:t>
            </a:r>
            <a:r>
              <a:rPr lang="en-US" sz="1050" b="0" i="0" dirty="0">
                <a:solidFill>
                  <a:srgbClr val="4A4A4A"/>
                </a:solidFill>
                <a:effectLst/>
              </a:rPr>
              <a:t> has the default value “green”. This allows </a:t>
            </a:r>
            <a:r>
              <a:rPr lang="en-US" sz="1050" b="1" i="0" dirty="0">
                <a:solidFill>
                  <a:schemeClr val="accent2"/>
                </a:solidFill>
                <a:effectLst/>
              </a:rPr>
              <a:t>data encoded with the old schema to be read with the new schema. </a:t>
            </a:r>
            <a:r>
              <a:rPr lang="en-US" sz="1050" b="0" i="0" dirty="0">
                <a:solidFill>
                  <a:srgbClr val="4A4A4A"/>
                </a:solidFill>
                <a:effectLst/>
              </a:rPr>
              <a:t>The default value specified in the new schema will be used for the missing field when deserializing the data encoded with the old schema. Had the default value been </a:t>
            </a:r>
            <a:r>
              <a:rPr lang="en-US" sz="1050" b="0" i="0" dirty="0" err="1">
                <a:solidFill>
                  <a:srgbClr val="4A4A4A"/>
                </a:solidFill>
                <a:effectLst/>
              </a:rPr>
              <a:t>ommitted</a:t>
            </a:r>
            <a:r>
              <a:rPr lang="en-US" sz="1050" b="0" i="0" dirty="0">
                <a:solidFill>
                  <a:srgbClr val="4A4A4A"/>
                </a:solidFill>
                <a:effectLst/>
              </a:rPr>
              <a:t> in the new field, the new schema would not be backward compatible with the old one since it’s not clear what value should be assigned to the new field, which is missing in the old data.</a:t>
            </a:r>
          </a:p>
          <a:p>
            <a:pPr marL="0" indent="0">
              <a:buNone/>
            </a:pPr>
            <a:r>
              <a:rPr lang="en-US" sz="1050" b="1" i="0" dirty="0">
                <a:solidFill>
                  <a:srgbClr val="4A4A4A"/>
                </a:solidFill>
                <a:effectLst/>
              </a:rPr>
              <a:t>New Schema adding new field with Default value</a:t>
            </a:r>
          </a:p>
          <a:p>
            <a:pPr marL="0" indent="0">
              <a:spcBef>
                <a:spcPts val="0"/>
              </a:spcBef>
              <a:buNone/>
            </a:pPr>
            <a:r>
              <a:rPr lang="en-US" sz="1050" b="0" i="0" dirty="0">
                <a:solidFill>
                  <a:srgbClr val="4A4A4A"/>
                </a:solidFill>
                <a:effectLst/>
              </a:rPr>
              <a:t>{</a:t>
            </a:r>
          </a:p>
          <a:p>
            <a:pPr marL="0" indent="0">
              <a:spcBef>
                <a:spcPts val="0"/>
              </a:spcBef>
              <a:buNone/>
            </a:pPr>
            <a:r>
              <a:rPr lang="en-US" sz="1050" b="0" i="0" dirty="0">
                <a:solidFill>
                  <a:srgbClr val="4A4A4A"/>
                </a:solidFill>
                <a:effectLst/>
              </a:rPr>
              <a:t>   "namespace":"</a:t>
            </a:r>
            <a:r>
              <a:rPr lang="en-US" sz="1050" b="0" i="0" dirty="0" err="1">
                <a:solidFill>
                  <a:srgbClr val="4A4A4A"/>
                </a:solidFill>
                <a:effectLst/>
              </a:rPr>
              <a:t>example.avro</a:t>
            </a:r>
            <a:r>
              <a:rPr lang="en-US" sz="1050" b="0" i="0" dirty="0">
                <a:solidFill>
                  <a:srgbClr val="4A4A4A"/>
                </a:solidFill>
                <a:effectLst/>
              </a:rPr>
              <a:t>",</a:t>
            </a:r>
          </a:p>
          <a:p>
            <a:pPr marL="0" indent="0">
              <a:spcBef>
                <a:spcPts val="0"/>
              </a:spcBef>
              <a:buNone/>
            </a:pPr>
            <a:r>
              <a:rPr lang="en-US" sz="1050" b="0" i="0" dirty="0">
                <a:solidFill>
                  <a:srgbClr val="4A4A4A"/>
                </a:solidFill>
                <a:effectLst/>
              </a:rPr>
              <a:t>   "</a:t>
            </a:r>
            <a:r>
              <a:rPr lang="en-US" sz="1050" b="0" i="0" dirty="0" err="1">
                <a:solidFill>
                  <a:srgbClr val="4A4A4A"/>
                </a:solidFill>
                <a:effectLst/>
              </a:rPr>
              <a:t>type":"record</a:t>
            </a:r>
            <a:r>
              <a:rPr lang="en-US" sz="1050" b="0" i="0" dirty="0">
                <a:solidFill>
                  <a:srgbClr val="4A4A4A"/>
                </a:solidFill>
                <a:effectLst/>
              </a:rPr>
              <a:t>",</a:t>
            </a:r>
          </a:p>
          <a:p>
            <a:pPr marL="0" indent="0">
              <a:spcBef>
                <a:spcPts val="0"/>
              </a:spcBef>
              <a:buNone/>
            </a:pPr>
            <a:r>
              <a:rPr lang="en-US" sz="1050" b="0" i="0" dirty="0">
                <a:solidFill>
                  <a:srgbClr val="4A4A4A"/>
                </a:solidFill>
                <a:effectLst/>
              </a:rPr>
              <a:t>   "</a:t>
            </a:r>
            <a:r>
              <a:rPr lang="en-US" sz="1050" b="0" i="0" dirty="0" err="1">
                <a:solidFill>
                  <a:srgbClr val="4A4A4A"/>
                </a:solidFill>
                <a:effectLst/>
              </a:rPr>
              <a:t>name":"user</a:t>
            </a:r>
            <a:r>
              <a:rPr lang="en-US" sz="1050" b="0" i="0" dirty="0">
                <a:solidFill>
                  <a:srgbClr val="4A4A4A"/>
                </a:solidFill>
                <a:effectLst/>
              </a:rPr>
              <a:t>",</a:t>
            </a:r>
          </a:p>
          <a:p>
            <a:pPr marL="0" indent="0">
              <a:spcBef>
                <a:spcPts val="0"/>
              </a:spcBef>
              <a:buNone/>
            </a:pPr>
            <a:r>
              <a:rPr lang="en-US" sz="1050" b="0" i="0" dirty="0">
                <a:solidFill>
                  <a:srgbClr val="4A4A4A"/>
                </a:solidFill>
                <a:effectLst/>
              </a:rPr>
              <a:t>   "fields":[</a:t>
            </a:r>
          </a:p>
          <a:p>
            <a:pPr marL="0" indent="0">
              <a:spcBef>
                <a:spcPts val="0"/>
              </a:spcBef>
              <a:buNone/>
            </a:pPr>
            <a:r>
              <a:rPr lang="en-US" sz="1050" b="0" i="0" dirty="0">
                <a:solidFill>
                  <a:srgbClr val="4A4A4A"/>
                </a:solidFill>
                <a:effectLst/>
              </a:rPr>
              <a:t>      {</a:t>
            </a:r>
          </a:p>
          <a:p>
            <a:pPr marL="0" indent="0">
              <a:spcBef>
                <a:spcPts val="0"/>
              </a:spcBef>
              <a:buNone/>
            </a:pPr>
            <a:r>
              <a:rPr lang="en-US" sz="1050" b="0" i="0" dirty="0">
                <a:solidFill>
                  <a:srgbClr val="4A4A4A"/>
                </a:solidFill>
                <a:effectLst/>
              </a:rPr>
              <a:t>         "</a:t>
            </a:r>
            <a:r>
              <a:rPr lang="en-US" sz="1050" b="0" i="0" dirty="0" err="1">
                <a:solidFill>
                  <a:srgbClr val="4A4A4A"/>
                </a:solidFill>
                <a:effectLst/>
              </a:rPr>
              <a:t>name":"name</a:t>
            </a:r>
            <a:r>
              <a:rPr lang="en-US" sz="1050" b="0" i="0" dirty="0">
                <a:solidFill>
                  <a:srgbClr val="4A4A4A"/>
                </a:solidFill>
                <a:effectLst/>
              </a:rPr>
              <a:t>",</a:t>
            </a:r>
          </a:p>
          <a:p>
            <a:pPr marL="0" indent="0">
              <a:spcBef>
                <a:spcPts val="0"/>
              </a:spcBef>
              <a:buNone/>
            </a:pPr>
            <a:r>
              <a:rPr lang="en-US" sz="1050" b="0" i="0" dirty="0">
                <a:solidFill>
                  <a:srgbClr val="4A4A4A"/>
                </a:solidFill>
                <a:effectLst/>
              </a:rPr>
              <a:t>         "</a:t>
            </a:r>
            <a:r>
              <a:rPr lang="en-US" sz="1050" b="0" i="0" dirty="0" err="1">
                <a:solidFill>
                  <a:srgbClr val="4A4A4A"/>
                </a:solidFill>
                <a:effectLst/>
              </a:rPr>
              <a:t>type":"string</a:t>
            </a:r>
            <a:r>
              <a:rPr lang="en-US" sz="1050" b="0" i="0" dirty="0">
                <a:solidFill>
                  <a:srgbClr val="4A4A4A"/>
                </a:solidFill>
                <a:effectLst/>
              </a:rPr>
              <a:t>"</a:t>
            </a:r>
          </a:p>
          <a:p>
            <a:pPr marL="0" indent="0">
              <a:spcBef>
                <a:spcPts val="0"/>
              </a:spcBef>
              <a:buNone/>
            </a:pPr>
            <a:r>
              <a:rPr lang="en-US" sz="1050" b="0" i="0" dirty="0">
                <a:solidFill>
                  <a:srgbClr val="4A4A4A"/>
                </a:solidFill>
                <a:effectLst/>
              </a:rPr>
              <a:t>      },</a:t>
            </a:r>
          </a:p>
          <a:p>
            <a:pPr marL="0" indent="0">
              <a:spcBef>
                <a:spcPts val="0"/>
              </a:spcBef>
              <a:buNone/>
            </a:pPr>
            <a:r>
              <a:rPr lang="en-US" sz="1050" b="0" i="0" dirty="0">
                <a:solidFill>
                  <a:srgbClr val="4A4A4A"/>
                </a:solidFill>
                <a:effectLst/>
              </a:rPr>
              <a:t>      {</a:t>
            </a:r>
          </a:p>
          <a:p>
            <a:pPr marL="0" indent="0">
              <a:spcBef>
                <a:spcPts val="0"/>
              </a:spcBef>
              <a:buNone/>
            </a:pPr>
            <a:r>
              <a:rPr lang="en-US" sz="1050" b="0" i="0" dirty="0">
                <a:solidFill>
                  <a:srgbClr val="4A4A4A"/>
                </a:solidFill>
                <a:effectLst/>
              </a:rPr>
              <a:t>         "name":"</a:t>
            </a:r>
            <a:r>
              <a:rPr lang="en-US" sz="1050" b="0" i="0" dirty="0" err="1">
                <a:solidFill>
                  <a:srgbClr val="4A4A4A"/>
                </a:solidFill>
                <a:effectLst/>
              </a:rPr>
              <a:t>favorite_number</a:t>
            </a:r>
            <a:r>
              <a:rPr lang="en-US" sz="1050" b="0" i="0" dirty="0">
                <a:solidFill>
                  <a:srgbClr val="4A4A4A"/>
                </a:solidFill>
                <a:effectLst/>
              </a:rPr>
              <a:t>",</a:t>
            </a:r>
          </a:p>
          <a:p>
            <a:pPr marL="0" indent="0">
              <a:spcBef>
                <a:spcPts val="0"/>
              </a:spcBef>
              <a:buNone/>
            </a:pPr>
            <a:r>
              <a:rPr lang="en-US" sz="1050" b="0" i="0" dirty="0">
                <a:solidFill>
                  <a:srgbClr val="4A4A4A"/>
                </a:solidFill>
                <a:effectLst/>
              </a:rPr>
              <a:t>         "</a:t>
            </a:r>
            <a:r>
              <a:rPr lang="en-US" sz="1050" b="0" i="0" dirty="0" err="1">
                <a:solidFill>
                  <a:srgbClr val="4A4A4A"/>
                </a:solidFill>
                <a:effectLst/>
              </a:rPr>
              <a:t>type":"int</a:t>
            </a:r>
            <a:r>
              <a:rPr lang="en-US" sz="1050" b="0" i="0" dirty="0">
                <a:solidFill>
                  <a:srgbClr val="4A4A4A"/>
                </a:solidFill>
                <a:effectLst/>
              </a:rPr>
              <a:t>"</a:t>
            </a:r>
          </a:p>
          <a:p>
            <a:pPr marL="0" indent="0">
              <a:spcBef>
                <a:spcPts val="0"/>
              </a:spcBef>
              <a:buNone/>
            </a:pPr>
            <a:r>
              <a:rPr lang="en-US" sz="1050" b="0" i="0" dirty="0">
                <a:solidFill>
                  <a:srgbClr val="4A4A4A"/>
                </a:solidFill>
                <a:effectLst/>
              </a:rPr>
              <a:t>      },</a:t>
            </a:r>
          </a:p>
          <a:p>
            <a:pPr marL="0" indent="0">
              <a:spcBef>
                <a:spcPts val="0"/>
              </a:spcBef>
              <a:buNone/>
            </a:pPr>
            <a:r>
              <a:rPr lang="en-US" sz="1050" b="0" i="0" dirty="0">
                <a:solidFill>
                  <a:srgbClr val="4A4A4A"/>
                </a:solidFill>
                <a:effectLst/>
              </a:rPr>
              <a:t>      {</a:t>
            </a:r>
          </a:p>
          <a:p>
            <a:pPr marL="0" indent="0">
              <a:spcBef>
                <a:spcPts val="0"/>
              </a:spcBef>
              <a:buNone/>
            </a:pPr>
            <a:r>
              <a:rPr lang="en-US" sz="1050" b="0" i="0" dirty="0">
                <a:solidFill>
                  <a:srgbClr val="4A4A4A"/>
                </a:solidFill>
                <a:effectLst/>
              </a:rPr>
              <a:t>         "name":"</a:t>
            </a:r>
            <a:r>
              <a:rPr lang="en-US" sz="1050" b="0" i="0" dirty="0" err="1">
                <a:solidFill>
                  <a:srgbClr val="4A4A4A"/>
                </a:solidFill>
                <a:effectLst/>
              </a:rPr>
              <a:t>favorite_color</a:t>
            </a:r>
            <a:r>
              <a:rPr lang="en-US" sz="1050" b="0" i="0" dirty="0">
                <a:solidFill>
                  <a:srgbClr val="4A4A4A"/>
                </a:solidFill>
                <a:effectLst/>
              </a:rPr>
              <a:t>",   &lt; - New field</a:t>
            </a:r>
          </a:p>
          <a:p>
            <a:pPr marL="0" indent="0">
              <a:spcBef>
                <a:spcPts val="0"/>
              </a:spcBef>
              <a:buNone/>
            </a:pPr>
            <a:r>
              <a:rPr lang="en-US" sz="1050" b="0" i="0" dirty="0">
                <a:solidFill>
                  <a:srgbClr val="4A4A4A"/>
                </a:solidFill>
                <a:effectLst/>
              </a:rPr>
              <a:t>         "</a:t>
            </a:r>
            <a:r>
              <a:rPr lang="en-US" sz="1050" b="0" i="0" dirty="0" err="1">
                <a:solidFill>
                  <a:srgbClr val="4A4A4A"/>
                </a:solidFill>
                <a:effectLst/>
              </a:rPr>
              <a:t>type":"string</a:t>
            </a:r>
            <a:r>
              <a:rPr lang="en-US" sz="1050" b="0" i="0" dirty="0">
                <a:solidFill>
                  <a:srgbClr val="4A4A4A"/>
                </a:solidFill>
                <a:effectLst/>
              </a:rPr>
              <a:t>",</a:t>
            </a:r>
          </a:p>
          <a:p>
            <a:pPr marL="0" indent="0">
              <a:spcBef>
                <a:spcPts val="0"/>
              </a:spcBef>
              <a:buNone/>
            </a:pPr>
            <a:r>
              <a:rPr lang="en-US" sz="1050" b="0" i="0" dirty="0">
                <a:solidFill>
                  <a:srgbClr val="4A4A4A"/>
                </a:solidFill>
                <a:effectLst/>
              </a:rPr>
              <a:t>        </a:t>
            </a:r>
            <a:r>
              <a:rPr lang="en-US" sz="1050" b="0" i="0" dirty="0">
                <a:solidFill>
                  <a:srgbClr val="4A4A4A"/>
                </a:solidFill>
                <a:effectLst/>
                <a:highlight>
                  <a:srgbClr val="FFFF00"/>
                </a:highlight>
              </a:rPr>
              <a:t> "</a:t>
            </a:r>
            <a:r>
              <a:rPr lang="en-US" sz="1050" b="1" i="0" dirty="0" err="1">
                <a:solidFill>
                  <a:srgbClr val="4A4A4A"/>
                </a:solidFill>
                <a:effectLst/>
                <a:highlight>
                  <a:srgbClr val="FFFF00"/>
                </a:highlight>
              </a:rPr>
              <a:t>default</a:t>
            </a:r>
            <a:r>
              <a:rPr lang="en-US" sz="1050" b="0" i="0" dirty="0" err="1">
                <a:solidFill>
                  <a:srgbClr val="4A4A4A"/>
                </a:solidFill>
                <a:effectLst/>
                <a:highlight>
                  <a:srgbClr val="FFFF00"/>
                </a:highlight>
              </a:rPr>
              <a:t>":"green</a:t>
            </a:r>
            <a:r>
              <a:rPr lang="en-US" sz="1050" b="0" i="0" dirty="0">
                <a:solidFill>
                  <a:srgbClr val="4A4A4A"/>
                </a:solidFill>
                <a:effectLst/>
                <a:highlight>
                  <a:srgbClr val="FFFF00"/>
                </a:highlight>
              </a:rPr>
              <a:t>"</a:t>
            </a:r>
          </a:p>
          <a:p>
            <a:pPr marL="0" indent="0">
              <a:spcBef>
                <a:spcPts val="0"/>
              </a:spcBef>
              <a:buNone/>
            </a:pPr>
            <a:r>
              <a:rPr lang="en-US" sz="1050" b="0" i="0" dirty="0">
                <a:solidFill>
                  <a:srgbClr val="4A4A4A"/>
                </a:solidFill>
                <a:effectLst/>
              </a:rPr>
              <a:t>      }</a:t>
            </a:r>
          </a:p>
          <a:p>
            <a:pPr marL="0" indent="0">
              <a:spcBef>
                <a:spcPts val="0"/>
              </a:spcBef>
              <a:buNone/>
            </a:pPr>
            <a:r>
              <a:rPr lang="en-US" sz="1050" b="0" i="0" dirty="0">
                <a:solidFill>
                  <a:srgbClr val="4A4A4A"/>
                </a:solidFill>
                <a:effectLst/>
              </a:rPr>
              <a:t>   ]</a:t>
            </a:r>
          </a:p>
          <a:p>
            <a:pPr marL="0" indent="0">
              <a:spcBef>
                <a:spcPts val="0"/>
              </a:spcBef>
              <a:buNone/>
            </a:pPr>
            <a:r>
              <a:rPr lang="en-US" sz="1050" b="0" i="0" dirty="0">
                <a:solidFill>
                  <a:srgbClr val="4A4A4A"/>
                </a:solidFill>
                <a:effectLst/>
              </a:rPr>
              <a:t>}</a:t>
            </a:r>
          </a:p>
        </p:txBody>
      </p:sp>
    </p:spTree>
    <p:extLst>
      <p:ext uri="{BB962C8B-B14F-4D97-AF65-F5344CB8AC3E}">
        <p14:creationId xmlns:p14="http://schemas.microsoft.com/office/powerpoint/2010/main" val="4153596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FB1941-3027-CB47-99CF-44705FF50677}"/>
              </a:ext>
            </a:extLst>
          </p:cNvPr>
          <p:cNvSpPr>
            <a:spLocks noGrp="1"/>
          </p:cNvSpPr>
          <p:nvPr>
            <p:ph idx="1"/>
          </p:nvPr>
        </p:nvSpPr>
        <p:spPr>
          <a:xfrm>
            <a:off x="205273" y="27992"/>
            <a:ext cx="11986727" cy="6727371"/>
          </a:xfrm>
        </p:spPr>
        <p:txBody>
          <a:bodyPr>
            <a:normAutofit/>
          </a:bodyPr>
          <a:lstStyle/>
          <a:p>
            <a:pPr marL="0" indent="0">
              <a:buNone/>
            </a:pPr>
            <a:r>
              <a:rPr lang="en-US" sz="1400" b="1" dirty="0">
                <a:solidFill>
                  <a:srgbClr val="4A4A4A"/>
                </a:solidFill>
              </a:rPr>
              <a:t>Forward Compatibility: </a:t>
            </a:r>
            <a:r>
              <a:rPr lang="en-US" sz="1400" b="0" i="0" dirty="0">
                <a:solidFill>
                  <a:srgbClr val="4A4A4A"/>
                </a:solidFill>
                <a:effectLst/>
              </a:rPr>
              <a:t>Forward compatibility means that data encoded with a newer schema can be read with an older schema. </a:t>
            </a:r>
          </a:p>
          <a:p>
            <a:pPr marL="0" indent="0">
              <a:buNone/>
            </a:pPr>
            <a:r>
              <a:rPr lang="en-US" sz="1400" b="0" i="0" dirty="0">
                <a:solidFill>
                  <a:srgbClr val="4A4A4A"/>
                </a:solidFill>
                <a:effectLst/>
              </a:rPr>
              <a:t>(Data Read : Old schema &lt;- New Schema)</a:t>
            </a:r>
          </a:p>
          <a:p>
            <a:pPr marL="0" indent="0">
              <a:buNone/>
            </a:pPr>
            <a:r>
              <a:rPr lang="en-US" sz="900" b="0" i="0" dirty="0">
                <a:solidFill>
                  <a:srgbClr val="4A4A4A"/>
                </a:solidFill>
                <a:effectLst/>
                <a:latin typeface="Roboto" panose="02000000000000000000" pitchFamily="2" charset="0"/>
              </a:rPr>
              <a:t>Consider a use case where a consumer has application logic tied to a particular version of the schema. When the schema evolves, the application logic may not be updated immediately. Therefore, we need to be able to project data with newer schemas onto the (older) schema that the application understands.</a:t>
            </a:r>
            <a:endParaRPr lang="en-US" sz="1100" b="0" i="0" dirty="0">
              <a:solidFill>
                <a:srgbClr val="4A4A4A"/>
              </a:solidFill>
              <a:effectLst/>
              <a:latin typeface="Roboto" panose="02000000000000000000" pitchFamily="2" charset="0"/>
            </a:endParaRPr>
          </a:p>
          <a:p>
            <a:pPr marL="0" indent="0">
              <a:buNone/>
            </a:pPr>
            <a:r>
              <a:rPr lang="en-US" sz="1100" b="1" dirty="0">
                <a:solidFill>
                  <a:srgbClr val="4A4A4A"/>
                </a:solidFill>
              </a:rPr>
              <a:t>New Field Added : </a:t>
            </a:r>
            <a:r>
              <a:rPr lang="en-US" sz="1100" dirty="0">
                <a:solidFill>
                  <a:srgbClr val="4A4A4A"/>
                </a:solidFill>
              </a:rPr>
              <a:t>New field added in new schema with the default value. From Old Schema, </a:t>
            </a:r>
            <a:r>
              <a:rPr lang="en-US" sz="900" dirty="0">
                <a:solidFill>
                  <a:srgbClr val="4A4A4A"/>
                </a:solidFill>
              </a:rPr>
              <a:t>w</a:t>
            </a:r>
            <a:r>
              <a:rPr lang="en-US" sz="900" b="0" i="0" dirty="0">
                <a:solidFill>
                  <a:srgbClr val="4A4A4A"/>
                </a:solidFill>
                <a:effectLst/>
              </a:rPr>
              <a:t>hen projecting data written with the new schema to the old one, the new field is simply dropped. (FORWARD Compatible)</a:t>
            </a:r>
            <a:endParaRPr lang="en-US" sz="1100" dirty="0">
              <a:solidFill>
                <a:srgbClr val="4A4A4A"/>
              </a:solidFill>
            </a:endParaRPr>
          </a:p>
          <a:p>
            <a:pPr marL="0" indent="0">
              <a:buNone/>
            </a:pPr>
            <a:endParaRPr lang="en-US" sz="1100" dirty="0">
              <a:solidFill>
                <a:srgbClr val="4A4A4A"/>
              </a:solidFill>
            </a:endParaRPr>
          </a:p>
          <a:p>
            <a:pPr marL="0" indent="0">
              <a:buNone/>
            </a:pPr>
            <a:endParaRPr lang="en-US" sz="1100" dirty="0">
              <a:solidFill>
                <a:srgbClr val="4A4A4A"/>
              </a:solidFill>
            </a:endParaRPr>
          </a:p>
          <a:p>
            <a:pPr marL="0" indent="0">
              <a:buNone/>
            </a:pPr>
            <a:endParaRPr lang="en-US" sz="1100" dirty="0">
              <a:solidFill>
                <a:srgbClr val="4A4A4A"/>
              </a:solidFill>
            </a:endParaRPr>
          </a:p>
          <a:p>
            <a:pPr marL="0" indent="0">
              <a:buNone/>
            </a:pPr>
            <a:endParaRPr lang="en-US" sz="1100" dirty="0">
              <a:solidFill>
                <a:srgbClr val="4A4A4A"/>
              </a:solidFill>
            </a:endParaRPr>
          </a:p>
          <a:p>
            <a:pPr marL="0" indent="0">
              <a:buNone/>
            </a:pPr>
            <a:r>
              <a:rPr lang="en-US" sz="1100" b="1" dirty="0">
                <a:solidFill>
                  <a:srgbClr val="4A4A4A"/>
                </a:solidFill>
              </a:rPr>
              <a:t>Existing Field Dropped : </a:t>
            </a:r>
            <a:r>
              <a:rPr lang="en-US" sz="1100" dirty="0">
                <a:solidFill>
                  <a:srgbClr val="4A4A4A"/>
                </a:solidFill>
              </a:rPr>
              <a:t>New schema dropped the original field </a:t>
            </a:r>
            <a:r>
              <a:rPr lang="en-US" sz="1100" dirty="0" err="1">
                <a:solidFill>
                  <a:srgbClr val="4A4A4A"/>
                </a:solidFill>
              </a:rPr>
              <a:t>favorite_number</a:t>
            </a:r>
            <a:r>
              <a:rPr lang="en-US" sz="1100" dirty="0">
                <a:solidFill>
                  <a:srgbClr val="4A4A4A"/>
                </a:solidFill>
              </a:rPr>
              <a:t>. Old schema is not forward compatible with new schema since data created with new schema cannot be accommodated to old schema, as there is no default value in old schema for removed field in new schema.</a:t>
            </a:r>
          </a:p>
          <a:p>
            <a:pPr marL="0" indent="0">
              <a:buNone/>
            </a:pPr>
            <a:endParaRPr lang="en-US" sz="1100" dirty="0">
              <a:solidFill>
                <a:srgbClr val="4A4A4A"/>
              </a:solidFill>
            </a:endParaRPr>
          </a:p>
          <a:p>
            <a:pPr marL="0" indent="0">
              <a:buNone/>
            </a:pPr>
            <a:endParaRPr lang="en-IN" sz="1100" dirty="0"/>
          </a:p>
          <a:p>
            <a:pPr marL="0" indent="0">
              <a:buNone/>
            </a:pPr>
            <a:endParaRPr lang="en-IN" sz="1100" dirty="0"/>
          </a:p>
          <a:p>
            <a:pPr marL="0" indent="0">
              <a:buNone/>
            </a:pPr>
            <a:endParaRPr lang="en-IN" sz="1100" dirty="0"/>
          </a:p>
          <a:p>
            <a:pPr marL="0" indent="0">
              <a:buNone/>
            </a:pPr>
            <a:r>
              <a:rPr lang="en-US" sz="1100" b="1" dirty="0"/>
              <a:t>Full Compatibility : </a:t>
            </a:r>
            <a:r>
              <a:rPr lang="en-US" sz="1100" dirty="0"/>
              <a:t>Full compatibility means schemas are backward and forward compatible.</a:t>
            </a:r>
          </a:p>
          <a:p>
            <a:pPr marL="0" indent="0">
              <a:buNone/>
            </a:pPr>
            <a:r>
              <a:rPr lang="en-US" sz="1100" dirty="0"/>
              <a:t>To support both previous use cases on the same data, we can evolve the schemas in a fully compatible way: old data can be read with the new schema, and new data can also be read with the old schema.</a:t>
            </a:r>
          </a:p>
          <a:p>
            <a:pPr marL="0" indent="0">
              <a:buNone/>
            </a:pPr>
            <a:endParaRPr lang="en-US" sz="1100" dirty="0"/>
          </a:p>
          <a:p>
            <a:pPr marL="0" indent="0">
              <a:buNone/>
            </a:pPr>
            <a:r>
              <a:rPr lang="en-US" sz="1100" dirty="0"/>
              <a:t>Schema Creation Example :</a:t>
            </a:r>
          </a:p>
          <a:p>
            <a:pPr marL="0" indent="0">
              <a:buNone/>
            </a:pPr>
            <a:r>
              <a:rPr lang="en-US" sz="1100" dirty="0"/>
              <a:t>$ curl -X POST -H "Content-Type: application/vnd.schemaregistry.v1+json" --data '{"schema": "{\"type\":\"record\",\"name\":\"Payment\",\"namespace\":\"</a:t>
            </a:r>
            <a:r>
              <a:rPr lang="en-US" sz="1100" dirty="0" err="1"/>
              <a:t>io.confluent.examples.clients.basicavro</a:t>
            </a:r>
            <a:r>
              <a:rPr lang="en-US" sz="1100" dirty="0"/>
              <a:t>\",\"fields\":[{\"name\":\"id\",\"type\":\"string\"},{\"name\":\"amount\",\"type\":\"double\"}]}"}' http://localhost:8081/subjects/transactions-value/versions</a:t>
            </a:r>
          </a:p>
          <a:p>
            <a:pPr marL="0" indent="0">
              <a:buNone/>
            </a:pPr>
            <a:r>
              <a:rPr lang="en-US" sz="1100" dirty="0"/>
              <a:t>{"id":1}</a:t>
            </a:r>
          </a:p>
          <a:p>
            <a:pPr marL="0" indent="0">
              <a:buNone/>
            </a:pPr>
            <a:endParaRPr lang="en-IN" sz="1100" dirty="0"/>
          </a:p>
        </p:txBody>
      </p:sp>
      <p:graphicFrame>
        <p:nvGraphicFramePr>
          <p:cNvPr id="4" name="Table 4">
            <a:extLst>
              <a:ext uri="{FF2B5EF4-FFF2-40B4-BE49-F238E27FC236}">
                <a16:creationId xmlns:a16="http://schemas.microsoft.com/office/drawing/2014/main" id="{A4752ABD-BF38-55DD-D5A1-5B05FEA4ACAB}"/>
              </a:ext>
            </a:extLst>
          </p:cNvPr>
          <p:cNvGraphicFramePr>
            <a:graphicFrameLocks noGrp="1"/>
          </p:cNvGraphicFramePr>
          <p:nvPr>
            <p:extLst>
              <p:ext uri="{D42A27DB-BD31-4B8C-83A1-F6EECF244321}">
                <p14:modId xmlns:p14="http://schemas.microsoft.com/office/powerpoint/2010/main" val="433236320"/>
              </p:ext>
            </p:extLst>
          </p:nvPr>
        </p:nvGraphicFramePr>
        <p:xfrm>
          <a:off x="315166" y="1265503"/>
          <a:ext cx="3948922" cy="964059"/>
        </p:xfrm>
        <a:graphic>
          <a:graphicData uri="http://schemas.openxmlformats.org/drawingml/2006/table">
            <a:tbl>
              <a:tblPr firstRow="1" bandRow="1">
                <a:tableStyleId>{5C22544A-7EE6-4342-B048-85BDC9FD1C3A}</a:tableStyleId>
              </a:tblPr>
              <a:tblGrid>
                <a:gridCol w="1974461">
                  <a:extLst>
                    <a:ext uri="{9D8B030D-6E8A-4147-A177-3AD203B41FA5}">
                      <a16:colId xmlns:a16="http://schemas.microsoft.com/office/drawing/2014/main" val="2217190645"/>
                    </a:ext>
                  </a:extLst>
                </a:gridCol>
                <a:gridCol w="1974461">
                  <a:extLst>
                    <a:ext uri="{9D8B030D-6E8A-4147-A177-3AD203B41FA5}">
                      <a16:colId xmlns:a16="http://schemas.microsoft.com/office/drawing/2014/main" val="2585647620"/>
                    </a:ext>
                  </a:extLst>
                </a:gridCol>
              </a:tblGrid>
              <a:tr h="0">
                <a:tc>
                  <a:txBody>
                    <a:bodyPr/>
                    <a:lstStyle/>
                    <a:p>
                      <a:r>
                        <a:rPr lang="en-IN" sz="900">
                          <a:latin typeface="+mj-lt"/>
                        </a:rPr>
                        <a:t>Old Schema </a:t>
                      </a:r>
                      <a:endParaRPr lang="en-IN" sz="900" dirty="0">
                        <a:latin typeface="+mj-lt"/>
                      </a:endParaRPr>
                    </a:p>
                  </a:txBody>
                  <a:tcPr/>
                </a:tc>
                <a:tc>
                  <a:txBody>
                    <a:bodyPr/>
                    <a:lstStyle/>
                    <a:p>
                      <a:r>
                        <a:rPr lang="en-IN" sz="900" dirty="0">
                          <a:latin typeface="+mj-lt"/>
                        </a:rPr>
                        <a:t>New Schema</a:t>
                      </a:r>
                    </a:p>
                  </a:txBody>
                  <a:tcPr/>
                </a:tc>
                <a:extLst>
                  <a:ext uri="{0D108BD9-81ED-4DB2-BD59-A6C34878D82A}">
                    <a16:rowId xmlns:a16="http://schemas.microsoft.com/office/drawing/2014/main" val="2879779653"/>
                  </a:ext>
                </a:extLst>
              </a:tr>
              <a:tr h="218803">
                <a:tc>
                  <a:txBody>
                    <a:bodyPr/>
                    <a:lstStyle/>
                    <a:p>
                      <a:r>
                        <a:rPr lang="en-IN" sz="900">
                          <a:latin typeface="+mj-lt"/>
                        </a:rPr>
                        <a:t>Name</a:t>
                      </a:r>
                      <a:endParaRPr lang="en-IN" sz="900" dirty="0">
                        <a:latin typeface="+mj-lt"/>
                      </a:endParaRPr>
                    </a:p>
                  </a:txBody>
                  <a:tcPr/>
                </a:tc>
                <a:tc>
                  <a:txBody>
                    <a:bodyPr/>
                    <a:lstStyle/>
                    <a:p>
                      <a:r>
                        <a:rPr lang="en-IN" sz="900" dirty="0">
                          <a:latin typeface="+mj-lt"/>
                        </a:rPr>
                        <a:t>Name</a:t>
                      </a:r>
                    </a:p>
                  </a:txBody>
                  <a:tcPr/>
                </a:tc>
                <a:extLst>
                  <a:ext uri="{0D108BD9-81ED-4DB2-BD59-A6C34878D82A}">
                    <a16:rowId xmlns:a16="http://schemas.microsoft.com/office/drawing/2014/main" val="2782243963"/>
                  </a:ext>
                </a:extLst>
              </a:tr>
              <a:tr h="2188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a:solidFill>
                            <a:srgbClr val="4A4A4A"/>
                          </a:solidFill>
                          <a:effectLst/>
                          <a:latin typeface="+mj-lt"/>
                        </a:rPr>
                        <a:t>Favorite_number</a:t>
                      </a:r>
                      <a:endParaRPr lang="en-IN" sz="9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dirty="0" err="1">
                          <a:solidFill>
                            <a:srgbClr val="4A4A4A"/>
                          </a:solidFill>
                          <a:effectLst/>
                          <a:latin typeface="+mj-lt"/>
                        </a:rPr>
                        <a:t>Favorite_number</a:t>
                      </a:r>
                      <a:endParaRPr lang="en-IN" sz="900" dirty="0">
                        <a:latin typeface="+mj-lt"/>
                      </a:endParaRPr>
                    </a:p>
                  </a:txBody>
                  <a:tcPr/>
                </a:tc>
                <a:extLst>
                  <a:ext uri="{0D108BD9-81ED-4DB2-BD59-A6C34878D82A}">
                    <a16:rowId xmlns:a16="http://schemas.microsoft.com/office/drawing/2014/main" val="2606331690"/>
                  </a:ext>
                </a:extLst>
              </a:tr>
              <a:tr h="2782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9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dirty="0" err="1">
                          <a:solidFill>
                            <a:srgbClr val="4A4A4A"/>
                          </a:solidFill>
                          <a:effectLst/>
                          <a:highlight>
                            <a:srgbClr val="FFFF00"/>
                          </a:highlight>
                          <a:latin typeface="+mj-lt"/>
                        </a:rPr>
                        <a:t>Favorite_color</a:t>
                      </a:r>
                      <a:r>
                        <a:rPr lang="en-US" sz="900" b="0" i="0" dirty="0">
                          <a:solidFill>
                            <a:srgbClr val="4A4A4A"/>
                          </a:solidFill>
                          <a:effectLst/>
                          <a:highlight>
                            <a:srgbClr val="FFFF00"/>
                          </a:highlight>
                          <a:latin typeface="+mj-lt"/>
                        </a:rPr>
                        <a:t> (default :green)</a:t>
                      </a:r>
                      <a:endParaRPr lang="en-IN" sz="900" dirty="0">
                        <a:highlight>
                          <a:srgbClr val="FFFF00"/>
                        </a:highlight>
                        <a:latin typeface="+mj-lt"/>
                      </a:endParaRPr>
                    </a:p>
                  </a:txBody>
                  <a:tcPr/>
                </a:tc>
                <a:extLst>
                  <a:ext uri="{0D108BD9-81ED-4DB2-BD59-A6C34878D82A}">
                    <a16:rowId xmlns:a16="http://schemas.microsoft.com/office/drawing/2014/main" val="2976638913"/>
                  </a:ext>
                </a:extLst>
              </a:tr>
            </a:tbl>
          </a:graphicData>
        </a:graphic>
      </p:graphicFrame>
      <p:graphicFrame>
        <p:nvGraphicFramePr>
          <p:cNvPr id="5" name="Table 4">
            <a:extLst>
              <a:ext uri="{FF2B5EF4-FFF2-40B4-BE49-F238E27FC236}">
                <a16:creationId xmlns:a16="http://schemas.microsoft.com/office/drawing/2014/main" id="{F9F4FE1B-0F33-1071-8E37-2AA87238E97E}"/>
              </a:ext>
            </a:extLst>
          </p:cNvPr>
          <p:cNvGraphicFramePr>
            <a:graphicFrameLocks noGrp="1"/>
          </p:cNvGraphicFramePr>
          <p:nvPr>
            <p:extLst>
              <p:ext uri="{D42A27DB-BD31-4B8C-83A1-F6EECF244321}">
                <p14:modId xmlns:p14="http://schemas.microsoft.com/office/powerpoint/2010/main" val="2055418349"/>
              </p:ext>
            </p:extLst>
          </p:nvPr>
        </p:nvGraphicFramePr>
        <p:xfrm>
          <a:off x="315166" y="2822312"/>
          <a:ext cx="3855618" cy="822960"/>
        </p:xfrm>
        <a:graphic>
          <a:graphicData uri="http://schemas.openxmlformats.org/drawingml/2006/table">
            <a:tbl>
              <a:tblPr firstRow="1" bandRow="1">
                <a:tableStyleId>{5C22544A-7EE6-4342-B048-85BDC9FD1C3A}</a:tableStyleId>
              </a:tblPr>
              <a:tblGrid>
                <a:gridCol w="2642638">
                  <a:extLst>
                    <a:ext uri="{9D8B030D-6E8A-4147-A177-3AD203B41FA5}">
                      <a16:colId xmlns:a16="http://schemas.microsoft.com/office/drawing/2014/main" val="2217190645"/>
                    </a:ext>
                  </a:extLst>
                </a:gridCol>
                <a:gridCol w="1212980">
                  <a:extLst>
                    <a:ext uri="{9D8B030D-6E8A-4147-A177-3AD203B41FA5}">
                      <a16:colId xmlns:a16="http://schemas.microsoft.com/office/drawing/2014/main" val="2585647620"/>
                    </a:ext>
                  </a:extLst>
                </a:gridCol>
              </a:tblGrid>
              <a:tr h="0">
                <a:tc>
                  <a:txBody>
                    <a:bodyPr/>
                    <a:lstStyle/>
                    <a:p>
                      <a:r>
                        <a:rPr lang="en-IN" sz="900">
                          <a:latin typeface="+mj-lt"/>
                        </a:rPr>
                        <a:t>Old Schema </a:t>
                      </a:r>
                      <a:endParaRPr lang="en-IN" sz="900" dirty="0">
                        <a:latin typeface="+mj-lt"/>
                      </a:endParaRPr>
                    </a:p>
                  </a:txBody>
                  <a:tcPr/>
                </a:tc>
                <a:tc>
                  <a:txBody>
                    <a:bodyPr/>
                    <a:lstStyle/>
                    <a:p>
                      <a:r>
                        <a:rPr lang="en-IN" sz="900" dirty="0">
                          <a:latin typeface="+mj-lt"/>
                        </a:rPr>
                        <a:t>New Schema</a:t>
                      </a:r>
                    </a:p>
                  </a:txBody>
                  <a:tcPr/>
                </a:tc>
                <a:extLst>
                  <a:ext uri="{0D108BD9-81ED-4DB2-BD59-A6C34878D82A}">
                    <a16:rowId xmlns:a16="http://schemas.microsoft.com/office/drawing/2014/main" val="2879779653"/>
                  </a:ext>
                </a:extLst>
              </a:tr>
              <a:tr h="218803">
                <a:tc>
                  <a:txBody>
                    <a:bodyPr/>
                    <a:lstStyle/>
                    <a:p>
                      <a:r>
                        <a:rPr lang="en-IN" sz="900">
                          <a:latin typeface="+mj-lt"/>
                        </a:rPr>
                        <a:t>Name</a:t>
                      </a:r>
                      <a:endParaRPr lang="en-IN" sz="900" dirty="0">
                        <a:latin typeface="+mj-lt"/>
                      </a:endParaRPr>
                    </a:p>
                  </a:txBody>
                  <a:tcPr/>
                </a:tc>
                <a:tc>
                  <a:txBody>
                    <a:bodyPr/>
                    <a:lstStyle/>
                    <a:p>
                      <a:r>
                        <a:rPr lang="en-IN" sz="900" dirty="0">
                          <a:latin typeface="+mj-lt"/>
                        </a:rPr>
                        <a:t>Name</a:t>
                      </a:r>
                    </a:p>
                  </a:txBody>
                  <a:tcPr/>
                </a:tc>
                <a:extLst>
                  <a:ext uri="{0D108BD9-81ED-4DB2-BD59-A6C34878D82A}">
                    <a16:rowId xmlns:a16="http://schemas.microsoft.com/office/drawing/2014/main" val="2782243963"/>
                  </a:ext>
                </a:extLst>
              </a:tr>
              <a:tr h="2188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dirty="0" err="1">
                          <a:solidFill>
                            <a:srgbClr val="4A4A4A"/>
                          </a:solidFill>
                          <a:effectLst/>
                          <a:highlight>
                            <a:srgbClr val="FFFF00"/>
                          </a:highlight>
                          <a:latin typeface="+mj-lt"/>
                        </a:rPr>
                        <a:t>Favorite_number</a:t>
                      </a:r>
                      <a:r>
                        <a:rPr lang="en-US" sz="900" b="0" i="0" dirty="0">
                          <a:solidFill>
                            <a:srgbClr val="4A4A4A"/>
                          </a:solidFill>
                          <a:effectLst/>
                          <a:highlight>
                            <a:srgbClr val="FFFF00"/>
                          </a:highlight>
                          <a:latin typeface="+mj-lt"/>
                        </a:rPr>
                        <a:t> </a:t>
                      </a:r>
                      <a:r>
                        <a:rPr lang="en-US" sz="900" b="0" i="0" dirty="0">
                          <a:solidFill>
                            <a:srgbClr val="4A4A4A"/>
                          </a:solidFill>
                          <a:effectLst/>
                          <a:highlight>
                            <a:srgbClr val="00FF00"/>
                          </a:highlight>
                          <a:latin typeface="+mj-lt"/>
                        </a:rPr>
                        <a:t>(expecting default to fix issue with old schema after this field is dropped in new schema)</a:t>
                      </a:r>
                      <a:endParaRPr lang="en-IN" sz="900" dirty="0">
                        <a:highlight>
                          <a:srgbClr val="00FF00"/>
                        </a:highlight>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900" dirty="0">
                        <a:latin typeface="+mj-lt"/>
                      </a:endParaRPr>
                    </a:p>
                  </a:txBody>
                  <a:tcPr/>
                </a:tc>
                <a:extLst>
                  <a:ext uri="{0D108BD9-81ED-4DB2-BD59-A6C34878D82A}">
                    <a16:rowId xmlns:a16="http://schemas.microsoft.com/office/drawing/2014/main" val="2606331690"/>
                  </a:ext>
                </a:extLst>
              </a:tr>
            </a:tbl>
          </a:graphicData>
        </a:graphic>
      </p:graphicFrame>
    </p:spTree>
    <p:extLst>
      <p:ext uri="{BB962C8B-B14F-4D97-AF65-F5344CB8AC3E}">
        <p14:creationId xmlns:p14="http://schemas.microsoft.com/office/powerpoint/2010/main" val="2219807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891E2-FA31-FAA1-17F5-06D1E6B4071A}"/>
              </a:ext>
            </a:extLst>
          </p:cNvPr>
          <p:cNvSpPr>
            <a:spLocks noGrp="1"/>
          </p:cNvSpPr>
          <p:nvPr>
            <p:ph type="title"/>
          </p:nvPr>
        </p:nvSpPr>
        <p:spPr>
          <a:xfrm>
            <a:off x="225251" y="0"/>
            <a:ext cx="10515600" cy="549275"/>
          </a:xfrm>
        </p:spPr>
        <p:txBody>
          <a:bodyPr>
            <a:normAutofit fontScale="90000"/>
          </a:bodyPr>
          <a:lstStyle/>
          <a:p>
            <a:r>
              <a:rPr lang="en-IN" dirty="0"/>
              <a:t>Schema Validation Support Options</a:t>
            </a:r>
          </a:p>
        </p:txBody>
      </p:sp>
      <p:sp>
        <p:nvSpPr>
          <p:cNvPr id="3" name="Content Placeholder 2">
            <a:extLst>
              <a:ext uri="{FF2B5EF4-FFF2-40B4-BE49-F238E27FC236}">
                <a16:creationId xmlns:a16="http://schemas.microsoft.com/office/drawing/2014/main" id="{D1E66E44-F1DB-9FEF-0348-41507665F46F}"/>
              </a:ext>
            </a:extLst>
          </p:cNvPr>
          <p:cNvSpPr>
            <a:spLocks noGrp="1"/>
          </p:cNvSpPr>
          <p:nvPr>
            <p:ph idx="1"/>
          </p:nvPr>
        </p:nvSpPr>
        <p:spPr>
          <a:xfrm>
            <a:off x="331597" y="663190"/>
            <a:ext cx="11706328" cy="6194809"/>
          </a:xfrm>
        </p:spPr>
        <p:txBody>
          <a:bodyPr>
            <a:normAutofit fontScale="85000" lnSpcReduction="20000"/>
          </a:bodyPr>
          <a:lstStyle/>
          <a:p>
            <a:pPr marL="514350" indent="-514350">
              <a:buFont typeface="+mj-lt"/>
              <a:buAutoNum type="arabicPeriod"/>
            </a:pPr>
            <a:r>
              <a:rPr lang="en-IN" dirty="0"/>
              <a:t>Kong’s Schema validation Support</a:t>
            </a:r>
          </a:p>
          <a:p>
            <a:pPr marL="514350" indent="-514350">
              <a:buFont typeface="+mj-lt"/>
              <a:buAutoNum type="arabicPeriod"/>
            </a:pPr>
            <a:endParaRPr lang="en-IN" sz="1100" dirty="0"/>
          </a:p>
          <a:p>
            <a:pPr lvl="1"/>
            <a:r>
              <a:rPr lang="en-IN" sz="1600" dirty="0"/>
              <a:t>Schema validation support provided through Request Validator Plugin. </a:t>
            </a:r>
          </a:p>
          <a:p>
            <a:pPr lvl="1"/>
            <a:r>
              <a:rPr lang="en-US" sz="1600" dirty="0"/>
              <a:t>Request validator validated requests before they reach their Upstream service. </a:t>
            </a:r>
          </a:p>
          <a:p>
            <a:pPr lvl="1"/>
            <a:r>
              <a:rPr lang="en-US" sz="1600" dirty="0"/>
              <a:t>Supports validating the schema of the body and the parameters of the request.</a:t>
            </a:r>
          </a:p>
          <a:p>
            <a:pPr lvl="1"/>
            <a:r>
              <a:rPr lang="en-US" sz="1600" dirty="0"/>
              <a:t>Validation is only done for application/</a:t>
            </a:r>
            <a:r>
              <a:rPr lang="en-US" sz="1600" dirty="0" err="1"/>
              <a:t>json</a:t>
            </a:r>
            <a:r>
              <a:rPr lang="en-US" sz="1600" dirty="0"/>
              <a:t> and skipped for any other allowed content types.</a:t>
            </a:r>
          </a:p>
          <a:p>
            <a:pPr lvl="1"/>
            <a:r>
              <a:rPr lang="en-US" sz="1600" dirty="0"/>
              <a:t>Which validator to use. Supported values are </a:t>
            </a:r>
            <a:r>
              <a:rPr lang="en-US" sz="1600" dirty="0" err="1"/>
              <a:t>kong</a:t>
            </a:r>
            <a:r>
              <a:rPr lang="en-US" sz="1600" dirty="0"/>
              <a:t> (default) for using Kong’s own schema validator, or draft4 for using a JSON Schema Draft 4-compliant validator.</a:t>
            </a:r>
          </a:p>
          <a:p>
            <a:pPr lvl="1"/>
            <a:r>
              <a:rPr lang="en-US" sz="1600" dirty="0"/>
              <a:t>Plugin can be configured to target Service, Route, Consumer, Globally(</a:t>
            </a:r>
            <a:r>
              <a:rPr lang="en-US" sz="1600" b="0" i="0" dirty="0">
                <a:effectLst/>
              </a:rPr>
              <a:t>plugin which is not associated to any service, route, or consumer is considered </a:t>
            </a:r>
            <a:r>
              <a:rPr lang="en-US" sz="1600" b="0" i="1" dirty="0">
                <a:effectLst/>
              </a:rPr>
              <a:t>global</a:t>
            </a:r>
            <a:r>
              <a:rPr lang="en-US" sz="1600" b="0" i="0" dirty="0">
                <a:effectLst/>
              </a:rPr>
              <a:t>, and will be run on every request</a:t>
            </a:r>
            <a:r>
              <a:rPr lang="en-US" sz="1600" dirty="0"/>
              <a:t>).</a:t>
            </a:r>
          </a:p>
          <a:p>
            <a:pPr lvl="1"/>
            <a:r>
              <a:rPr lang="en-US" sz="1600" dirty="0"/>
              <a:t>Only body or parameter schema(a</a:t>
            </a:r>
            <a:r>
              <a:rPr lang="en-US" sz="1600" b="0" i="0" dirty="0">
                <a:effectLst/>
              </a:rPr>
              <a:t>rray of parameter validator specifications.</a:t>
            </a:r>
            <a:r>
              <a:rPr lang="en-US" sz="1600" dirty="0"/>
              <a:t>) can be specified.</a:t>
            </a:r>
          </a:p>
          <a:p>
            <a:pPr lvl="1"/>
            <a:r>
              <a:rPr lang="en-US" sz="1600" dirty="0"/>
              <a:t>Verbose response support, If enabled, the plugin returns more verbose and detailed validation errors (for example, the name of the required field that is missing).</a:t>
            </a:r>
          </a:p>
          <a:p>
            <a:pPr lvl="1"/>
            <a:r>
              <a:rPr lang="en-US" sz="1600" dirty="0"/>
              <a:t>In case the validation fails, a 400 Bad Request will be returned as the response</a:t>
            </a:r>
          </a:p>
          <a:p>
            <a:pPr lvl="1"/>
            <a:r>
              <a:rPr lang="en-US" sz="1600" b="0" i="0" dirty="0">
                <a:effectLst/>
              </a:rPr>
              <a:t>Each field definition contains attributes, </a:t>
            </a:r>
            <a:r>
              <a:rPr lang="en-US" sz="1600" dirty="0"/>
              <a:t>type(the expected type for the field), required(whether the field is required).</a:t>
            </a:r>
          </a:p>
          <a:p>
            <a:pPr lvl="1"/>
            <a:r>
              <a:rPr lang="en-US" sz="1600" dirty="0"/>
              <a:t>Allowed types includes String, number, integer, Boolean, map, array, record.</a:t>
            </a:r>
          </a:p>
          <a:p>
            <a:pPr lvl="1"/>
            <a:r>
              <a:rPr lang="en-US" sz="1600" dirty="0"/>
              <a:t>Structural validation alone may be insufficient to validate that an instance meets all the requirements of an application. The format keyword is defined to allow interoperable semantic validation for a fixed subset of values that are accurately described by authoritative resources, be they RFCs or other external specifications.</a:t>
            </a:r>
          </a:p>
          <a:p>
            <a:pPr lvl="1"/>
            <a:r>
              <a:rPr lang="en-US" sz="1600" dirty="0"/>
              <a:t>Parameter Schema Definition - You can setup definitions for each parameter based on the </a:t>
            </a:r>
            <a:r>
              <a:rPr lang="en-US" sz="1600" dirty="0" err="1"/>
              <a:t>OpenAPI</a:t>
            </a:r>
            <a:r>
              <a:rPr lang="en-US" sz="1600" dirty="0"/>
              <a:t> Specification and the plugin will validate each parameter against it.</a:t>
            </a:r>
          </a:p>
          <a:p>
            <a:pPr marL="914400" lvl="2" indent="0">
              <a:buNone/>
            </a:pPr>
            <a:endParaRPr lang="en-US" sz="1700" dirty="0"/>
          </a:p>
          <a:p>
            <a:pPr marL="457200" lvl="1" indent="0">
              <a:buNone/>
            </a:pPr>
            <a:r>
              <a:rPr lang="en-US" sz="1700" dirty="0"/>
              <a:t>      Example of enabling Request validator plugin :</a:t>
            </a:r>
            <a:endParaRPr lang="en-US" sz="1600" dirty="0"/>
          </a:p>
          <a:p>
            <a:pPr marL="457200" lvl="1" indent="0">
              <a:buNone/>
            </a:pPr>
            <a:r>
              <a:rPr lang="en-US" sz="1600" dirty="0"/>
              <a:t>      curl -X POST http://{HOST}:8001/services/{SERVICE}/plugins \</a:t>
            </a:r>
          </a:p>
          <a:p>
            <a:pPr marL="914400" lvl="2" indent="0">
              <a:buNone/>
            </a:pPr>
            <a:r>
              <a:rPr lang="en-US" sz="1200" dirty="0"/>
              <a:t>    --data "name=request-validator"  \</a:t>
            </a:r>
          </a:p>
          <a:p>
            <a:pPr marL="914400" lvl="2" indent="0">
              <a:buNone/>
            </a:pPr>
            <a:r>
              <a:rPr lang="en-US" sz="1200" dirty="0"/>
              <a:t>    --data '</a:t>
            </a:r>
            <a:r>
              <a:rPr lang="en-US" sz="1200" dirty="0" err="1"/>
              <a:t>config.body_schema</a:t>
            </a:r>
            <a:r>
              <a:rPr lang="en-US" sz="1200" dirty="0"/>
              <a:t>=[{"name":{"type": "string", "required": true}}]' \</a:t>
            </a:r>
          </a:p>
          <a:p>
            <a:pPr marL="914400" lvl="2" indent="0">
              <a:buNone/>
            </a:pPr>
            <a:r>
              <a:rPr lang="en-US" sz="1200" dirty="0"/>
              <a:t>    --data "</a:t>
            </a:r>
            <a:r>
              <a:rPr lang="en-US" sz="1200" dirty="0" err="1"/>
              <a:t>config.allowed_content_types</a:t>
            </a:r>
            <a:r>
              <a:rPr lang="en-US" sz="1200" dirty="0"/>
              <a:t>=[“application/</a:t>
            </a:r>
            <a:r>
              <a:rPr lang="en-US" sz="1200" dirty="0" err="1"/>
              <a:t>json</a:t>
            </a:r>
            <a:r>
              <a:rPr lang="en-US" sz="1200" dirty="0"/>
              <a:t>”]" \</a:t>
            </a:r>
          </a:p>
          <a:p>
            <a:pPr marL="914400" lvl="2" indent="0">
              <a:buNone/>
            </a:pPr>
            <a:r>
              <a:rPr lang="en-US" sz="1200" dirty="0"/>
              <a:t>    --data "</a:t>
            </a:r>
            <a:r>
              <a:rPr lang="en-US" sz="1200" dirty="0" err="1"/>
              <a:t>config.version</a:t>
            </a:r>
            <a:r>
              <a:rPr lang="en-US" sz="1200" dirty="0"/>
              <a:t>=</a:t>
            </a:r>
            <a:r>
              <a:rPr lang="en-US" sz="1200" dirty="0" err="1"/>
              <a:t>kong</a:t>
            </a:r>
            <a:r>
              <a:rPr lang="en-US" sz="1200" dirty="0"/>
              <a:t>" \</a:t>
            </a:r>
          </a:p>
          <a:p>
            <a:pPr marL="914400" lvl="2" indent="0">
              <a:buNone/>
            </a:pPr>
            <a:r>
              <a:rPr lang="en-US" sz="1200" dirty="0"/>
              <a:t>    --data "</a:t>
            </a:r>
            <a:r>
              <a:rPr lang="en-US" sz="1200" dirty="0" err="1"/>
              <a:t>config.verbose_response</a:t>
            </a:r>
            <a:r>
              <a:rPr lang="en-US" sz="1200" dirty="0"/>
              <a:t>=false</a:t>
            </a:r>
            <a:r>
              <a:rPr lang="en-US" sz="1900" dirty="0"/>
              <a:t>"</a:t>
            </a:r>
          </a:p>
          <a:p>
            <a:pPr marL="457200" lvl="1" indent="0">
              <a:buNone/>
            </a:pPr>
            <a:endParaRPr lang="en-IN" sz="1700" dirty="0"/>
          </a:p>
          <a:p>
            <a:pPr marL="457200" lvl="1" indent="0">
              <a:buNone/>
            </a:pPr>
            <a:endParaRPr lang="en-IN" sz="1700" dirty="0"/>
          </a:p>
          <a:p>
            <a:pPr lvl="1"/>
            <a:endParaRPr lang="en-IN" dirty="0"/>
          </a:p>
          <a:p>
            <a:pPr lvl="1"/>
            <a:endParaRPr lang="en-IN" dirty="0"/>
          </a:p>
          <a:p>
            <a:pPr marL="0" indent="0">
              <a:buNone/>
            </a:pPr>
            <a:endParaRPr lang="en-IN" dirty="0"/>
          </a:p>
        </p:txBody>
      </p:sp>
    </p:spTree>
    <p:extLst>
      <p:ext uri="{BB962C8B-B14F-4D97-AF65-F5344CB8AC3E}">
        <p14:creationId xmlns:p14="http://schemas.microsoft.com/office/powerpoint/2010/main" val="1956176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B3F0164-9FD5-BEFE-ECF6-576408DE5E59}"/>
              </a:ext>
            </a:extLst>
          </p:cNvPr>
          <p:cNvSpPr/>
          <p:nvPr/>
        </p:nvSpPr>
        <p:spPr>
          <a:xfrm>
            <a:off x="492368" y="4129873"/>
            <a:ext cx="11357987" cy="151730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3719612-7FE5-3793-080D-21A9040FBDB5}"/>
              </a:ext>
            </a:extLst>
          </p:cNvPr>
          <p:cNvSpPr/>
          <p:nvPr/>
        </p:nvSpPr>
        <p:spPr>
          <a:xfrm>
            <a:off x="492369" y="1286189"/>
            <a:ext cx="11357987" cy="214281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AA879B2-810B-97DD-1136-FC96C57C15A8}"/>
              </a:ext>
            </a:extLst>
          </p:cNvPr>
          <p:cNvSpPr>
            <a:spLocks noGrp="1"/>
          </p:cNvSpPr>
          <p:nvPr>
            <p:ph type="title"/>
          </p:nvPr>
        </p:nvSpPr>
        <p:spPr>
          <a:xfrm>
            <a:off x="255396" y="-217679"/>
            <a:ext cx="10515600" cy="1325563"/>
          </a:xfrm>
        </p:spPr>
        <p:txBody>
          <a:bodyPr>
            <a:normAutofit/>
          </a:bodyPr>
          <a:lstStyle/>
          <a:p>
            <a:r>
              <a:rPr lang="en-IN" sz="3200" dirty="0"/>
              <a:t>Example - Enable Request validator – Body &amp; Parameter</a:t>
            </a:r>
          </a:p>
        </p:txBody>
      </p:sp>
      <p:sp>
        <p:nvSpPr>
          <p:cNvPr id="3" name="Content Placeholder 2">
            <a:extLst>
              <a:ext uri="{FF2B5EF4-FFF2-40B4-BE49-F238E27FC236}">
                <a16:creationId xmlns:a16="http://schemas.microsoft.com/office/drawing/2014/main" id="{D39527B2-6467-B8E1-3622-7130B9B3BEE8}"/>
              </a:ext>
            </a:extLst>
          </p:cNvPr>
          <p:cNvSpPr>
            <a:spLocks noGrp="1"/>
          </p:cNvSpPr>
          <p:nvPr>
            <p:ph idx="1"/>
          </p:nvPr>
        </p:nvSpPr>
        <p:spPr>
          <a:xfrm>
            <a:off x="573594" y="723482"/>
            <a:ext cx="10781043" cy="6049108"/>
          </a:xfrm>
        </p:spPr>
        <p:txBody>
          <a:bodyPr>
            <a:normAutofit/>
          </a:bodyPr>
          <a:lstStyle/>
          <a:p>
            <a:pPr marL="0" indent="0">
              <a:spcBef>
                <a:spcPts val="0"/>
              </a:spcBef>
              <a:buNone/>
            </a:pPr>
            <a:endParaRPr lang="en-IN" sz="1300" dirty="0">
              <a:solidFill>
                <a:srgbClr val="000000"/>
              </a:solidFill>
            </a:endParaRPr>
          </a:p>
          <a:p>
            <a:pPr marL="0" indent="0">
              <a:spcBef>
                <a:spcPts val="0"/>
              </a:spcBef>
              <a:buNone/>
            </a:pPr>
            <a:r>
              <a:rPr lang="en-US" sz="1600" b="0" i="0" dirty="0">
                <a:solidFill>
                  <a:srgbClr val="000000"/>
                </a:solidFill>
                <a:effectLst/>
              </a:rPr>
              <a:t>Enable request-validator plugin to validate body and parameter:</a:t>
            </a:r>
          </a:p>
          <a:p>
            <a:pPr marL="0" indent="0">
              <a:spcBef>
                <a:spcPts val="0"/>
              </a:spcBef>
              <a:buNone/>
            </a:pPr>
            <a:endParaRPr lang="en-IN" sz="1600" b="0" i="0" dirty="0">
              <a:solidFill>
                <a:srgbClr val="000000"/>
              </a:solidFill>
              <a:effectLst/>
            </a:endParaRPr>
          </a:p>
          <a:p>
            <a:pPr marL="0" indent="0">
              <a:spcBef>
                <a:spcPts val="0"/>
              </a:spcBef>
              <a:buNone/>
            </a:pPr>
            <a:r>
              <a:rPr lang="en-IN" sz="1300" b="0" i="0" dirty="0">
                <a:solidFill>
                  <a:srgbClr val="000000"/>
                </a:solidFill>
                <a:effectLst/>
              </a:rPr>
              <a:t>curl -</a:t>
            </a:r>
            <a:r>
              <a:rPr lang="en-IN" sz="1300" b="0" i="0" dirty="0" err="1">
                <a:solidFill>
                  <a:srgbClr val="000000"/>
                </a:solidFill>
                <a:effectLst/>
              </a:rPr>
              <a:t>i</a:t>
            </a:r>
            <a:r>
              <a:rPr lang="en-IN" sz="1300" b="0" i="0" dirty="0">
                <a:solidFill>
                  <a:srgbClr val="000000"/>
                </a:solidFill>
                <a:effectLst/>
              </a:rPr>
              <a:t> -X POST http://kong:8001/services/httpbin/plugins \ </a:t>
            </a:r>
          </a:p>
          <a:p>
            <a:pPr marL="0" indent="0">
              <a:spcBef>
                <a:spcPts val="0"/>
              </a:spcBef>
              <a:buNone/>
            </a:pPr>
            <a:r>
              <a:rPr lang="en-IN" sz="1300" b="0" i="0" dirty="0">
                <a:solidFill>
                  <a:srgbClr val="000000"/>
                </a:solidFill>
                <a:effectLst/>
              </a:rPr>
              <a:t>--header "Content-Type: application/</a:t>
            </a:r>
            <a:r>
              <a:rPr lang="en-IN" sz="1300" b="0" i="0" dirty="0" err="1">
                <a:solidFill>
                  <a:srgbClr val="000000"/>
                </a:solidFill>
                <a:effectLst/>
              </a:rPr>
              <a:t>json</a:t>
            </a:r>
            <a:r>
              <a:rPr lang="en-IN" sz="1300" b="0" i="0" dirty="0">
                <a:solidFill>
                  <a:srgbClr val="000000"/>
                </a:solidFill>
                <a:effectLst/>
              </a:rPr>
              <a:t>" \ </a:t>
            </a:r>
          </a:p>
          <a:p>
            <a:pPr marL="0" indent="0">
              <a:spcBef>
                <a:spcPts val="0"/>
              </a:spcBef>
              <a:buNone/>
            </a:pPr>
            <a:r>
              <a:rPr lang="en-IN" sz="1300" b="0" i="0" dirty="0">
                <a:solidFill>
                  <a:srgbClr val="000000"/>
                </a:solidFill>
                <a:effectLst/>
              </a:rPr>
              <a:t>--data @parameter_schema.json HTTP/1.1 201 Created .. </a:t>
            </a:r>
          </a:p>
          <a:p>
            <a:pPr marL="0" indent="0">
              <a:spcBef>
                <a:spcPts val="0"/>
              </a:spcBef>
              <a:buNone/>
            </a:pPr>
            <a:endParaRPr lang="en-IN" sz="1300" b="0" i="0" dirty="0">
              <a:solidFill>
                <a:srgbClr val="000000"/>
              </a:solidFill>
              <a:effectLst/>
            </a:endParaRPr>
          </a:p>
          <a:p>
            <a:pPr marL="0" indent="0">
              <a:spcBef>
                <a:spcPts val="0"/>
              </a:spcBef>
              <a:buNone/>
            </a:pPr>
            <a:r>
              <a:rPr lang="en-IN" sz="1300" b="0" i="0" dirty="0">
                <a:solidFill>
                  <a:srgbClr val="000000"/>
                </a:solidFill>
                <a:effectLst/>
              </a:rPr>
              <a:t>{ "</a:t>
            </a:r>
            <a:r>
              <a:rPr lang="en-IN" sz="1300" b="0" i="0" dirty="0" err="1">
                <a:solidFill>
                  <a:srgbClr val="000000"/>
                </a:solidFill>
                <a:effectLst/>
              </a:rPr>
              <a:t>created_at</a:t>
            </a:r>
            <a:r>
              <a:rPr lang="en-IN" sz="1300" b="0" i="0" dirty="0">
                <a:solidFill>
                  <a:srgbClr val="000000"/>
                </a:solidFill>
                <a:effectLst/>
              </a:rPr>
              <a:t>": 1563483059, "config": { </a:t>
            </a:r>
          </a:p>
          <a:p>
            <a:pPr marL="0" indent="0">
              <a:spcBef>
                <a:spcPts val="0"/>
              </a:spcBef>
              <a:buNone/>
            </a:pPr>
            <a:r>
              <a:rPr lang="en-IN" sz="1300" b="0" i="0" dirty="0">
                <a:solidFill>
                  <a:srgbClr val="000000"/>
                </a:solidFill>
                <a:effectLst/>
              </a:rPr>
              <a:t>"</a:t>
            </a:r>
            <a:r>
              <a:rPr lang="en-IN" sz="1300" b="0" i="0" dirty="0" err="1">
                <a:solidFill>
                  <a:srgbClr val="000000"/>
                </a:solidFill>
                <a:effectLst/>
              </a:rPr>
              <a:t>body_schema</a:t>
            </a:r>
            <a:r>
              <a:rPr lang="en-IN" sz="1300" b="0" i="0" dirty="0">
                <a:solidFill>
                  <a:srgbClr val="000000"/>
                </a:solidFill>
                <a:effectLst/>
              </a:rPr>
              <a:t>": "{\"name\":{\"type\": \"string\", \"required\": false}}", </a:t>
            </a:r>
          </a:p>
          <a:p>
            <a:pPr marL="0" indent="0">
              <a:spcBef>
                <a:spcPts val="0"/>
              </a:spcBef>
              <a:buNone/>
            </a:pPr>
            <a:r>
              <a:rPr lang="en-IN" sz="1300" b="0" i="0" dirty="0">
                <a:solidFill>
                  <a:srgbClr val="000000"/>
                </a:solidFill>
                <a:effectLst/>
              </a:rPr>
              <a:t>"</a:t>
            </a:r>
            <a:r>
              <a:rPr lang="en-IN" sz="1300" b="0" i="0" dirty="0" err="1">
                <a:solidFill>
                  <a:srgbClr val="000000"/>
                </a:solidFill>
                <a:effectLst/>
              </a:rPr>
              <a:t>parameter_schema</a:t>
            </a:r>
            <a:r>
              <a:rPr lang="en-IN" sz="1300" b="0" i="0" dirty="0">
                <a:solidFill>
                  <a:srgbClr val="000000"/>
                </a:solidFill>
                <a:effectLst/>
              </a:rPr>
              <a:t>": [ { "style": "simple", "required": true, "in": "path", </a:t>
            </a:r>
          </a:p>
          <a:p>
            <a:pPr marL="0" indent="0">
              <a:spcBef>
                <a:spcPts val="0"/>
              </a:spcBef>
              <a:buNone/>
            </a:pPr>
            <a:r>
              <a:rPr lang="en-IN" sz="1300" b="0" i="0" dirty="0">
                <a:solidFill>
                  <a:srgbClr val="000000"/>
                </a:solidFill>
                <a:effectLst/>
              </a:rPr>
              <a:t>"schema": "{\"type\": \"number\"}", "explode": false, "name": "</a:t>
            </a:r>
            <a:r>
              <a:rPr lang="en-IN" sz="1300" b="0" i="0" dirty="0" err="1">
                <a:solidFill>
                  <a:srgbClr val="000000"/>
                </a:solidFill>
                <a:effectLst/>
              </a:rPr>
              <a:t>status_code</a:t>
            </a:r>
            <a:r>
              <a:rPr lang="en-IN" sz="1300" b="0" i="0" dirty="0">
                <a:solidFill>
                  <a:srgbClr val="000000"/>
                </a:solidFill>
                <a:effectLst/>
              </a:rPr>
              <a:t>" } ], </a:t>
            </a:r>
          </a:p>
          <a:p>
            <a:pPr marL="0" indent="0">
              <a:spcBef>
                <a:spcPts val="0"/>
              </a:spcBef>
              <a:buNone/>
            </a:pPr>
            <a:r>
              <a:rPr lang="en-IN" sz="1300" b="0" i="0" dirty="0">
                <a:solidFill>
                  <a:srgbClr val="000000"/>
                </a:solidFill>
                <a:effectLst/>
              </a:rPr>
              <a:t>"version": "draft4" }, "id": "ad91a2d4-6217-4d34-9133-4a2508ddda9f", </a:t>
            </a:r>
          </a:p>
          <a:p>
            <a:pPr marL="0" indent="0">
              <a:spcBef>
                <a:spcPts val="0"/>
              </a:spcBef>
              <a:buNone/>
            </a:pPr>
            <a:r>
              <a:rPr lang="en-IN" sz="1300" b="0" i="0" dirty="0">
                <a:solidFill>
                  <a:srgbClr val="000000"/>
                </a:solidFill>
                <a:effectLst/>
              </a:rPr>
              <a:t>"service": { "id": "0a7f3795-bc92-43b5-aada-258113b7c4ed" }, "enabled": true, "</a:t>
            </a:r>
            <a:r>
              <a:rPr lang="en-IN" sz="1300" b="0" i="0" dirty="0" err="1">
                <a:solidFill>
                  <a:srgbClr val="000000"/>
                </a:solidFill>
                <a:effectLst/>
              </a:rPr>
              <a:t>run_on</a:t>
            </a:r>
            <a:r>
              <a:rPr lang="en-IN" sz="1300" b="0" i="0" dirty="0">
                <a:solidFill>
                  <a:srgbClr val="000000"/>
                </a:solidFill>
                <a:effectLst/>
              </a:rPr>
              <a:t>": "first", "consumer": null, "route": null, "name": "request-validator" }</a:t>
            </a:r>
          </a:p>
          <a:p>
            <a:pPr marL="0" indent="0">
              <a:buNone/>
            </a:pPr>
            <a:endParaRPr lang="en-IN" sz="1300" dirty="0"/>
          </a:p>
          <a:p>
            <a:pPr marL="0" indent="0">
              <a:buNone/>
            </a:pPr>
            <a:r>
              <a:rPr lang="en-US" sz="1600" dirty="0"/>
              <a:t>Content of file </a:t>
            </a:r>
            <a:r>
              <a:rPr lang="en-US" sz="1600" dirty="0" err="1"/>
              <a:t>parameter_schema.json</a:t>
            </a:r>
            <a:r>
              <a:rPr lang="en-US" sz="1600" dirty="0"/>
              <a:t>:</a:t>
            </a:r>
          </a:p>
          <a:p>
            <a:pPr marL="0" indent="0">
              <a:buNone/>
            </a:pPr>
            <a:endParaRPr lang="en-US" sz="1600" dirty="0"/>
          </a:p>
          <a:p>
            <a:pPr marL="0" indent="0">
              <a:spcBef>
                <a:spcPts val="0"/>
              </a:spcBef>
              <a:buNone/>
            </a:pPr>
            <a:r>
              <a:rPr lang="en-IN" sz="1300" i="0" dirty="0">
                <a:effectLst/>
              </a:rPr>
              <a:t>{ "name": "request-validator", "config": { </a:t>
            </a:r>
          </a:p>
          <a:p>
            <a:pPr marL="0" indent="0">
              <a:spcBef>
                <a:spcPts val="0"/>
              </a:spcBef>
              <a:buNone/>
            </a:pPr>
            <a:r>
              <a:rPr lang="en-IN" sz="1300" i="0" dirty="0">
                <a:effectLst/>
              </a:rPr>
              <a:t>"</a:t>
            </a:r>
            <a:r>
              <a:rPr lang="en-IN" sz="1300" i="0" dirty="0" err="1">
                <a:effectLst/>
              </a:rPr>
              <a:t>body_schema</a:t>
            </a:r>
            <a:r>
              <a:rPr lang="en-IN" sz="1300" i="0" dirty="0">
                <a:effectLst/>
              </a:rPr>
              <a:t>": "{\"name\":{\"type\": \"string\", \"required\": false}}", "version": "draft4", </a:t>
            </a:r>
          </a:p>
          <a:p>
            <a:pPr marL="0" indent="0">
              <a:spcBef>
                <a:spcPts val="0"/>
              </a:spcBef>
              <a:buNone/>
            </a:pPr>
            <a:r>
              <a:rPr lang="en-IN" sz="1300" i="0" dirty="0">
                <a:effectLst/>
              </a:rPr>
              <a:t>"</a:t>
            </a:r>
            <a:r>
              <a:rPr lang="en-IN" sz="1300" i="0" dirty="0" err="1">
                <a:effectLst/>
              </a:rPr>
              <a:t>parameter_schema</a:t>
            </a:r>
            <a:r>
              <a:rPr lang="en-IN" sz="1300" i="0" dirty="0">
                <a:effectLst/>
              </a:rPr>
              <a:t>": [ { "name": "</a:t>
            </a:r>
            <a:r>
              <a:rPr lang="en-IN" sz="1300" i="0" dirty="0" err="1">
                <a:effectLst/>
              </a:rPr>
              <a:t>status_code</a:t>
            </a:r>
            <a:r>
              <a:rPr lang="en-IN" sz="1300" i="0" dirty="0">
                <a:effectLst/>
              </a:rPr>
              <a:t>", "in": "path", "required": true, </a:t>
            </a:r>
          </a:p>
          <a:p>
            <a:pPr marL="0" indent="0">
              <a:spcBef>
                <a:spcPts val="0"/>
              </a:spcBef>
              <a:buNone/>
            </a:pPr>
            <a:r>
              <a:rPr lang="en-IN" sz="1300" i="0" dirty="0">
                <a:effectLst/>
              </a:rPr>
              <a:t>"schema": "{\"type\": \"number\"}", "style": "simple", "explode": false } ]</a:t>
            </a:r>
          </a:p>
          <a:p>
            <a:pPr marL="0" indent="0">
              <a:spcBef>
                <a:spcPts val="0"/>
              </a:spcBef>
              <a:buNone/>
            </a:pPr>
            <a:r>
              <a:rPr lang="en-IN" sz="1300" i="0" dirty="0">
                <a:effectLst/>
              </a:rPr>
              <a:t> } }</a:t>
            </a:r>
            <a:endParaRPr lang="en-IN" sz="1300" dirty="0"/>
          </a:p>
        </p:txBody>
      </p:sp>
    </p:spTree>
    <p:extLst>
      <p:ext uri="{BB962C8B-B14F-4D97-AF65-F5344CB8AC3E}">
        <p14:creationId xmlns:p14="http://schemas.microsoft.com/office/powerpoint/2010/main" val="1712357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466A51-4DAD-695F-BC62-FE4716A23B56}"/>
              </a:ext>
            </a:extLst>
          </p:cNvPr>
          <p:cNvSpPr>
            <a:spLocks noGrp="1"/>
          </p:cNvSpPr>
          <p:nvPr>
            <p:ph idx="1"/>
          </p:nvPr>
        </p:nvSpPr>
        <p:spPr>
          <a:xfrm>
            <a:off x="391886" y="140677"/>
            <a:ext cx="11615894" cy="6621863"/>
          </a:xfrm>
        </p:spPr>
        <p:txBody>
          <a:bodyPr>
            <a:normAutofit/>
          </a:bodyPr>
          <a:lstStyle/>
          <a:p>
            <a:pPr marL="457200" indent="-457200">
              <a:buAutoNum type="arabicPeriod" startAt="2"/>
            </a:pPr>
            <a:r>
              <a:rPr lang="en-IN" sz="2400" dirty="0"/>
              <a:t>Open Source Schema Registries.</a:t>
            </a:r>
          </a:p>
          <a:p>
            <a:pPr lvl="1"/>
            <a:r>
              <a:rPr lang="en-IN" sz="1800" dirty="0"/>
              <a:t>Avro-Schema registry: </a:t>
            </a:r>
          </a:p>
          <a:p>
            <a:pPr lvl="2"/>
            <a:r>
              <a:rPr lang="en-US" sz="1400" dirty="0"/>
              <a:t>A service for storing and retrieving versions of Avro schemas.</a:t>
            </a:r>
          </a:p>
          <a:p>
            <a:pPr lvl="2"/>
            <a:r>
              <a:rPr lang="en-US" sz="1400" dirty="0"/>
              <a:t>Schema versions stored by the service are assigned an id. These ids can be embedded in messages published to Kafka avoiding the need to send the full schema with each message.</a:t>
            </a:r>
          </a:p>
          <a:p>
            <a:pPr lvl="2"/>
            <a:r>
              <a:rPr lang="en-US" sz="1400" dirty="0" err="1"/>
              <a:t>Github</a:t>
            </a:r>
            <a:r>
              <a:rPr lang="en-US" sz="1400" dirty="0"/>
              <a:t> URL: </a:t>
            </a:r>
            <a:r>
              <a:rPr lang="en-US" sz="1400" dirty="0">
                <a:hlinkClick r:id="rId2"/>
              </a:rPr>
              <a:t> salsify/</a:t>
            </a:r>
            <a:r>
              <a:rPr lang="en-US" sz="1400" dirty="0" err="1">
                <a:hlinkClick r:id="rId2"/>
              </a:rPr>
              <a:t>avro</a:t>
            </a:r>
            <a:r>
              <a:rPr lang="en-US" sz="1400" dirty="0">
                <a:hlinkClick r:id="rId2"/>
              </a:rPr>
              <a:t>-schema-registry: Implementation of the Confluent Schema Registry API as a Rails application (github.com)</a:t>
            </a:r>
            <a:endParaRPr lang="en-IN" sz="1400" dirty="0"/>
          </a:p>
          <a:p>
            <a:pPr lvl="2"/>
            <a:r>
              <a:rPr lang="en-US" sz="1400" dirty="0"/>
              <a:t>This application provides the same API as the Confluent Schema Registry.</a:t>
            </a:r>
          </a:p>
          <a:p>
            <a:pPr lvl="2"/>
            <a:r>
              <a:rPr lang="en-US" sz="1400" dirty="0"/>
              <a:t>The service is implemented as a Rails 5.0 application and stores Avro schemas in Postgres. The API is implemented using Grape.</a:t>
            </a:r>
          </a:p>
          <a:p>
            <a:pPr lvl="2"/>
            <a:r>
              <a:rPr lang="en-IN" sz="1400" dirty="0"/>
              <a:t>Accepting format : application/vnd.schemaregistry.v1+json, application/</a:t>
            </a:r>
            <a:r>
              <a:rPr lang="en-IN" sz="1400" dirty="0" err="1"/>
              <a:t>vnd.schemaregistry+json</a:t>
            </a:r>
            <a:r>
              <a:rPr lang="en-IN" sz="1400" dirty="0"/>
              <a:t>, application/</a:t>
            </a:r>
            <a:r>
              <a:rPr lang="en-IN" sz="1400" dirty="0" err="1"/>
              <a:t>json</a:t>
            </a:r>
            <a:r>
              <a:rPr lang="en-IN" sz="1400" dirty="0"/>
              <a:t>.</a:t>
            </a:r>
          </a:p>
          <a:p>
            <a:pPr marL="914400" lvl="2" indent="0">
              <a:buNone/>
            </a:pPr>
            <a:endParaRPr lang="en-IN" sz="1600" dirty="0"/>
          </a:p>
          <a:p>
            <a:pPr marL="914400" lvl="2" indent="0">
              <a:buNone/>
            </a:pPr>
            <a:endParaRPr lang="en-IN" sz="1600" dirty="0"/>
          </a:p>
          <a:p>
            <a:pPr lvl="1"/>
            <a:endParaRPr lang="en-IN" sz="1800" dirty="0"/>
          </a:p>
          <a:p>
            <a:pPr lvl="1"/>
            <a:endParaRPr lang="en-IN" sz="1800" dirty="0"/>
          </a:p>
          <a:p>
            <a:pPr lvl="1"/>
            <a:endParaRPr lang="en-IN" sz="1800" dirty="0"/>
          </a:p>
          <a:p>
            <a:pPr lvl="1"/>
            <a:endParaRPr lang="en-IN" sz="1800" dirty="0"/>
          </a:p>
          <a:p>
            <a:pPr lvl="1"/>
            <a:r>
              <a:rPr lang="en-IN" sz="1800" dirty="0" err="1"/>
              <a:t>Karapace</a:t>
            </a:r>
            <a:r>
              <a:rPr lang="en-IN" sz="1800" dirty="0"/>
              <a:t> registry: </a:t>
            </a:r>
          </a:p>
          <a:p>
            <a:pPr lvl="2"/>
            <a:r>
              <a:rPr lang="en-US" sz="1400" dirty="0"/>
              <a:t>Supports Avro, JSON Schema, and </a:t>
            </a:r>
            <a:r>
              <a:rPr lang="en-US" sz="1400" dirty="0" err="1"/>
              <a:t>Protobuf</a:t>
            </a:r>
            <a:r>
              <a:rPr lang="en-US" sz="1400" dirty="0"/>
              <a:t> formats.</a:t>
            </a:r>
          </a:p>
          <a:p>
            <a:pPr lvl="2"/>
            <a:r>
              <a:rPr lang="en-US" sz="1400" b="0" i="0" dirty="0">
                <a:solidFill>
                  <a:srgbClr val="24292F"/>
                </a:solidFill>
                <a:effectLst/>
              </a:rPr>
              <a:t>Leader/Replica architecture for HA and load balancing</a:t>
            </a:r>
          </a:p>
          <a:p>
            <a:pPr lvl="2"/>
            <a:r>
              <a:rPr lang="en-IN" sz="1400" b="0" i="0" dirty="0">
                <a:solidFill>
                  <a:srgbClr val="24292F"/>
                </a:solidFill>
                <a:effectLst/>
              </a:rPr>
              <a:t>Moderate memory consumption</a:t>
            </a:r>
          </a:p>
          <a:p>
            <a:pPr lvl="2"/>
            <a:r>
              <a:rPr lang="en-US" sz="1400" b="0" i="0" dirty="0" err="1">
                <a:solidFill>
                  <a:srgbClr val="24292F"/>
                </a:solidFill>
                <a:effectLst/>
              </a:rPr>
              <a:t>Karapace</a:t>
            </a:r>
            <a:r>
              <a:rPr lang="en-US" sz="1400" b="0" i="0" dirty="0">
                <a:solidFill>
                  <a:srgbClr val="24292F"/>
                </a:solidFill>
                <a:effectLst/>
              </a:rPr>
              <a:t> is compatible with Schema Registry 6.1.1 on API level. When a new version of SR is released, the goal is to support it in a reasonable time. </a:t>
            </a:r>
            <a:r>
              <a:rPr lang="en-US" sz="1400" b="0" i="0" dirty="0" err="1">
                <a:solidFill>
                  <a:srgbClr val="24292F"/>
                </a:solidFill>
                <a:effectLst/>
              </a:rPr>
              <a:t>Karapace</a:t>
            </a:r>
            <a:r>
              <a:rPr lang="en-US" sz="1400" b="0" i="0" dirty="0">
                <a:solidFill>
                  <a:srgbClr val="24292F"/>
                </a:solidFill>
                <a:effectLst/>
              </a:rPr>
              <a:t> supports all operations in the API. The goal is that even the error messages are the same as in Schema Registry, which cannot be always fully guaranteed.</a:t>
            </a:r>
            <a:endParaRPr lang="en-IN" sz="1400" b="0" i="0" dirty="0">
              <a:solidFill>
                <a:srgbClr val="24292F"/>
              </a:solidFill>
              <a:effectLst/>
            </a:endParaRPr>
          </a:p>
          <a:p>
            <a:pPr lvl="2"/>
            <a:r>
              <a:rPr lang="en-IN" sz="1400" dirty="0" err="1"/>
              <a:t>Github</a:t>
            </a:r>
            <a:r>
              <a:rPr lang="en-IN" sz="1400" dirty="0"/>
              <a:t> URL: </a:t>
            </a:r>
            <a:r>
              <a:rPr lang="en-IN" sz="1400" dirty="0">
                <a:hlinkClick r:id="rId3"/>
              </a:rPr>
              <a:t>https://karapace.io/</a:t>
            </a:r>
            <a:endParaRPr lang="en-IN" sz="1400" dirty="0"/>
          </a:p>
          <a:p>
            <a:pPr marL="0" indent="0">
              <a:buNone/>
            </a:pPr>
            <a:endParaRPr lang="en-IN" dirty="0"/>
          </a:p>
        </p:txBody>
      </p:sp>
      <p:sp>
        <p:nvSpPr>
          <p:cNvPr id="5" name="Rectangle 4">
            <a:extLst>
              <a:ext uri="{FF2B5EF4-FFF2-40B4-BE49-F238E27FC236}">
                <a16:creationId xmlns:a16="http://schemas.microsoft.com/office/drawing/2014/main" id="{60BE2702-916B-3CCE-3D68-9146C6449F86}"/>
              </a:ext>
            </a:extLst>
          </p:cNvPr>
          <p:cNvSpPr/>
          <p:nvPr/>
        </p:nvSpPr>
        <p:spPr>
          <a:xfrm>
            <a:off x="1626992" y="2602534"/>
            <a:ext cx="8210341" cy="14268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AEE5FA01-D199-5AE3-077C-2C4755E1AAC4}"/>
              </a:ext>
            </a:extLst>
          </p:cNvPr>
          <p:cNvSpPr txBox="1"/>
          <p:nvPr/>
        </p:nvSpPr>
        <p:spPr>
          <a:xfrm>
            <a:off x="1788606" y="2602538"/>
            <a:ext cx="4602144" cy="1661993"/>
          </a:xfrm>
          <a:prstGeom prst="rect">
            <a:avLst/>
          </a:prstGeom>
          <a:noFill/>
        </p:spPr>
        <p:txBody>
          <a:bodyPr wrap="square" rtlCol="0">
            <a:spAutoFit/>
          </a:bodyPr>
          <a:lstStyle/>
          <a:p>
            <a:r>
              <a:rPr lang="en-IN" sz="1050" dirty="0"/>
              <a:t>POST /subjects/test/versions/latest HTTP/1.1</a:t>
            </a:r>
          </a:p>
          <a:p>
            <a:r>
              <a:rPr lang="en-IN" sz="1050" dirty="0"/>
              <a:t>Host: schemaregistry.example.com</a:t>
            </a:r>
          </a:p>
          <a:p>
            <a:r>
              <a:rPr lang="en-IN" sz="1050" dirty="0"/>
              <a:t>Accept: application/vnd.schemaregistry.v1+json, application/</a:t>
            </a:r>
            <a:r>
              <a:rPr lang="en-IN" sz="1050" dirty="0" err="1"/>
              <a:t>vnd.schemaregistry+json</a:t>
            </a:r>
            <a:r>
              <a:rPr lang="en-IN" sz="1050" dirty="0"/>
              <a:t>, application/</a:t>
            </a:r>
            <a:r>
              <a:rPr lang="en-IN" sz="1050" dirty="0" err="1"/>
              <a:t>json</a:t>
            </a:r>
            <a:endParaRPr lang="en-IN" sz="1050" dirty="0"/>
          </a:p>
          <a:p>
            <a:r>
              <a:rPr lang="en-IN" sz="1050" dirty="0"/>
              <a:t>{</a:t>
            </a:r>
          </a:p>
          <a:p>
            <a:r>
              <a:rPr lang="en-IN" sz="1050" dirty="0"/>
              <a:t>  "schema": "{ ... }",</a:t>
            </a:r>
          </a:p>
          <a:p>
            <a:r>
              <a:rPr lang="en-IN" sz="1050" dirty="0"/>
              <a:t>  "</a:t>
            </a:r>
            <a:r>
              <a:rPr lang="en-IN" sz="1050" dirty="0" err="1"/>
              <a:t>with_compatibility</a:t>
            </a:r>
            <a:r>
              <a:rPr lang="en-IN" sz="1050" dirty="0"/>
              <a:t>": "BACKWARD"</a:t>
            </a:r>
          </a:p>
          <a:p>
            <a:r>
              <a:rPr lang="en-IN" sz="1050" dirty="0"/>
              <a:t>}</a:t>
            </a:r>
          </a:p>
          <a:p>
            <a:endParaRPr lang="en-IN" dirty="0"/>
          </a:p>
        </p:txBody>
      </p:sp>
    </p:spTree>
    <p:extLst>
      <p:ext uri="{BB962C8B-B14F-4D97-AF65-F5344CB8AC3E}">
        <p14:creationId xmlns:p14="http://schemas.microsoft.com/office/powerpoint/2010/main" val="2500337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F35E0-8911-D498-19AA-D78CA619D07D}"/>
              </a:ext>
            </a:extLst>
          </p:cNvPr>
          <p:cNvSpPr>
            <a:spLocks noGrp="1"/>
          </p:cNvSpPr>
          <p:nvPr>
            <p:ph type="title"/>
          </p:nvPr>
        </p:nvSpPr>
        <p:spPr>
          <a:xfrm>
            <a:off x="385268" y="610393"/>
            <a:ext cx="10515600" cy="315912"/>
          </a:xfrm>
        </p:spPr>
        <p:txBody>
          <a:bodyPr>
            <a:noAutofit/>
          </a:bodyPr>
          <a:lstStyle/>
          <a:p>
            <a:pPr algn="ctr"/>
            <a:r>
              <a:rPr lang="en-IN" sz="2400" dirty="0"/>
              <a:t>Single Master Architecture for schema registry</a:t>
            </a:r>
          </a:p>
        </p:txBody>
      </p:sp>
      <p:pic>
        <p:nvPicPr>
          <p:cNvPr id="5" name="Content Placeholder 4">
            <a:extLst>
              <a:ext uri="{FF2B5EF4-FFF2-40B4-BE49-F238E27FC236}">
                <a16:creationId xmlns:a16="http://schemas.microsoft.com/office/drawing/2014/main" id="{D4F39A11-AF7C-2593-C1A8-8B2C28F5E97F}"/>
              </a:ext>
            </a:extLst>
          </p:cNvPr>
          <p:cNvPicPr>
            <a:picLocks noGrp="1" noChangeAspect="1"/>
          </p:cNvPicPr>
          <p:nvPr>
            <p:ph idx="1"/>
          </p:nvPr>
        </p:nvPicPr>
        <p:blipFill>
          <a:blip r:embed="rId2"/>
          <a:stretch>
            <a:fillRect/>
          </a:stretch>
        </p:blipFill>
        <p:spPr>
          <a:xfrm>
            <a:off x="1802107" y="2170378"/>
            <a:ext cx="8695173" cy="4622303"/>
          </a:xfrm>
        </p:spPr>
      </p:pic>
      <p:sp>
        <p:nvSpPr>
          <p:cNvPr id="6" name="TextBox 5">
            <a:extLst>
              <a:ext uri="{FF2B5EF4-FFF2-40B4-BE49-F238E27FC236}">
                <a16:creationId xmlns:a16="http://schemas.microsoft.com/office/drawing/2014/main" id="{FB5D9C68-275D-9393-D194-9FF1BA0D8BD6}"/>
              </a:ext>
            </a:extLst>
          </p:cNvPr>
          <p:cNvSpPr txBox="1"/>
          <p:nvPr/>
        </p:nvSpPr>
        <p:spPr>
          <a:xfrm>
            <a:off x="958016" y="950387"/>
            <a:ext cx="10197781" cy="738664"/>
          </a:xfrm>
          <a:prstGeom prst="rect">
            <a:avLst/>
          </a:prstGeom>
          <a:noFill/>
        </p:spPr>
        <p:txBody>
          <a:bodyPr wrap="square" rtlCol="0">
            <a:spAutoFit/>
          </a:bodyPr>
          <a:lstStyle/>
          <a:p>
            <a:r>
              <a:rPr lang="en-US" sz="1050" dirty="0"/>
              <a:t>Schema Registry is designed to work as a distributed service using single master architecture. In this configuration, at most one Schema Registry instance is master at any given moment (ignoring pathological ‘zombie masters’). Only the master is capable of publishing writes to the underlying Kafka log, but all nodes are capable of directly serving read requests. Slave nodes serve registration requests indirectly by simply forwarding them to the current master, and returning the response supplied by the master. Prior to Schema Registry version 4.0, master election was always coordinated through </a:t>
            </a:r>
            <a:r>
              <a:rPr lang="en-US" sz="1050" dirty="0" err="1"/>
              <a:t>ZooKeeper</a:t>
            </a:r>
            <a:r>
              <a:rPr lang="en-US" sz="1050" dirty="0"/>
              <a:t>. Master election can now optionally happen via Kafka group protocol as well.</a:t>
            </a:r>
            <a:endParaRPr lang="en-IN" sz="1050" dirty="0"/>
          </a:p>
        </p:txBody>
      </p:sp>
      <p:sp>
        <p:nvSpPr>
          <p:cNvPr id="7" name="TextBox 6">
            <a:extLst>
              <a:ext uri="{FF2B5EF4-FFF2-40B4-BE49-F238E27FC236}">
                <a16:creationId xmlns:a16="http://schemas.microsoft.com/office/drawing/2014/main" id="{700D93CA-E6AD-865F-D580-B007CF23058D}"/>
              </a:ext>
            </a:extLst>
          </p:cNvPr>
          <p:cNvSpPr txBox="1"/>
          <p:nvPr/>
        </p:nvSpPr>
        <p:spPr>
          <a:xfrm>
            <a:off x="958016" y="1774772"/>
            <a:ext cx="4431890" cy="369332"/>
          </a:xfrm>
          <a:prstGeom prst="rect">
            <a:avLst/>
          </a:prstGeom>
          <a:noFill/>
        </p:spPr>
        <p:txBody>
          <a:bodyPr wrap="square" rtlCol="0">
            <a:spAutoFit/>
          </a:bodyPr>
          <a:lstStyle/>
          <a:p>
            <a:pPr marL="285750" indent="-285750">
              <a:buFont typeface="Arial" panose="020B0604020202020204" pitchFamily="34" charset="0"/>
              <a:buChar char="•"/>
            </a:pPr>
            <a:r>
              <a:rPr lang="en-IN" dirty="0"/>
              <a:t>Kafka based schema registry</a:t>
            </a:r>
          </a:p>
        </p:txBody>
      </p:sp>
      <p:sp>
        <p:nvSpPr>
          <p:cNvPr id="8" name="Title 1">
            <a:extLst>
              <a:ext uri="{FF2B5EF4-FFF2-40B4-BE49-F238E27FC236}">
                <a16:creationId xmlns:a16="http://schemas.microsoft.com/office/drawing/2014/main" id="{C88C8C39-ED0E-30AB-B0C1-F8E306A90FDB}"/>
              </a:ext>
            </a:extLst>
          </p:cNvPr>
          <p:cNvSpPr txBox="1">
            <a:spLocks/>
          </p:cNvSpPr>
          <p:nvPr/>
        </p:nvSpPr>
        <p:spPr>
          <a:xfrm>
            <a:off x="-18320" y="64984"/>
            <a:ext cx="10515600" cy="3159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t> 3. Kafka Confluent - schema registry support</a:t>
            </a:r>
          </a:p>
        </p:txBody>
      </p:sp>
    </p:spTree>
    <p:extLst>
      <p:ext uri="{BB962C8B-B14F-4D97-AF65-F5344CB8AC3E}">
        <p14:creationId xmlns:p14="http://schemas.microsoft.com/office/powerpoint/2010/main" val="2322136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B92B45-16CF-39D8-C362-DB6600E9E276}"/>
              </a:ext>
            </a:extLst>
          </p:cNvPr>
          <p:cNvSpPr txBox="1"/>
          <p:nvPr/>
        </p:nvSpPr>
        <p:spPr>
          <a:xfrm>
            <a:off x="525938" y="311705"/>
            <a:ext cx="4431890" cy="369332"/>
          </a:xfrm>
          <a:prstGeom prst="rect">
            <a:avLst/>
          </a:prstGeom>
          <a:noFill/>
        </p:spPr>
        <p:txBody>
          <a:bodyPr wrap="square" rtlCol="0">
            <a:spAutoFit/>
          </a:bodyPr>
          <a:lstStyle/>
          <a:p>
            <a:pPr marL="285750" indent="-285750">
              <a:buFont typeface="Arial" panose="020B0604020202020204" pitchFamily="34" charset="0"/>
              <a:buChar char="•"/>
            </a:pPr>
            <a:r>
              <a:rPr lang="en-IN" dirty="0"/>
              <a:t>Zookeeper based schema registry</a:t>
            </a:r>
          </a:p>
        </p:txBody>
      </p:sp>
      <p:pic>
        <p:nvPicPr>
          <p:cNvPr id="6" name="Picture 5">
            <a:extLst>
              <a:ext uri="{FF2B5EF4-FFF2-40B4-BE49-F238E27FC236}">
                <a16:creationId xmlns:a16="http://schemas.microsoft.com/office/drawing/2014/main" id="{EE38B38F-D258-FBB9-D34B-85B995A4C354}"/>
              </a:ext>
            </a:extLst>
          </p:cNvPr>
          <p:cNvPicPr>
            <a:picLocks noChangeAspect="1"/>
          </p:cNvPicPr>
          <p:nvPr/>
        </p:nvPicPr>
        <p:blipFill>
          <a:blip r:embed="rId2"/>
          <a:stretch>
            <a:fillRect/>
          </a:stretch>
        </p:blipFill>
        <p:spPr>
          <a:xfrm>
            <a:off x="1362363" y="862622"/>
            <a:ext cx="8321761" cy="5494496"/>
          </a:xfrm>
          <a:prstGeom prst="rect">
            <a:avLst/>
          </a:prstGeom>
        </p:spPr>
      </p:pic>
    </p:spTree>
    <p:extLst>
      <p:ext uri="{BB962C8B-B14F-4D97-AF65-F5344CB8AC3E}">
        <p14:creationId xmlns:p14="http://schemas.microsoft.com/office/powerpoint/2010/main" val="2678144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EFB7A-7028-C894-C734-220C1B747711}"/>
              </a:ext>
            </a:extLst>
          </p:cNvPr>
          <p:cNvSpPr>
            <a:spLocks noGrp="1"/>
          </p:cNvSpPr>
          <p:nvPr>
            <p:ph type="title"/>
          </p:nvPr>
        </p:nvSpPr>
        <p:spPr>
          <a:xfrm>
            <a:off x="371669" y="309141"/>
            <a:ext cx="10515600" cy="315912"/>
          </a:xfrm>
        </p:spPr>
        <p:txBody>
          <a:bodyPr>
            <a:noAutofit/>
          </a:bodyPr>
          <a:lstStyle/>
          <a:p>
            <a:r>
              <a:rPr lang="en-IN" sz="2400" b="1" dirty="0"/>
              <a:t>Confluent Installation Steps :</a:t>
            </a:r>
          </a:p>
        </p:txBody>
      </p:sp>
      <p:sp>
        <p:nvSpPr>
          <p:cNvPr id="3" name="Content Placeholder 2">
            <a:extLst>
              <a:ext uri="{FF2B5EF4-FFF2-40B4-BE49-F238E27FC236}">
                <a16:creationId xmlns:a16="http://schemas.microsoft.com/office/drawing/2014/main" id="{EC9F2CB0-741D-6D22-AD74-93680153567D}"/>
              </a:ext>
            </a:extLst>
          </p:cNvPr>
          <p:cNvSpPr>
            <a:spLocks noGrp="1"/>
          </p:cNvSpPr>
          <p:nvPr>
            <p:ph idx="1"/>
          </p:nvPr>
        </p:nvSpPr>
        <p:spPr>
          <a:xfrm>
            <a:off x="222379" y="685459"/>
            <a:ext cx="11646160" cy="6004589"/>
          </a:xfrm>
        </p:spPr>
        <p:txBody>
          <a:bodyPr>
            <a:normAutofit/>
          </a:bodyPr>
          <a:lstStyle/>
          <a:p>
            <a:pPr>
              <a:buFont typeface="+mj-lt"/>
              <a:buAutoNum type="arabicPeriod"/>
            </a:pPr>
            <a:r>
              <a:rPr lang="en-IN" sz="1200" dirty="0"/>
              <a:t>Run three instances of Zookeeper Ensemble &amp; check logs (docker logs zk-1) :</a:t>
            </a:r>
          </a:p>
          <a:p>
            <a:pPr marL="0" indent="0">
              <a:buNone/>
            </a:pPr>
            <a:r>
              <a:rPr lang="en-IN" sz="1200" dirty="0"/>
              <a:t>	</a:t>
            </a:r>
          </a:p>
          <a:p>
            <a:pPr marL="0" indent="0">
              <a:buNone/>
            </a:pPr>
            <a:endParaRPr lang="en-IN" sz="1200" dirty="0"/>
          </a:p>
          <a:p>
            <a:pPr marL="0" indent="0">
              <a:buNone/>
            </a:pPr>
            <a:endParaRPr lang="en-IN" sz="1200" dirty="0"/>
          </a:p>
          <a:p>
            <a:pPr marL="0" indent="0">
              <a:buNone/>
            </a:pPr>
            <a:endParaRPr lang="en-IN" sz="1200" dirty="0"/>
          </a:p>
          <a:p>
            <a:pPr marL="0" indent="0">
              <a:buNone/>
            </a:pPr>
            <a:endParaRPr lang="en-IN" sz="1200" dirty="0"/>
          </a:p>
          <a:p>
            <a:pPr marL="0" indent="0">
              <a:buNone/>
            </a:pPr>
            <a:endParaRPr lang="en-IN" sz="800" dirty="0"/>
          </a:p>
          <a:p>
            <a:pPr marL="0" indent="0">
              <a:buNone/>
            </a:pPr>
            <a:endParaRPr lang="en-IN" sz="800" dirty="0"/>
          </a:p>
          <a:p>
            <a:pPr marL="0" indent="0">
              <a:buNone/>
            </a:pPr>
            <a:endParaRPr lang="en-IN" sz="800" dirty="0"/>
          </a:p>
          <a:p>
            <a:pPr marL="0" indent="0">
              <a:buNone/>
            </a:pPr>
            <a:endParaRPr lang="en-IN" sz="800" dirty="0"/>
          </a:p>
          <a:p>
            <a:pPr marL="0" indent="0">
              <a:buNone/>
            </a:pPr>
            <a:r>
              <a:rPr lang="en-IN" sz="1200" dirty="0"/>
              <a:t>2. Check the Docker mode - docker run --net=host --rm </a:t>
            </a:r>
            <a:r>
              <a:rPr lang="en-IN" sz="1200" dirty="0" err="1"/>
              <a:t>confluentinc</a:t>
            </a:r>
            <a:r>
              <a:rPr lang="en-IN" sz="1200" dirty="0"/>
              <a:t>/cp-zookeeper:5.0.0 bash -c "echo stat | </a:t>
            </a:r>
            <a:r>
              <a:rPr lang="en-IN" sz="1200" dirty="0" err="1"/>
              <a:t>nc</a:t>
            </a:r>
            <a:r>
              <a:rPr lang="en-IN" sz="1200" dirty="0"/>
              <a:t> localhost $port | grep Mode“</a:t>
            </a:r>
          </a:p>
          <a:p>
            <a:pPr marL="0" indent="0">
              <a:buNone/>
            </a:pPr>
            <a:r>
              <a:rPr lang="en-IN" sz="1200" dirty="0"/>
              <a:t>Output(1 leader and 2 follower)– </a:t>
            </a:r>
            <a:r>
              <a:rPr lang="en-US" sz="1200" dirty="0"/>
              <a:t> Mode: follower, Mode: leader, Mode: follower</a:t>
            </a:r>
          </a:p>
          <a:p>
            <a:pPr marL="0" indent="0">
              <a:buNone/>
            </a:pPr>
            <a:r>
              <a:rPr lang="en-US" sz="1200" dirty="0"/>
              <a:t>3. Now that </a:t>
            </a:r>
            <a:r>
              <a:rPr lang="en-US" sz="1200" dirty="0" err="1"/>
              <a:t>ZooKeeper</a:t>
            </a:r>
            <a:r>
              <a:rPr lang="en-US" sz="1200" dirty="0"/>
              <a:t> is up and running, we can fire up a three node Kafka cluster.</a:t>
            </a:r>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r>
              <a:rPr lang="en-US" sz="1200" dirty="0"/>
              <a:t>4. </a:t>
            </a:r>
            <a:r>
              <a:rPr lang="en-US" sz="1000" b="0" i="0" dirty="0">
                <a:solidFill>
                  <a:srgbClr val="4A4A4A"/>
                </a:solidFill>
                <a:effectLst/>
                <a:latin typeface="Roboto" panose="020B0604020202020204" pitchFamily="2" charset="0"/>
              </a:rPr>
              <a:t>Check the logs to see the broker has booted up successfully</a:t>
            </a:r>
            <a:r>
              <a:rPr lang="en-US" sz="1200" b="0" i="0" dirty="0">
                <a:solidFill>
                  <a:srgbClr val="4A4A4A"/>
                </a:solidFill>
                <a:effectLst/>
                <a:latin typeface="Roboto" panose="020B0604020202020204" pitchFamily="2" charset="0"/>
              </a:rPr>
              <a:t> </a:t>
            </a:r>
            <a:endParaRPr lang="en-US" sz="1200" dirty="0"/>
          </a:p>
          <a:p>
            <a:pPr marL="0" indent="0">
              <a:buNone/>
            </a:pPr>
            <a:r>
              <a:rPr lang="sv-SE" sz="1200" dirty="0"/>
              <a:t>docker logs kafka-1, docker logs kafka-2,  docker logs kafka-3</a:t>
            </a:r>
          </a:p>
          <a:p>
            <a:pPr marL="0" indent="0">
              <a:buNone/>
            </a:pPr>
            <a:r>
              <a:rPr lang="sv-SE" sz="1200" dirty="0"/>
              <a:t>5. </a:t>
            </a:r>
            <a:r>
              <a:rPr lang="en-US" sz="1000" b="0" i="0" dirty="0">
                <a:solidFill>
                  <a:srgbClr val="4A4A4A"/>
                </a:solidFill>
                <a:effectLst/>
                <a:latin typeface="Roboto" panose="02000000000000000000" pitchFamily="2" charset="0"/>
              </a:rPr>
              <a:t>You should see start see bootup messages.</a:t>
            </a:r>
            <a:endParaRPr lang="sv-SE" sz="1200" b="0" i="0" dirty="0">
              <a:solidFill>
                <a:srgbClr val="4A4A4A"/>
              </a:solidFill>
              <a:effectLst/>
              <a:latin typeface="Roboto" panose="02000000000000000000" pitchFamily="2" charset="0"/>
            </a:endParaRPr>
          </a:p>
          <a:p>
            <a:pPr marL="0" indent="0">
              <a:buNone/>
            </a:pPr>
            <a:r>
              <a:rPr lang="en-IN" sz="1200" dirty="0"/>
              <a:t>INFO [</a:t>
            </a:r>
            <a:r>
              <a:rPr lang="en-IN" sz="1200" dirty="0" err="1"/>
              <a:t>KafkaServer</a:t>
            </a:r>
            <a:r>
              <a:rPr lang="en-IN" sz="1200" dirty="0"/>
              <a:t> id=1003] started (</a:t>
            </a:r>
            <a:r>
              <a:rPr lang="en-IN" sz="1200" dirty="0" err="1"/>
              <a:t>kafka.server.KafkaServer</a:t>
            </a:r>
            <a:r>
              <a:rPr lang="en-IN" sz="1200" dirty="0"/>
              <a:t>)</a:t>
            </a:r>
          </a:p>
        </p:txBody>
      </p:sp>
      <p:pic>
        <p:nvPicPr>
          <p:cNvPr id="11" name="Picture 10">
            <a:extLst>
              <a:ext uri="{FF2B5EF4-FFF2-40B4-BE49-F238E27FC236}">
                <a16:creationId xmlns:a16="http://schemas.microsoft.com/office/drawing/2014/main" id="{783AD215-A627-FC60-790D-C35B2EB0D7EF}"/>
              </a:ext>
            </a:extLst>
          </p:cNvPr>
          <p:cNvPicPr>
            <a:picLocks noChangeAspect="1"/>
          </p:cNvPicPr>
          <p:nvPr/>
        </p:nvPicPr>
        <p:blipFill>
          <a:blip r:embed="rId2"/>
          <a:stretch>
            <a:fillRect/>
          </a:stretch>
        </p:blipFill>
        <p:spPr>
          <a:xfrm>
            <a:off x="524842" y="961338"/>
            <a:ext cx="10828958" cy="2248095"/>
          </a:xfrm>
          <a:prstGeom prst="rect">
            <a:avLst/>
          </a:prstGeom>
        </p:spPr>
      </p:pic>
      <p:pic>
        <p:nvPicPr>
          <p:cNvPr id="15" name="Picture 14">
            <a:extLst>
              <a:ext uri="{FF2B5EF4-FFF2-40B4-BE49-F238E27FC236}">
                <a16:creationId xmlns:a16="http://schemas.microsoft.com/office/drawing/2014/main" id="{1A8A3092-9FAD-F5B3-8B7B-17C190D972CE}"/>
              </a:ext>
            </a:extLst>
          </p:cNvPr>
          <p:cNvPicPr>
            <a:picLocks noChangeAspect="1"/>
          </p:cNvPicPr>
          <p:nvPr/>
        </p:nvPicPr>
        <p:blipFill>
          <a:blip r:embed="rId3"/>
          <a:stretch>
            <a:fillRect/>
          </a:stretch>
        </p:blipFill>
        <p:spPr>
          <a:xfrm>
            <a:off x="323461" y="4212559"/>
            <a:ext cx="11765902" cy="1171203"/>
          </a:xfrm>
          <a:prstGeom prst="rect">
            <a:avLst/>
          </a:prstGeom>
        </p:spPr>
      </p:pic>
    </p:spTree>
    <p:extLst>
      <p:ext uri="{BB962C8B-B14F-4D97-AF65-F5344CB8AC3E}">
        <p14:creationId xmlns:p14="http://schemas.microsoft.com/office/powerpoint/2010/main" val="3585582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5535</TotalTime>
  <Words>2537</Words>
  <Application>Microsoft Office PowerPoint</Application>
  <PresentationFormat>Widescreen</PresentationFormat>
  <Paragraphs>213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Roboto</vt:lpstr>
      <vt:lpstr>Office Theme</vt:lpstr>
      <vt:lpstr>Schema Registry</vt:lpstr>
      <vt:lpstr>Schema Registry Evolution supported through Avro </vt:lpstr>
      <vt:lpstr>PowerPoint Presentation</vt:lpstr>
      <vt:lpstr>Schema Validation Support Options</vt:lpstr>
      <vt:lpstr>Example - Enable Request validator – Body &amp; Parameter</vt:lpstr>
      <vt:lpstr>PowerPoint Presentation</vt:lpstr>
      <vt:lpstr>Single Master Architecture for schema registry</vt:lpstr>
      <vt:lpstr>PowerPoint Presentation</vt:lpstr>
      <vt:lpstr>Confluent Installation Steps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Gurpreet Singh Maken</dc:creator>
  <cp:lastModifiedBy>Gurpreet Singh Maken</cp:lastModifiedBy>
  <cp:revision>133</cp:revision>
  <dcterms:created xsi:type="dcterms:W3CDTF">2022-05-13T18:48:40Z</dcterms:created>
  <dcterms:modified xsi:type="dcterms:W3CDTF">2022-05-18T06:56:09Z</dcterms:modified>
</cp:coreProperties>
</file>