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8" r:id="rId3"/>
    <p:sldId id="257" r:id="rId4"/>
    <p:sldId id="270" r:id="rId5"/>
    <p:sldId id="259" r:id="rId6"/>
    <p:sldId id="260" r:id="rId7"/>
    <p:sldId id="261" r:id="rId8"/>
    <p:sldId id="262" r:id="rId9"/>
    <p:sldId id="269" r:id="rId10"/>
    <p:sldId id="272" r:id="rId11"/>
    <p:sldId id="263" r:id="rId12"/>
    <p:sldId id="264" r:id="rId13"/>
    <p:sldId id="265" r:id="rId14"/>
    <p:sldId id="266" r:id="rId15"/>
    <p:sldId id="273" r:id="rId16"/>
    <p:sldId id="277" r:id="rId17"/>
    <p:sldId id="283" r:id="rId18"/>
    <p:sldId id="268" r:id="rId19"/>
    <p:sldId id="278" r:id="rId20"/>
    <p:sldId id="279" r:id="rId21"/>
    <p:sldId id="280" r:id="rId22"/>
    <p:sldId id="281" r:id="rId23"/>
    <p:sldId id="282" r:id="rId24"/>
    <p:sldId id="274" r:id="rId25"/>
    <p:sldId id="275" r:id="rId26"/>
    <p:sldId id="276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892C-B99F-46C5-8C18-14B395A2C51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CB19-34D1-4F23-AEBF-D715701B94E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6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892C-B99F-46C5-8C18-14B395A2C51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CB19-34D1-4F23-AEBF-D715701B9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99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892C-B99F-46C5-8C18-14B395A2C51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CB19-34D1-4F23-AEBF-D715701B9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42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892C-B99F-46C5-8C18-14B395A2C51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CB19-34D1-4F23-AEBF-D715701B94E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133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892C-B99F-46C5-8C18-14B395A2C51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CB19-34D1-4F23-AEBF-D715701B9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855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892C-B99F-46C5-8C18-14B395A2C51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CB19-34D1-4F23-AEBF-D715701B94E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3856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892C-B99F-46C5-8C18-14B395A2C51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CB19-34D1-4F23-AEBF-D715701B9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512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892C-B99F-46C5-8C18-14B395A2C51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CB19-34D1-4F23-AEBF-D715701B9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958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892C-B99F-46C5-8C18-14B395A2C51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CB19-34D1-4F23-AEBF-D715701B9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62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892C-B99F-46C5-8C18-14B395A2C51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CB19-34D1-4F23-AEBF-D715701B9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4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892C-B99F-46C5-8C18-14B395A2C51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CB19-34D1-4F23-AEBF-D715701B9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07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892C-B99F-46C5-8C18-14B395A2C51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CB19-34D1-4F23-AEBF-D715701B9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7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892C-B99F-46C5-8C18-14B395A2C51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CB19-34D1-4F23-AEBF-D715701B9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70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892C-B99F-46C5-8C18-14B395A2C51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CB19-34D1-4F23-AEBF-D715701B9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2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892C-B99F-46C5-8C18-14B395A2C51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CB19-34D1-4F23-AEBF-D715701B9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98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892C-B99F-46C5-8C18-14B395A2C51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CB19-34D1-4F23-AEBF-D715701B9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1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892C-B99F-46C5-8C18-14B395A2C51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CB19-34D1-4F23-AEBF-D715701B9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5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A5C892C-B99F-46C5-8C18-14B395A2C51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82CB19-34D1-4F23-AEBF-D715701B9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42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5053393"/>
            <a:ext cx="8534400" cy="1507067"/>
          </a:xfrm>
        </p:spPr>
        <p:txBody>
          <a:bodyPr/>
          <a:lstStyle/>
          <a:p>
            <a:r>
              <a:rPr lang="en-IN" dirty="0" smtClean="0"/>
              <a:t>Hadoop Distributed File System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261257"/>
            <a:ext cx="10427925" cy="5155474"/>
          </a:xfrm>
          <a:noFill/>
        </p:spPr>
        <p:txBody>
          <a:bodyPr>
            <a:normAutofit fontScale="25000" lnSpcReduction="20000"/>
          </a:bodyPr>
          <a:lstStyle/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sz="8000" dirty="0" smtClean="0">
              <a:solidFill>
                <a:schemeClr val="bg1"/>
              </a:solidFill>
            </a:endParaRPr>
          </a:p>
          <a:p>
            <a:pPr algn="just"/>
            <a:endParaRPr lang="en-IN" sz="8000" dirty="0" smtClean="0">
              <a:solidFill>
                <a:schemeClr val="bg1"/>
              </a:solidFill>
            </a:endParaRPr>
          </a:p>
          <a:p>
            <a:pPr algn="just"/>
            <a:r>
              <a:rPr lang="en-IN" sz="8000" dirty="0" smtClean="0">
                <a:solidFill>
                  <a:schemeClr val="bg1"/>
                </a:solidFill>
              </a:rPr>
              <a:t>What </a:t>
            </a:r>
            <a:r>
              <a:rPr lang="en-IN" sz="8000" dirty="0">
                <a:solidFill>
                  <a:schemeClr val="bg1"/>
                </a:solidFill>
              </a:rPr>
              <a:t>is </a:t>
            </a:r>
            <a:r>
              <a:rPr lang="en-IN" sz="8000" dirty="0" smtClean="0">
                <a:solidFill>
                  <a:schemeClr val="bg1"/>
                </a:solidFill>
              </a:rPr>
              <a:t>DFS</a:t>
            </a:r>
            <a:endParaRPr lang="en-IN" sz="8000" dirty="0">
              <a:solidFill>
                <a:schemeClr val="bg1"/>
              </a:solidFill>
            </a:endParaRPr>
          </a:p>
          <a:p>
            <a:pPr algn="just"/>
            <a:endParaRPr lang="en-IN" sz="8000" dirty="0" smtClean="0">
              <a:solidFill>
                <a:schemeClr val="bg1"/>
              </a:solidFill>
            </a:endParaRPr>
          </a:p>
          <a:p>
            <a:pPr algn="just"/>
            <a:r>
              <a:rPr lang="en-IN" sz="8000" dirty="0" smtClean="0">
                <a:solidFill>
                  <a:schemeClr val="bg1"/>
                </a:solidFill>
              </a:rPr>
              <a:t>What </a:t>
            </a:r>
            <a:r>
              <a:rPr lang="en-IN" sz="8000" dirty="0">
                <a:solidFill>
                  <a:schemeClr val="bg1"/>
                </a:solidFill>
              </a:rPr>
              <a:t>is HDFS</a:t>
            </a:r>
          </a:p>
          <a:p>
            <a:pPr algn="just"/>
            <a:endParaRPr lang="en-IN" sz="8000" dirty="0" smtClean="0">
              <a:solidFill>
                <a:schemeClr val="bg1"/>
              </a:solidFill>
            </a:endParaRPr>
          </a:p>
          <a:p>
            <a:pPr algn="just"/>
            <a:r>
              <a:rPr lang="en-IN" sz="8000" dirty="0" smtClean="0">
                <a:solidFill>
                  <a:schemeClr val="bg1"/>
                </a:solidFill>
              </a:rPr>
              <a:t>What </a:t>
            </a:r>
            <a:r>
              <a:rPr lang="en-IN" sz="8000" dirty="0">
                <a:solidFill>
                  <a:schemeClr val="bg1"/>
                </a:solidFill>
              </a:rPr>
              <a:t>is </a:t>
            </a:r>
            <a:r>
              <a:rPr lang="en-IN" sz="8000" dirty="0" smtClean="0">
                <a:solidFill>
                  <a:schemeClr val="bg1"/>
                </a:solidFill>
              </a:rPr>
              <a:t>Hadoop?</a:t>
            </a:r>
          </a:p>
          <a:p>
            <a:pPr marL="0" indent="0" algn="just">
              <a:buNone/>
            </a:pPr>
            <a:r>
              <a:rPr lang="en-IN" sz="8000" dirty="0" smtClean="0">
                <a:solidFill>
                  <a:schemeClr val="bg1"/>
                </a:solidFill>
              </a:rPr>
              <a:t>	Hadoop </a:t>
            </a:r>
            <a:r>
              <a:rPr lang="en-IN" sz="8000" dirty="0">
                <a:solidFill>
                  <a:schemeClr val="bg1"/>
                </a:solidFill>
              </a:rPr>
              <a:t>is an open source, Java-based programming framework that supports </a:t>
            </a:r>
            <a:r>
              <a:rPr lang="en-IN" sz="8000" dirty="0" smtClean="0">
                <a:solidFill>
                  <a:schemeClr val="bg1"/>
                </a:solidFill>
              </a:rPr>
              <a:t>	the </a:t>
            </a:r>
            <a:r>
              <a:rPr lang="en-IN" sz="8000" dirty="0">
                <a:solidFill>
                  <a:schemeClr val="bg1"/>
                </a:solidFill>
              </a:rPr>
              <a:t>processing and storage of extremely large data sets in a distributed </a:t>
            </a:r>
            <a:r>
              <a:rPr lang="en-IN" sz="8000" dirty="0" smtClean="0">
                <a:solidFill>
                  <a:schemeClr val="bg1"/>
                </a:solidFill>
              </a:rPr>
              <a:t>	computing environment</a:t>
            </a:r>
          </a:p>
          <a:p>
            <a:pPr marL="0" indent="0" algn="just">
              <a:buNone/>
            </a:pPr>
            <a:endParaRPr lang="en-IN" sz="8000" dirty="0" smtClean="0">
              <a:solidFill>
                <a:schemeClr val="bg1"/>
              </a:solidFill>
            </a:endParaRPr>
          </a:p>
          <a:p>
            <a:pPr lvl="1" algn="just"/>
            <a:r>
              <a:rPr lang="en-IN" sz="8000" dirty="0" smtClean="0">
                <a:solidFill>
                  <a:schemeClr val="bg1"/>
                </a:solidFill>
              </a:rPr>
              <a:t>Components </a:t>
            </a:r>
            <a:r>
              <a:rPr lang="en-IN" sz="8000" dirty="0">
                <a:solidFill>
                  <a:schemeClr val="bg1"/>
                </a:solidFill>
              </a:rPr>
              <a:t>of Hadoop. </a:t>
            </a:r>
            <a:endParaRPr lang="en-IN" sz="6400" dirty="0" smtClean="0">
              <a:solidFill>
                <a:schemeClr val="bg1"/>
              </a:solidFill>
            </a:endParaRPr>
          </a:p>
          <a:p>
            <a:pPr lvl="2" algn="just"/>
            <a:r>
              <a:rPr lang="en-IN" sz="8000" dirty="0">
                <a:solidFill>
                  <a:schemeClr val="bg1"/>
                </a:solidFill>
              </a:rPr>
              <a:t>Hadoop Distributed File System (HDFS) – It is the storage layer of Hadoop.</a:t>
            </a:r>
          </a:p>
          <a:p>
            <a:pPr lvl="2" algn="just"/>
            <a:r>
              <a:rPr lang="en-IN" sz="8000" dirty="0">
                <a:solidFill>
                  <a:schemeClr val="bg1"/>
                </a:solidFill>
              </a:rPr>
              <a:t>Map-Reduce – It is the data processing layer of Hadoop.</a:t>
            </a:r>
          </a:p>
          <a:p>
            <a:pPr lvl="2" algn="just"/>
            <a:r>
              <a:rPr lang="en-IN" sz="8000" dirty="0">
                <a:solidFill>
                  <a:schemeClr val="bg1"/>
                </a:solidFill>
              </a:rPr>
              <a:t>YARN – It is the resource management layer of Hadoop.</a:t>
            </a:r>
          </a:p>
          <a:p>
            <a:pPr lvl="1" algn="just"/>
            <a:endParaRPr lang="en-IN" dirty="0" smtClean="0"/>
          </a:p>
          <a:p>
            <a:pPr lvl="1" algn="just"/>
            <a:endParaRPr lang="en-IN" dirty="0"/>
          </a:p>
          <a:p>
            <a:pPr lvl="1" algn="just"/>
            <a:endParaRPr lang="en-IN" dirty="0" smtClean="0"/>
          </a:p>
          <a:p>
            <a:pPr lvl="1" algn="just"/>
            <a:endParaRPr lang="en-IN" dirty="0"/>
          </a:p>
          <a:p>
            <a:pPr lvl="1" algn="just"/>
            <a:endParaRPr lang="en-IN" dirty="0" smtClean="0"/>
          </a:p>
          <a:p>
            <a:pPr lvl="1" algn="just"/>
            <a:endParaRPr lang="en-IN" dirty="0"/>
          </a:p>
          <a:p>
            <a:pPr lvl="1" algn="just"/>
            <a:endParaRPr lang="en-IN" dirty="0" smtClean="0"/>
          </a:p>
          <a:p>
            <a:pPr lvl="1" algn="just"/>
            <a:endParaRPr lang="en-IN" dirty="0"/>
          </a:p>
          <a:p>
            <a:pPr lvl="1" algn="just"/>
            <a:endParaRPr lang="en-IN" dirty="0" smtClean="0"/>
          </a:p>
          <a:p>
            <a:pPr lvl="1" algn="just"/>
            <a:endParaRPr lang="en-IN" dirty="0"/>
          </a:p>
          <a:p>
            <a:pPr lvl="1" algn="just"/>
            <a:endParaRPr lang="en-IN" dirty="0" smtClean="0"/>
          </a:p>
          <a:p>
            <a:pPr lvl="1" algn="just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62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3731" y="455575"/>
            <a:ext cx="831669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Edit configuration file </a:t>
            </a:r>
            <a:r>
              <a:rPr lang="en-IN" b="1" dirty="0">
                <a:solidFill>
                  <a:srgbClr val="FFFF00"/>
                </a:solidFill>
              </a:rPr>
              <a:t>mapred-site.xml</a:t>
            </a:r>
            <a:r>
              <a:rPr lang="en-IN" dirty="0">
                <a:solidFill>
                  <a:schemeClr val="bg1"/>
                </a:solidFill>
              </a:rPr>
              <a:t> at path HADOOP_HOME/etc/</a:t>
            </a:r>
            <a:r>
              <a:rPr lang="en-IN" dirty="0" err="1">
                <a:solidFill>
                  <a:schemeClr val="bg1"/>
                </a:solidFill>
              </a:rPr>
              <a:t>hadoop</a:t>
            </a:r>
            <a:r>
              <a:rPr lang="en-IN" dirty="0">
                <a:solidFill>
                  <a:schemeClr val="bg1"/>
                </a:solidFill>
              </a:rPr>
              <a:t> and add following </a:t>
            </a:r>
            <a:r>
              <a:rPr lang="en-IN" dirty="0" smtClean="0">
                <a:solidFill>
                  <a:schemeClr val="bg1"/>
                </a:solidFill>
              </a:rPr>
              <a:t>entries</a:t>
            </a: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r>
              <a:rPr lang="en-IN" sz="1400" b="1" dirty="0" smtClean="0">
                <a:solidFill>
                  <a:srgbClr val="C00000"/>
                </a:solidFill>
              </a:rPr>
              <a:t>       Note</a:t>
            </a:r>
            <a:r>
              <a:rPr lang="en-IN" sz="1400" b="1" dirty="0">
                <a:solidFill>
                  <a:srgbClr val="C00000"/>
                </a:solidFill>
              </a:rPr>
              <a:t>: </a:t>
            </a:r>
            <a:r>
              <a:rPr lang="en-IN" sz="1400" b="1" dirty="0" smtClean="0">
                <a:solidFill>
                  <a:srgbClr val="C00000"/>
                </a:solidFill>
              </a:rPr>
              <a:t>This file contains configuration </a:t>
            </a:r>
            <a:r>
              <a:rPr lang="en-IN" sz="1400" b="1" dirty="0">
                <a:solidFill>
                  <a:srgbClr val="C00000"/>
                </a:solidFill>
              </a:rPr>
              <a:t>settings for </a:t>
            </a:r>
            <a:r>
              <a:rPr lang="en-IN" sz="1400" b="1" dirty="0" err="1">
                <a:solidFill>
                  <a:srgbClr val="C00000"/>
                </a:solidFill>
              </a:rPr>
              <a:t>MapReduce</a:t>
            </a:r>
            <a:endParaRPr lang="en-IN" sz="1400" b="1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	&lt;property&gt;</a:t>
            </a:r>
          </a:p>
          <a:p>
            <a:r>
              <a:rPr lang="en-IN" dirty="0">
                <a:solidFill>
                  <a:schemeClr val="bg1"/>
                </a:solidFill>
              </a:rPr>
              <a:t>		&lt;name&gt;mapreduce.framework.name&lt;/name&gt;</a:t>
            </a:r>
          </a:p>
          <a:p>
            <a:r>
              <a:rPr lang="en-IN" dirty="0">
                <a:solidFill>
                  <a:schemeClr val="bg1"/>
                </a:solidFill>
              </a:rPr>
              <a:t>		&lt;value&gt;yarn&lt;/value&gt;</a:t>
            </a:r>
          </a:p>
          <a:p>
            <a:r>
              <a:rPr lang="en-IN" dirty="0">
                <a:solidFill>
                  <a:schemeClr val="bg1"/>
                </a:solidFill>
              </a:rPr>
              <a:t>	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27918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840"/>
            <a:ext cx="10515600" cy="6427433"/>
          </a:xfrm>
        </p:spPr>
        <p:txBody>
          <a:bodyPr>
            <a:normAutofit fontScale="77500" lnSpcReduction="20000"/>
          </a:bodyPr>
          <a:lstStyle/>
          <a:p>
            <a:r>
              <a:rPr lang="en-IN" sz="2200" dirty="0" smtClean="0">
                <a:solidFill>
                  <a:schemeClr val="bg1"/>
                </a:solidFill>
              </a:rPr>
              <a:t>Edit </a:t>
            </a:r>
            <a:r>
              <a:rPr lang="en-IN" sz="2200" dirty="0">
                <a:solidFill>
                  <a:schemeClr val="bg1"/>
                </a:solidFill>
              </a:rPr>
              <a:t>configuration file </a:t>
            </a:r>
            <a:r>
              <a:rPr lang="en-IN" sz="2200" b="1" dirty="0" smtClean="0">
                <a:solidFill>
                  <a:srgbClr val="FFFF00"/>
                </a:solidFill>
              </a:rPr>
              <a:t>yarn-site.xml</a:t>
            </a:r>
            <a:r>
              <a:rPr lang="en-IN" sz="2200" dirty="0" smtClean="0">
                <a:solidFill>
                  <a:schemeClr val="bg1"/>
                </a:solidFill>
              </a:rPr>
              <a:t> at path HADOOP_HOME/etc/</a:t>
            </a:r>
            <a:r>
              <a:rPr lang="en-IN" sz="2200" dirty="0" err="1" smtClean="0">
                <a:solidFill>
                  <a:schemeClr val="bg1"/>
                </a:solidFill>
              </a:rPr>
              <a:t>hadoop</a:t>
            </a:r>
            <a:r>
              <a:rPr lang="en-IN" sz="2200" dirty="0" smtClean="0">
                <a:solidFill>
                  <a:schemeClr val="bg1"/>
                </a:solidFill>
              </a:rPr>
              <a:t> </a:t>
            </a:r>
            <a:r>
              <a:rPr lang="en-IN" sz="2200" dirty="0">
                <a:solidFill>
                  <a:schemeClr val="bg1"/>
                </a:solidFill>
              </a:rPr>
              <a:t>and add following entries </a:t>
            </a:r>
            <a:r>
              <a:rPr lang="en-IN" sz="4400" dirty="0">
                <a:solidFill>
                  <a:schemeClr val="bg1"/>
                </a:solidFill>
              </a:rPr>
              <a:t>- </a:t>
            </a:r>
            <a:r>
              <a:rPr lang="en-IN" sz="1800" b="1" dirty="0">
                <a:solidFill>
                  <a:srgbClr val="C00000"/>
                </a:solidFill>
              </a:rPr>
              <a:t>it contains settings for Node Manager, Resource Manager, Containers, and Application Master</a:t>
            </a:r>
            <a:endParaRPr lang="en-IN" sz="1800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&lt;property&gt;</a:t>
            </a:r>
          </a:p>
          <a:p>
            <a:pPr marL="914400" lvl="2" indent="0">
              <a:buNone/>
            </a:pPr>
            <a:r>
              <a:rPr lang="en-IN" dirty="0">
                <a:solidFill>
                  <a:schemeClr val="bg1"/>
                </a:solidFill>
              </a:rPr>
              <a:t>&lt;name&gt;</a:t>
            </a:r>
            <a:r>
              <a:rPr lang="en-IN" dirty="0" err="1">
                <a:solidFill>
                  <a:schemeClr val="bg1"/>
                </a:solidFill>
              </a:rPr>
              <a:t>yarn.nodemanager.aux</a:t>
            </a:r>
            <a:r>
              <a:rPr lang="en-IN" dirty="0">
                <a:solidFill>
                  <a:schemeClr val="bg1"/>
                </a:solidFill>
              </a:rPr>
              <a:t>-services&lt;/name&gt;</a:t>
            </a:r>
          </a:p>
          <a:p>
            <a:pPr marL="914400" lvl="2" indent="0">
              <a:buNone/>
            </a:pPr>
            <a:r>
              <a:rPr lang="en-IN" dirty="0">
                <a:solidFill>
                  <a:schemeClr val="bg1"/>
                </a:solidFill>
              </a:rPr>
              <a:t>&lt;value&gt;</a:t>
            </a:r>
            <a:r>
              <a:rPr lang="en-IN" dirty="0" err="1">
                <a:solidFill>
                  <a:schemeClr val="bg1"/>
                </a:solidFill>
              </a:rPr>
              <a:t>mapreduce_shuffle</a:t>
            </a:r>
            <a:r>
              <a:rPr lang="en-IN" dirty="0">
                <a:solidFill>
                  <a:schemeClr val="bg1"/>
                </a:solidFill>
              </a:rPr>
              <a:t>&lt;/value&gt;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&lt;/property&gt;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&lt;property&gt;</a:t>
            </a:r>
          </a:p>
          <a:p>
            <a:pPr marL="914400" lvl="2" indent="0">
              <a:buNone/>
            </a:pPr>
            <a:r>
              <a:rPr lang="en-IN" dirty="0">
                <a:solidFill>
                  <a:schemeClr val="bg1"/>
                </a:solidFill>
              </a:rPr>
              <a:t>&lt;name&gt;</a:t>
            </a:r>
            <a:r>
              <a:rPr lang="en-IN" dirty="0" err="1">
                <a:solidFill>
                  <a:schemeClr val="bg1"/>
                </a:solidFill>
              </a:rPr>
              <a:t>yarn.nodemanager.aux-services.mapreduce.shuffle.class</a:t>
            </a:r>
            <a:r>
              <a:rPr lang="en-IN" dirty="0">
                <a:solidFill>
                  <a:schemeClr val="bg1"/>
                </a:solidFill>
              </a:rPr>
              <a:t>&lt;/name&gt;</a:t>
            </a:r>
          </a:p>
          <a:p>
            <a:pPr marL="914400" lvl="2" indent="0">
              <a:buNone/>
            </a:pPr>
            <a:r>
              <a:rPr lang="en-IN" dirty="0">
                <a:solidFill>
                  <a:schemeClr val="bg1"/>
                </a:solidFill>
              </a:rPr>
              <a:t>&lt;value&gt;</a:t>
            </a:r>
            <a:r>
              <a:rPr lang="en-IN" dirty="0" err="1">
                <a:solidFill>
                  <a:schemeClr val="bg1"/>
                </a:solidFill>
              </a:rPr>
              <a:t>org.apache.hadoop.mapred.ShuffleHandler</a:t>
            </a:r>
            <a:r>
              <a:rPr lang="en-IN" dirty="0">
                <a:solidFill>
                  <a:schemeClr val="bg1"/>
                </a:solidFill>
              </a:rPr>
              <a:t>&lt;/value&gt;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&lt;/property&gt;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&lt;property&gt;</a:t>
            </a:r>
          </a:p>
          <a:p>
            <a:pPr marL="914400" lvl="2" indent="0">
              <a:buNone/>
            </a:pPr>
            <a:r>
              <a:rPr lang="en-IN" dirty="0">
                <a:solidFill>
                  <a:schemeClr val="bg1"/>
                </a:solidFill>
              </a:rPr>
              <a:t>&lt;name&gt;</a:t>
            </a:r>
            <a:r>
              <a:rPr lang="en-IN" dirty="0" err="1">
                <a:solidFill>
                  <a:schemeClr val="bg1"/>
                </a:solidFill>
              </a:rPr>
              <a:t>yarn.resourcemanager.resource-tracker.address</a:t>
            </a:r>
            <a:r>
              <a:rPr lang="en-IN" dirty="0">
                <a:solidFill>
                  <a:schemeClr val="bg1"/>
                </a:solidFill>
              </a:rPr>
              <a:t>&lt;/name&gt;</a:t>
            </a:r>
          </a:p>
          <a:p>
            <a:pPr marL="914400" lvl="2" indent="0">
              <a:buNone/>
            </a:pPr>
            <a:r>
              <a:rPr lang="en-IN" dirty="0">
                <a:solidFill>
                  <a:schemeClr val="bg1"/>
                </a:solidFill>
              </a:rPr>
              <a:t>&lt;value&gt;master:8025&lt;/value&gt;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&lt;/property&gt;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&lt;property&gt;</a:t>
            </a:r>
          </a:p>
          <a:p>
            <a:pPr marL="914400" lvl="2" indent="0">
              <a:buNone/>
            </a:pPr>
            <a:r>
              <a:rPr lang="en-IN" dirty="0">
                <a:solidFill>
                  <a:schemeClr val="bg1"/>
                </a:solidFill>
              </a:rPr>
              <a:t>&lt;name&gt;</a:t>
            </a:r>
            <a:r>
              <a:rPr lang="en-IN" dirty="0" err="1">
                <a:solidFill>
                  <a:schemeClr val="bg1"/>
                </a:solidFill>
              </a:rPr>
              <a:t>yarn.resourcemanager.scheduler.address</a:t>
            </a:r>
            <a:r>
              <a:rPr lang="en-IN" dirty="0">
                <a:solidFill>
                  <a:schemeClr val="bg1"/>
                </a:solidFill>
              </a:rPr>
              <a:t>&lt;/name&gt;</a:t>
            </a:r>
          </a:p>
          <a:p>
            <a:pPr marL="914400" lvl="2" indent="0">
              <a:buNone/>
            </a:pPr>
            <a:r>
              <a:rPr lang="en-IN" dirty="0">
                <a:solidFill>
                  <a:schemeClr val="bg1"/>
                </a:solidFill>
              </a:rPr>
              <a:t>&lt;value&gt;master:8030&lt;/value&gt;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&lt;/property&gt;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&lt;property&gt;</a:t>
            </a:r>
          </a:p>
          <a:p>
            <a:pPr marL="914400" lvl="2" indent="0">
              <a:buNone/>
            </a:pPr>
            <a:r>
              <a:rPr lang="en-IN" dirty="0">
                <a:solidFill>
                  <a:schemeClr val="bg1"/>
                </a:solidFill>
              </a:rPr>
              <a:t>&lt;name&gt;</a:t>
            </a:r>
            <a:r>
              <a:rPr lang="en-IN" dirty="0" err="1">
                <a:solidFill>
                  <a:schemeClr val="bg1"/>
                </a:solidFill>
              </a:rPr>
              <a:t>yarn.resourcemanager.address</a:t>
            </a:r>
            <a:r>
              <a:rPr lang="en-IN" dirty="0">
                <a:solidFill>
                  <a:schemeClr val="bg1"/>
                </a:solidFill>
              </a:rPr>
              <a:t>&lt;/name&gt;</a:t>
            </a:r>
          </a:p>
          <a:p>
            <a:pPr marL="914400" lvl="2" indent="0">
              <a:buNone/>
            </a:pPr>
            <a:r>
              <a:rPr lang="en-IN" dirty="0">
                <a:solidFill>
                  <a:schemeClr val="bg1"/>
                </a:solidFill>
              </a:rPr>
              <a:t>&lt;value&gt;master:8040&lt;/value&gt;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19587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091"/>
            <a:ext cx="10515600" cy="5880872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Edit configuration file </a:t>
            </a:r>
            <a:r>
              <a:rPr lang="en-IN" dirty="0" smtClean="0">
                <a:solidFill>
                  <a:schemeClr val="bg1"/>
                </a:solidFill>
              </a:rPr>
              <a:t>“slaves</a:t>
            </a:r>
            <a:r>
              <a:rPr lang="en-IN" dirty="0">
                <a:solidFill>
                  <a:schemeClr val="bg1"/>
                </a:solidFill>
              </a:rPr>
              <a:t>”</a:t>
            </a:r>
            <a:r>
              <a:rPr lang="en-IN" dirty="0" smtClean="0">
                <a:solidFill>
                  <a:schemeClr val="bg1"/>
                </a:solidFill>
              </a:rPr>
              <a:t> at path HADOOP_HOME/</a:t>
            </a:r>
            <a:r>
              <a:rPr lang="en-IN" dirty="0" err="1" smtClean="0">
                <a:solidFill>
                  <a:schemeClr val="bg1"/>
                </a:solidFill>
              </a:rPr>
              <a:t>etc</a:t>
            </a:r>
            <a:r>
              <a:rPr lang="en-IN" dirty="0" smtClean="0">
                <a:solidFill>
                  <a:schemeClr val="bg1"/>
                </a:solidFill>
              </a:rPr>
              <a:t>/</a:t>
            </a:r>
            <a:r>
              <a:rPr lang="en-IN" dirty="0" err="1" smtClean="0">
                <a:solidFill>
                  <a:schemeClr val="bg1"/>
                </a:solidFill>
              </a:rPr>
              <a:t>hadoop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and add following entries</a:t>
            </a:r>
            <a:r>
              <a:rPr lang="en-IN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172.16.40.53 – </a:t>
            </a:r>
            <a:r>
              <a:rPr lang="en-IN" sz="1600" b="1" dirty="0" smtClean="0">
                <a:solidFill>
                  <a:srgbClr val="C00000"/>
                </a:solidFill>
              </a:rPr>
              <a:t>This file mentions the slave data nodes in Hadoop cluster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&lt;&lt;slave02ip&gt;&gt; if we have one more data node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With above steps Hadoop is now installed on Master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Install Hadoop on Slaves</a:t>
            </a:r>
          </a:p>
          <a:p>
            <a:r>
              <a:rPr lang="en-IN" sz="2000" dirty="0">
                <a:solidFill>
                  <a:schemeClr val="bg1"/>
                </a:solidFill>
              </a:rPr>
              <a:t>Edit hosts file on </a:t>
            </a:r>
            <a:r>
              <a:rPr lang="en-IN" sz="2000" dirty="0" smtClean="0">
                <a:solidFill>
                  <a:schemeClr val="bg1"/>
                </a:solidFill>
              </a:rPr>
              <a:t>slave nodes(/</a:t>
            </a:r>
            <a:r>
              <a:rPr lang="en-IN" sz="2000" dirty="0" err="1">
                <a:solidFill>
                  <a:schemeClr val="bg1"/>
                </a:solidFill>
              </a:rPr>
              <a:t>etc</a:t>
            </a:r>
            <a:r>
              <a:rPr lang="en-IN" sz="2000" dirty="0">
                <a:solidFill>
                  <a:schemeClr val="bg1"/>
                </a:solidFill>
              </a:rPr>
              <a:t>/hosts) and add below entries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MASTER-IP master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SLAVE01-IP slave01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SLAVE02-IP slave02</a:t>
            </a:r>
          </a:p>
          <a:p>
            <a:pPr marL="457200" lvl="1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Note: </a:t>
            </a:r>
            <a:r>
              <a:rPr lang="en-IN" sz="1400" i="1" dirty="0">
                <a:solidFill>
                  <a:schemeClr val="bg1"/>
                </a:solidFill>
              </a:rPr>
              <a:t>In place of MASTER-IP, SLAVE01-IP, SLAVE02-IP put the value of the corresponding server IP. In </a:t>
            </a:r>
            <a:r>
              <a:rPr lang="en-IN" sz="1400" i="1" dirty="0" smtClean="0">
                <a:solidFill>
                  <a:schemeClr val="bg1"/>
                </a:solidFill>
              </a:rPr>
              <a:t>current setup </a:t>
            </a:r>
            <a:r>
              <a:rPr lang="en-IN" sz="1400" i="1" dirty="0">
                <a:solidFill>
                  <a:schemeClr val="bg1"/>
                </a:solidFill>
              </a:rPr>
              <a:t>172.16.40.69 is master node and 172.16.40.53 is slave</a:t>
            </a:r>
            <a:endParaRPr lang="en-IN" sz="1400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Install Java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Copy Hadoop setup from master to all slaves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Tar Hadoop home directory on master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Copy it to Slave</a:t>
            </a:r>
          </a:p>
          <a:p>
            <a:pPr lvl="1"/>
            <a:r>
              <a:rPr lang="en-IN" dirty="0" err="1" smtClean="0">
                <a:solidFill>
                  <a:schemeClr val="bg1"/>
                </a:solidFill>
              </a:rPr>
              <a:t>Untar</a:t>
            </a:r>
            <a:r>
              <a:rPr lang="en-IN" dirty="0" smtClean="0">
                <a:solidFill>
                  <a:schemeClr val="bg1"/>
                </a:solidFill>
              </a:rPr>
              <a:t> the tar on slaves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8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43840"/>
            <a:ext cx="10515600" cy="6322423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Start the Hadoop </a:t>
            </a:r>
            <a:r>
              <a:rPr lang="en-IN" dirty="0" smtClean="0">
                <a:solidFill>
                  <a:schemeClr val="tx1"/>
                </a:solidFill>
              </a:rPr>
              <a:t>Cluster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Run the following commands on Master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Format the name node - bin/</a:t>
            </a:r>
            <a:r>
              <a:rPr lang="en-IN" dirty="0" err="1">
                <a:solidFill>
                  <a:schemeClr val="bg1"/>
                </a:solidFill>
              </a:rPr>
              <a:t>hdfs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namenode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–format</a:t>
            </a:r>
          </a:p>
          <a:p>
            <a:pPr marL="914400" lvl="2" indent="0">
              <a:buNone/>
            </a:pPr>
            <a:r>
              <a:rPr lang="en-IN" i="1" dirty="0">
                <a:solidFill>
                  <a:schemeClr val="bg1"/>
                </a:solidFill>
              </a:rPr>
              <a:t>Note: This activity should be done once when you install Hadoop, else it will delete all the data from HDFS</a:t>
            </a:r>
          </a:p>
          <a:p>
            <a:pPr marL="914400" lvl="2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lvl="2"/>
            <a:r>
              <a:rPr lang="en-IN" dirty="0" smtClean="0">
                <a:solidFill>
                  <a:schemeClr val="bg1"/>
                </a:solidFill>
              </a:rPr>
              <a:t>Start </a:t>
            </a:r>
            <a:r>
              <a:rPr lang="en-IN" dirty="0">
                <a:solidFill>
                  <a:schemeClr val="bg1"/>
                </a:solidFill>
              </a:rPr>
              <a:t>HDFS Services - </a:t>
            </a:r>
            <a:r>
              <a:rPr lang="en-IN" dirty="0" smtClean="0">
                <a:solidFill>
                  <a:schemeClr val="bg1"/>
                </a:solidFill>
              </a:rPr>
              <a:t>sbin/start-dfs.sh</a:t>
            </a:r>
          </a:p>
          <a:p>
            <a:pPr lvl="2"/>
            <a:r>
              <a:rPr lang="en-IN" dirty="0" smtClean="0">
                <a:solidFill>
                  <a:schemeClr val="bg1"/>
                </a:solidFill>
              </a:rPr>
              <a:t>Start </a:t>
            </a:r>
            <a:r>
              <a:rPr lang="en-IN" dirty="0">
                <a:solidFill>
                  <a:schemeClr val="bg1"/>
                </a:solidFill>
              </a:rPr>
              <a:t>YARN services - </a:t>
            </a:r>
            <a:r>
              <a:rPr lang="en-IN" dirty="0" smtClean="0">
                <a:solidFill>
                  <a:schemeClr val="bg1"/>
                </a:solidFill>
              </a:rPr>
              <a:t>sbin/start-yarn.sh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http://172.16.40.69:50070/</a:t>
            </a:r>
            <a:endParaRPr lang="en-IN" dirty="0" smtClean="0">
              <a:solidFill>
                <a:schemeClr val="bg1"/>
              </a:solidFill>
            </a:endParaRPr>
          </a:p>
          <a:p>
            <a:pPr lvl="1"/>
            <a:endParaRPr lang="en-IN" dirty="0" smtClean="0">
              <a:solidFill>
                <a:schemeClr val="bg1"/>
              </a:solidFill>
            </a:endParaRP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Check </a:t>
            </a:r>
            <a:r>
              <a:rPr lang="en-IN" dirty="0">
                <a:solidFill>
                  <a:schemeClr val="bg1"/>
                </a:solidFill>
              </a:rPr>
              <a:t>daemons on </a:t>
            </a:r>
            <a:r>
              <a:rPr lang="en-IN" dirty="0" smtClean="0">
                <a:solidFill>
                  <a:schemeClr val="bg1"/>
                </a:solidFill>
              </a:rPr>
              <a:t>Master</a:t>
            </a:r>
          </a:p>
          <a:p>
            <a:pPr lvl="2"/>
            <a:r>
              <a:rPr lang="en-IN" dirty="0" smtClean="0">
                <a:solidFill>
                  <a:schemeClr val="bg1"/>
                </a:solidFill>
              </a:rPr>
              <a:t>Executing </a:t>
            </a:r>
            <a:r>
              <a:rPr lang="en-IN" dirty="0" err="1" smtClean="0">
                <a:solidFill>
                  <a:schemeClr val="bg1"/>
                </a:solidFill>
              </a:rPr>
              <a:t>jps</a:t>
            </a:r>
            <a:r>
              <a:rPr lang="en-IN" dirty="0" smtClean="0">
                <a:solidFill>
                  <a:schemeClr val="bg1"/>
                </a:solidFill>
              </a:rPr>
              <a:t> command should display following services running</a:t>
            </a:r>
          </a:p>
          <a:p>
            <a:pPr lvl="3"/>
            <a:r>
              <a:rPr lang="en-IN" dirty="0" smtClean="0">
                <a:solidFill>
                  <a:schemeClr val="bg1"/>
                </a:solidFill>
              </a:rPr>
              <a:t>Master server</a:t>
            </a:r>
          </a:p>
          <a:p>
            <a:pPr lvl="4"/>
            <a:r>
              <a:rPr lang="en-IN" dirty="0" smtClean="0">
                <a:solidFill>
                  <a:schemeClr val="bg1"/>
                </a:solidFill>
              </a:rPr>
              <a:t>10866 </a:t>
            </a:r>
            <a:r>
              <a:rPr lang="en-IN" dirty="0" err="1">
                <a:solidFill>
                  <a:schemeClr val="bg1"/>
                </a:solidFill>
              </a:rPr>
              <a:t>SecondaryNameNode</a:t>
            </a:r>
            <a:endParaRPr lang="en-IN" dirty="0">
              <a:solidFill>
                <a:schemeClr val="bg1"/>
              </a:solidFill>
            </a:endParaRPr>
          </a:p>
          <a:p>
            <a:pPr lvl="4"/>
            <a:r>
              <a:rPr lang="en-IN" dirty="0" smtClean="0">
                <a:solidFill>
                  <a:schemeClr val="bg1"/>
                </a:solidFill>
              </a:rPr>
              <a:t>11097 </a:t>
            </a:r>
            <a:r>
              <a:rPr lang="en-IN" dirty="0" err="1">
                <a:solidFill>
                  <a:schemeClr val="bg1"/>
                </a:solidFill>
              </a:rPr>
              <a:t>ResourceManager</a:t>
            </a:r>
            <a:endParaRPr lang="en-IN" dirty="0">
              <a:solidFill>
                <a:schemeClr val="bg1"/>
              </a:solidFill>
            </a:endParaRPr>
          </a:p>
          <a:p>
            <a:pPr lvl="4"/>
            <a:r>
              <a:rPr lang="en-IN" dirty="0">
                <a:solidFill>
                  <a:schemeClr val="bg1"/>
                </a:solidFill>
              </a:rPr>
              <a:t>10654 </a:t>
            </a:r>
            <a:r>
              <a:rPr lang="en-IN" dirty="0" err="1">
                <a:solidFill>
                  <a:schemeClr val="bg1"/>
                </a:solidFill>
              </a:rPr>
              <a:t>NameNode</a:t>
            </a:r>
            <a:endParaRPr lang="en-IN" dirty="0">
              <a:solidFill>
                <a:schemeClr val="bg1"/>
              </a:solidFill>
            </a:endParaRPr>
          </a:p>
          <a:p>
            <a:pPr lvl="2"/>
            <a:endParaRPr lang="en-IN" dirty="0" smtClean="0">
              <a:solidFill>
                <a:schemeClr val="bg1"/>
              </a:solidFill>
            </a:endParaRPr>
          </a:p>
          <a:p>
            <a:pPr lvl="3"/>
            <a:r>
              <a:rPr lang="en-IN" dirty="0" smtClean="0">
                <a:solidFill>
                  <a:schemeClr val="bg1"/>
                </a:solidFill>
              </a:rPr>
              <a:t>Slave Server</a:t>
            </a:r>
            <a:endParaRPr lang="nl-NL" dirty="0">
              <a:solidFill>
                <a:schemeClr val="bg1"/>
              </a:solidFill>
            </a:endParaRPr>
          </a:p>
          <a:p>
            <a:pPr lvl="4"/>
            <a:r>
              <a:rPr lang="nl-NL" dirty="0">
                <a:solidFill>
                  <a:schemeClr val="bg1"/>
                </a:solidFill>
              </a:rPr>
              <a:t>32708 DataNode</a:t>
            </a:r>
          </a:p>
          <a:p>
            <a:pPr lvl="4"/>
            <a:r>
              <a:rPr lang="nl-NL" dirty="0" smtClean="0">
                <a:solidFill>
                  <a:schemeClr val="bg1"/>
                </a:solidFill>
              </a:rPr>
              <a:t>413 </a:t>
            </a:r>
            <a:r>
              <a:rPr lang="nl-NL" dirty="0">
                <a:solidFill>
                  <a:schemeClr val="bg1"/>
                </a:solidFill>
              </a:rPr>
              <a:t>NodeManager</a:t>
            </a:r>
          </a:p>
          <a:p>
            <a:pPr lvl="4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7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091"/>
            <a:ext cx="10515600" cy="588087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Stop The Hadoop </a:t>
            </a:r>
            <a:r>
              <a:rPr lang="en-IN" dirty="0" smtClean="0">
                <a:solidFill>
                  <a:schemeClr val="bg1"/>
                </a:solidFill>
              </a:rPr>
              <a:t>Cluster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Run the following commands on Master</a:t>
            </a:r>
          </a:p>
          <a:p>
            <a:pPr lvl="2"/>
            <a:r>
              <a:rPr lang="en-IN" dirty="0" smtClean="0">
                <a:solidFill>
                  <a:schemeClr val="bg1"/>
                </a:solidFill>
              </a:rPr>
              <a:t>Stop YARN service sbin/stop-yarn.sh</a:t>
            </a:r>
          </a:p>
          <a:p>
            <a:pPr lvl="2"/>
            <a:r>
              <a:rPr lang="en-IN" dirty="0" smtClean="0">
                <a:solidFill>
                  <a:schemeClr val="bg1"/>
                </a:solidFill>
              </a:rPr>
              <a:t>Stop HDFS service sbin/stop-dfs.sh</a:t>
            </a:r>
          </a:p>
          <a:p>
            <a:pPr marL="914400" lvl="2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Scaling in Hadoop cluster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Vertical Scaling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Horizontal Scaling</a:t>
            </a:r>
          </a:p>
          <a:p>
            <a:pPr lvl="2"/>
            <a:r>
              <a:rPr lang="en-IN" dirty="0" smtClean="0">
                <a:solidFill>
                  <a:schemeClr val="bg1"/>
                </a:solidFill>
              </a:rPr>
              <a:t>Add new node to Hadoop cluster</a:t>
            </a:r>
          </a:p>
          <a:p>
            <a:pPr lvl="3"/>
            <a:r>
              <a:rPr lang="en-IN" dirty="0" smtClean="0">
                <a:solidFill>
                  <a:schemeClr val="bg1"/>
                </a:solidFill>
              </a:rPr>
              <a:t>Add new node entry to configuration </a:t>
            </a:r>
            <a:r>
              <a:rPr lang="en-IN" dirty="0">
                <a:solidFill>
                  <a:schemeClr val="bg1"/>
                </a:solidFill>
              </a:rPr>
              <a:t>file “slaves” at path </a:t>
            </a:r>
            <a:r>
              <a:rPr lang="en-IN" dirty="0" smtClean="0">
                <a:solidFill>
                  <a:schemeClr val="bg1"/>
                </a:solidFill>
              </a:rPr>
              <a:t>HADOOP_HOME/</a:t>
            </a:r>
            <a:r>
              <a:rPr lang="en-IN" dirty="0" err="1" smtClean="0">
                <a:solidFill>
                  <a:schemeClr val="bg1"/>
                </a:solidFill>
              </a:rPr>
              <a:t>etc</a:t>
            </a:r>
            <a:r>
              <a:rPr lang="en-IN" dirty="0" smtClean="0">
                <a:solidFill>
                  <a:schemeClr val="bg1"/>
                </a:solidFill>
              </a:rPr>
              <a:t>/Hadoop</a:t>
            </a:r>
          </a:p>
          <a:p>
            <a:pPr lvl="3"/>
            <a:r>
              <a:rPr lang="en-IN" dirty="0" smtClean="0">
                <a:solidFill>
                  <a:schemeClr val="bg1"/>
                </a:solidFill>
              </a:rPr>
              <a:t>Copy the entire Hadoop installation to new node</a:t>
            </a:r>
          </a:p>
          <a:p>
            <a:pPr lvl="3"/>
            <a:r>
              <a:rPr lang="en-IN" dirty="0" smtClean="0">
                <a:solidFill>
                  <a:schemeClr val="bg1"/>
                </a:solidFill>
              </a:rPr>
              <a:t>Start </a:t>
            </a:r>
            <a:r>
              <a:rPr lang="en-IN" dirty="0" err="1" smtClean="0">
                <a:solidFill>
                  <a:schemeClr val="bg1"/>
                </a:solidFill>
              </a:rPr>
              <a:t>datanode</a:t>
            </a:r>
            <a:r>
              <a:rPr lang="en-IN" dirty="0" smtClean="0">
                <a:solidFill>
                  <a:schemeClr val="bg1"/>
                </a:solidFill>
              </a:rPr>
              <a:t> and task tracker on new node using below commands</a:t>
            </a:r>
          </a:p>
          <a:p>
            <a:pPr lvl="4"/>
            <a:r>
              <a:rPr lang="en-IN" dirty="0">
                <a:solidFill>
                  <a:schemeClr val="bg1"/>
                </a:solidFill>
              </a:rPr>
              <a:t>$ cd path/to/</a:t>
            </a:r>
            <a:r>
              <a:rPr lang="en-IN" dirty="0" err="1">
                <a:solidFill>
                  <a:schemeClr val="bg1"/>
                </a:solidFill>
              </a:rPr>
              <a:t>hadoop</a:t>
            </a:r>
            <a:endParaRPr lang="en-IN" dirty="0">
              <a:solidFill>
                <a:schemeClr val="bg1"/>
              </a:solidFill>
            </a:endParaRPr>
          </a:p>
          <a:p>
            <a:pPr lvl="4"/>
            <a:r>
              <a:rPr lang="en-IN" dirty="0">
                <a:solidFill>
                  <a:schemeClr val="bg1"/>
                </a:solidFill>
              </a:rPr>
              <a:t>$ bin/hadoop-daemon.sh start </a:t>
            </a:r>
            <a:r>
              <a:rPr lang="en-IN" dirty="0" err="1">
                <a:solidFill>
                  <a:schemeClr val="bg1"/>
                </a:solidFill>
              </a:rPr>
              <a:t>datanode</a:t>
            </a:r>
            <a:endParaRPr lang="en-IN" dirty="0">
              <a:solidFill>
                <a:schemeClr val="bg1"/>
              </a:solidFill>
            </a:endParaRPr>
          </a:p>
          <a:p>
            <a:pPr lvl="4"/>
            <a:r>
              <a:rPr lang="en-IN" dirty="0">
                <a:solidFill>
                  <a:schemeClr val="bg1"/>
                </a:solidFill>
              </a:rPr>
              <a:t>$ bin/hadoop-daemon.sh start </a:t>
            </a:r>
            <a:r>
              <a:rPr lang="en-IN" dirty="0" err="1">
                <a:solidFill>
                  <a:schemeClr val="bg1"/>
                </a:solidFill>
              </a:rPr>
              <a:t>tasktracker</a:t>
            </a:r>
            <a:endParaRPr lang="en-IN" dirty="0" smtClean="0">
              <a:solidFill>
                <a:schemeClr val="bg1"/>
              </a:solidFill>
            </a:endParaRPr>
          </a:p>
          <a:p>
            <a:pPr marL="1828800" lvl="4" indent="0">
              <a:buNone/>
            </a:pPr>
            <a:r>
              <a:rPr lang="en-IN" i="1" dirty="0" smtClean="0">
                <a:solidFill>
                  <a:srgbClr val="FF0000"/>
                </a:solidFill>
              </a:rPr>
              <a:t>Note: This also applies to nodes that crash and want to re-join the cluster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57892"/>
            <a:ext cx="8534400" cy="1507067"/>
          </a:xfrm>
        </p:spPr>
        <p:txBody>
          <a:bodyPr/>
          <a:lstStyle/>
          <a:p>
            <a:r>
              <a:rPr lang="en-IN" dirty="0" smtClean="0"/>
              <a:t>HDFS Basic Command 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209006"/>
            <a:ext cx="11159445" cy="4763588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FS Shell user Commands</a:t>
            </a:r>
          </a:p>
          <a:p>
            <a:pPr lvl="1"/>
            <a:r>
              <a:rPr lang="en-IN" dirty="0" err="1" smtClean="0">
                <a:solidFill>
                  <a:schemeClr val="bg1"/>
                </a:solidFill>
              </a:rPr>
              <a:t>hdfs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dfs</a:t>
            </a:r>
            <a:r>
              <a:rPr lang="en-IN" dirty="0" smtClean="0">
                <a:solidFill>
                  <a:schemeClr val="bg1"/>
                </a:solidFill>
              </a:rPr>
              <a:t> –ls /</a:t>
            </a:r>
          </a:p>
          <a:p>
            <a:pPr lvl="1"/>
            <a:r>
              <a:rPr lang="en-IN" dirty="0" err="1" smtClean="0">
                <a:solidFill>
                  <a:schemeClr val="bg1"/>
                </a:solidFill>
              </a:rPr>
              <a:t>hdfs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dfs</a:t>
            </a:r>
            <a:r>
              <a:rPr lang="en-IN" dirty="0" smtClean="0">
                <a:solidFill>
                  <a:schemeClr val="bg1"/>
                </a:solidFill>
              </a:rPr>
              <a:t> –</a:t>
            </a:r>
            <a:r>
              <a:rPr lang="en-IN" dirty="0" err="1" smtClean="0">
                <a:solidFill>
                  <a:schemeClr val="bg1"/>
                </a:solidFill>
              </a:rPr>
              <a:t>mkdir</a:t>
            </a:r>
            <a:r>
              <a:rPr lang="en-IN" dirty="0" smtClean="0">
                <a:solidFill>
                  <a:schemeClr val="bg1"/>
                </a:solidFill>
              </a:rPr>
              <a:t> /test2</a:t>
            </a:r>
          </a:p>
          <a:p>
            <a:pPr lvl="1"/>
            <a:r>
              <a:rPr lang="en-IN" dirty="0" err="1" smtClean="0">
                <a:solidFill>
                  <a:schemeClr val="bg1"/>
                </a:solidFill>
              </a:rPr>
              <a:t>hdfs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dfs</a:t>
            </a:r>
            <a:r>
              <a:rPr lang="en-IN" dirty="0" smtClean="0">
                <a:solidFill>
                  <a:schemeClr val="bg1"/>
                </a:solidFill>
              </a:rPr>
              <a:t> –put hello.txt /test</a:t>
            </a:r>
          </a:p>
          <a:p>
            <a:pPr lvl="1"/>
            <a:r>
              <a:rPr lang="en-IN" dirty="0" err="1" smtClean="0">
                <a:solidFill>
                  <a:schemeClr val="bg1"/>
                </a:solidFill>
              </a:rPr>
              <a:t>hdfs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dfs</a:t>
            </a:r>
            <a:r>
              <a:rPr lang="en-IN" dirty="0" smtClean="0">
                <a:solidFill>
                  <a:schemeClr val="bg1"/>
                </a:solidFill>
              </a:rPr>
              <a:t> –get /test/hello.txt</a:t>
            </a:r>
          </a:p>
          <a:p>
            <a:pPr lvl="1"/>
            <a:r>
              <a:rPr lang="en-IN" dirty="0" err="1" smtClean="0">
                <a:solidFill>
                  <a:schemeClr val="bg1"/>
                </a:solidFill>
              </a:rPr>
              <a:t>hdfs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dfs</a:t>
            </a:r>
            <a:r>
              <a:rPr lang="en-IN" dirty="0" smtClean="0">
                <a:solidFill>
                  <a:schemeClr val="bg1"/>
                </a:solidFill>
              </a:rPr>
              <a:t> –cat /test/hello.txt</a:t>
            </a:r>
          </a:p>
          <a:p>
            <a:pPr lvl="1"/>
            <a:r>
              <a:rPr lang="en-IN" dirty="0" err="1">
                <a:solidFill>
                  <a:schemeClr val="bg1"/>
                </a:solidFill>
              </a:rPr>
              <a:t>h</a:t>
            </a:r>
            <a:r>
              <a:rPr lang="en-IN" dirty="0" err="1" smtClean="0">
                <a:solidFill>
                  <a:schemeClr val="bg1"/>
                </a:solidFill>
              </a:rPr>
              <a:t>dfs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dfs</a:t>
            </a:r>
            <a:r>
              <a:rPr lang="en-IN" dirty="0" smtClean="0">
                <a:solidFill>
                  <a:schemeClr val="bg1"/>
                </a:solidFill>
              </a:rPr>
              <a:t> –du –s –h /test</a:t>
            </a:r>
          </a:p>
          <a:p>
            <a:endParaRPr lang="en-IN" dirty="0" smtClean="0"/>
          </a:p>
          <a:p>
            <a:r>
              <a:rPr lang="en-IN" sz="2100" dirty="0">
                <a:solidFill>
                  <a:schemeClr val="bg1"/>
                </a:solidFill>
              </a:rPr>
              <a:t>Admin Commands</a:t>
            </a:r>
          </a:p>
          <a:p>
            <a:pPr lvl="1"/>
            <a:r>
              <a:rPr lang="en-IN" dirty="0" err="1">
                <a:solidFill>
                  <a:schemeClr val="bg1"/>
                </a:solidFill>
              </a:rPr>
              <a:t>hdfs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dfsadmin</a:t>
            </a:r>
            <a:r>
              <a:rPr lang="en-IN" dirty="0">
                <a:solidFill>
                  <a:schemeClr val="bg1"/>
                </a:solidFill>
              </a:rPr>
              <a:t> –report – </a:t>
            </a:r>
            <a:r>
              <a:rPr lang="en-IN" sz="1500" dirty="0">
                <a:solidFill>
                  <a:srgbClr val="FF0000"/>
                </a:solidFill>
              </a:rPr>
              <a:t>Reports basic </a:t>
            </a:r>
            <a:r>
              <a:rPr lang="en-IN" sz="1500" dirty="0" err="1">
                <a:solidFill>
                  <a:srgbClr val="FF0000"/>
                </a:solidFill>
              </a:rPr>
              <a:t>filesystem</a:t>
            </a:r>
            <a:r>
              <a:rPr lang="en-IN" sz="1500" dirty="0">
                <a:solidFill>
                  <a:srgbClr val="FF0000"/>
                </a:solidFill>
              </a:rPr>
              <a:t> information and statistics</a:t>
            </a:r>
          </a:p>
          <a:p>
            <a:pPr lvl="1"/>
            <a:r>
              <a:rPr lang="en-IN" dirty="0" err="1">
                <a:solidFill>
                  <a:schemeClr val="bg1"/>
                </a:solidFill>
              </a:rPr>
              <a:t>h</a:t>
            </a:r>
            <a:r>
              <a:rPr lang="en-IN" dirty="0" err="1" smtClean="0">
                <a:solidFill>
                  <a:schemeClr val="bg1"/>
                </a:solidFill>
              </a:rPr>
              <a:t>dfs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dfsadmin</a:t>
            </a:r>
            <a:r>
              <a:rPr lang="en-IN" dirty="0">
                <a:solidFill>
                  <a:schemeClr val="bg1"/>
                </a:solidFill>
              </a:rPr>
              <a:t> –</a:t>
            </a:r>
            <a:r>
              <a:rPr lang="en-IN" dirty="0" err="1">
                <a:solidFill>
                  <a:schemeClr val="bg1"/>
                </a:solidFill>
              </a:rPr>
              <a:t>refreshNodes</a:t>
            </a:r>
            <a:r>
              <a:rPr lang="en-IN" dirty="0">
                <a:solidFill>
                  <a:schemeClr val="bg1"/>
                </a:solidFill>
              </a:rPr>
              <a:t> - </a:t>
            </a:r>
            <a:r>
              <a:rPr lang="en-IN" sz="1500" dirty="0">
                <a:solidFill>
                  <a:srgbClr val="FF0000"/>
                </a:solidFill>
              </a:rPr>
              <a:t>Re-read the hosts and exclude files to update the set of </a:t>
            </a:r>
            <a:r>
              <a:rPr lang="en-IN" sz="1500" dirty="0" err="1">
                <a:solidFill>
                  <a:srgbClr val="FF0000"/>
                </a:solidFill>
              </a:rPr>
              <a:t>Datanodes</a:t>
            </a:r>
            <a:r>
              <a:rPr lang="en-IN" sz="1500" dirty="0">
                <a:solidFill>
                  <a:srgbClr val="FF0000"/>
                </a:solidFill>
              </a:rPr>
              <a:t> that are allowed to connect to the </a:t>
            </a:r>
            <a:r>
              <a:rPr lang="en-IN" sz="1500" dirty="0" err="1">
                <a:solidFill>
                  <a:srgbClr val="FF0000"/>
                </a:solidFill>
              </a:rPr>
              <a:t>Namenode</a:t>
            </a:r>
            <a:r>
              <a:rPr lang="en-IN" sz="1500" dirty="0">
                <a:solidFill>
                  <a:srgbClr val="FF0000"/>
                </a:solidFill>
              </a:rPr>
              <a:t> and those that should be decommissioned or recommissioned.</a:t>
            </a:r>
          </a:p>
        </p:txBody>
      </p:sp>
    </p:spTree>
    <p:extLst>
      <p:ext uri="{BB962C8B-B14F-4D97-AF65-F5344CB8AC3E}">
        <p14:creationId xmlns:p14="http://schemas.microsoft.com/office/powerpoint/2010/main" val="25813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08023"/>
            <a:ext cx="8534400" cy="995685"/>
          </a:xfrm>
        </p:spPr>
        <p:txBody>
          <a:bodyPr/>
          <a:lstStyle/>
          <a:p>
            <a:r>
              <a:rPr lang="en-IN" dirty="0" smtClean="0"/>
              <a:t>Name nodes – different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37754"/>
            <a:ext cx="11142028" cy="487026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>
                <a:solidFill>
                  <a:schemeClr val="bg1"/>
                </a:solidFill>
              </a:rPr>
              <a:t>Checkpoint Name Node</a:t>
            </a:r>
          </a:p>
          <a:p>
            <a:pPr lvl="1" algn="just"/>
            <a:r>
              <a:rPr lang="en-IN" dirty="0">
                <a:solidFill>
                  <a:schemeClr val="bg1"/>
                </a:solidFill>
              </a:rPr>
              <a:t>A Checkpoint Node was introduced to solve the drawbacks of the </a:t>
            </a:r>
            <a:r>
              <a:rPr lang="en-IN" dirty="0" err="1">
                <a:solidFill>
                  <a:schemeClr val="bg1"/>
                </a:solidFill>
              </a:rPr>
              <a:t>NameNode</a:t>
            </a:r>
            <a:r>
              <a:rPr lang="en-IN" dirty="0">
                <a:solidFill>
                  <a:schemeClr val="bg1"/>
                </a:solidFill>
              </a:rPr>
              <a:t>. The changes are just written to edits and not merged to </a:t>
            </a:r>
            <a:r>
              <a:rPr lang="en-IN" dirty="0" err="1">
                <a:solidFill>
                  <a:schemeClr val="bg1"/>
                </a:solidFill>
              </a:rPr>
              <a:t>fsimage</a:t>
            </a:r>
            <a:r>
              <a:rPr lang="en-IN" dirty="0">
                <a:solidFill>
                  <a:schemeClr val="bg1"/>
                </a:solidFill>
              </a:rPr>
              <a:t> during the runtime. If the </a:t>
            </a:r>
            <a:r>
              <a:rPr lang="en-IN" dirty="0" err="1">
                <a:solidFill>
                  <a:schemeClr val="bg1"/>
                </a:solidFill>
              </a:rPr>
              <a:t>NameNode</a:t>
            </a:r>
            <a:r>
              <a:rPr lang="en-IN" dirty="0">
                <a:solidFill>
                  <a:schemeClr val="bg1"/>
                </a:solidFill>
              </a:rPr>
              <a:t> runs for a while edits gets huge and the next </a:t>
            </a:r>
            <a:r>
              <a:rPr lang="en-IN" dirty="0" err="1">
                <a:solidFill>
                  <a:schemeClr val="bg1"/>
                </a:solidFill>
              </a:rPr>
              <a:t>startup</a:t>
            </a:r>
            <a:r>
              <a:rPr lang="en-IN" dirty="0">
                <a:solidFill>
                  <a:schemeClr val="bg1"/>
                </a:solidFill>
              </a:rPr>
              <a:t> will take even longer because more changes have to be applied to the state to determine the last state of the metadata. The Checkpoint Node fetches periodically </a:t>
            </a:r>
            <a:r>
              <a:rPr lang="en-IN" dirty="0" err="1">
                <a:solidFill>
                  <a:schemeClr val="bg1"/>
                </a:solidFill>
              </a:rPr>
              <a:t>fsimage</a:t>
            </a:r>
            <a:r>
              <a:rPr lang="en-IN" dirty="0">
                <a:solidFill>
                  <a:schemeClr val="bg1"/>
                </a:solidFill>
              </a:rPr>
              <a:t> and edits from the </a:t>
            </a:r>
            <a:r>
              <a:rPr lang="en-IN" dirty="0" err="1">
                <a:solidFill>
                  <a:schemeClr val="bg1"/>
                </a:solidFill>
              </a:rPr>
              <a:t>NameNode</a:t>
            </a:r>
            <a:r>
              <a:rPr lang="en-IN" dirty="0">
                <a:solidFill>
                  <a:schemeClr val="bg1"/>
                </a:solidFill>
              </a:rPr>
              <a:t> and merges them. The resulting state is called checkpoint. After this is uploads the result to the </a:t>
            </a:r>
            <a:r>
              <a:rPr lang="en-IN" dirty="0" err="1">
                <a:solidFill>
                  <a:schemeClr val="bg1"/>
                </a:solidFill>
              </a:rPr>
              <a:t>NameNode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IN" dirty="0" smtClean="0">
              <a:solidFill>
                <a:schemeClr val="bg1"/>
              </a:solidFill>
            </a:endParaRPr>
          </a:p>
          <a:p>
            <a:pPr algn="just"/>
            <a:r>
              <a:rPr lang="en-IN" dirty="0" smtClean="0">
                <a:solidFill>
                  <a:schemeClr val="bg1"/>
                </a:solidFill>
              </a:rPr>
              <a:t>Secondary </a:t>
            </a:r>
            <a:r>
              <a:rPr lang="en-IN" dirty="0">
                <a:solidFill>
                  <a:schemeClr val="bg1"/>
                </a:solidFill>
              </a:rPr>
              <a:t>Name Node</a:t>
            </a:r>
          </a:p>
          <a:p>
            <a:pPr lvl="1" algn="just"/>
            <a:r>
              <a:rPr lang="en-IN" dirty="0" smtClean="0">
                <a:solidFill>
                  <a:schemeClr val="bg1"/>
                </a:solidFill>
              </a:rPr>
              <a:t>Same </a:t>
            </a:r>
            <a:r>
              <a:rPr lang="en-IN" dirty="0">
                <a:solidFill>
                  <a:schemeClr val="bg1"/>
                </a:solidFill>
              </a:rPr>
              <a:t>as checkpoint node but it doesn’t have the “upload to </a:t>
            </a:r>
            <a:r>
              <a:rPr lang="en-IN" dirty="0" err="1">
                <a:solidFill>
                  <a:schemeClr val="bg1"/>
                </a:solidFill>
              </a:rPr>
              <a:t>NameNode</a:t>
            </a:r>
            <a:r>
              <a:rPr lang="en-IN" dirty="0">
                <a:solidFill>
                  <a:schemeClr val="bg1"/>
                </a:solidFill>
              </a:rPr>
              <a:t>” feature. So the </a:t>
            </a:r>
            <a:r>
              <a:rPr lang="en-IN" dirty="0" err="1">
                <a:solidFill>
                  <a:schemeClr val="bg1"/>
                </a:solidFill>
              </a:rPr>
              <a:t>NameNode</a:t>
            </a:r>
            <a:r>
              <a:rPr lang="en-IN" dirty="0">
                <a:solidFill>
                  <a:schemeClr val="bg1"/>
                </a:solidFill>
              </a:rPr>
              <a:t> need to fetch the state from the Secondary </a:t>
            </a:r>
            <a:r>
              <a:rPr lang="en-IN" dirty="0" err="1">
                <a:solidFill>
                  <a:schemeClr val="bg1"/>
                </a:solidFill>
              </a:rPr>
              <a:t>NameNode</a:t>
            </a:r>
            <a:r>
              <a:rPr lang="en-IN" dirty="0">
                <a:solidFill>
                  <a:schemeClr val="bg1"/>
                </a:solidFill>
              </a:rPr>
              <a:t>. </a:t>
            </a:r>
            <a:r>
              <a:rPr lang="en-IN" dirty="0" smtClean="0">
                <a:solidFill>
                  <a:schemeClr val="bg1"/>
                </a:solidFill>
              </a:rPr>
              <a:t>The name is a little </a:t>
            </a:r>
            <a:r>
              <a:rPr lang="en-IN" dirty="0">
                <a:solidFill>
                  <a:schemeClr val="bg1"/>
                </a:solidFill>
              </a:rPr>
              <a:t>confusing because the name suggests that the Secondary </a:t>
            </a:r>
            <a:r>
              <a:rPr lang="en-IN" dirty="0" err="1">
                <a:solidFill>
                  <a:schemeClr val="bg1"/>
                </a:solidFill>
              </a:rPr>
              <a:t>NameNode</a:t>
            </a:r>
            <a:r>
              <a:rPr lang="en-IN" dirty="0">
                <a:solidFill>
                  <a:schemeClr val="bg1"/>
                </a:solidFill>
              </a:rPr>
              <a:t> takes the request if the </a:t>
            </a:r>
            <a:r>
              <a:rPr lang="en-IN" dirty="0" err="1">
                <a:solidFill>
                  <a:schemeClr val="bg1"/>
                </a:solidFill>
              </a:rPr>
              <a:t>NameNode</a:t>
            </a:r>
            <a:r>
              <a:rPr lang="en-IN" dirty="0">
                <a:solidFill>
                  <a:schemeClr val="bg1"/>
                </a:solidFill>
              </a:rPr>
              <a:t> fails which isn’t the case</a:t>
            </a:r>
            <a:endParaRPr lang="en-IN" dirty="0" smtClean="0">
              <a:solidFill>
                <a:schemeClr val="bg1"/>
              </a:solidFill>
            </a:endParaRPr>
          </a:p>
          <a:p>
            <a:pPr algn="just"/>
            <a:endParaRPr lang="en-IN" dirty="0" smtClean="0">
              <a:solidFill>
                <a:schemeClr val="bg1"/>
              </a:solidFill>
            </a:endParaRPr>
          </a:p>
          <a:p>
            <a:pPr algn="just"/>
            <a:r>
              <a:rPr lang="en-IN" dirty="0" smtClean="0">
                <a:solidFill>
                  <a:schemeClr val="bg1"/>
                </a:solidFill>
              </a:rPr>
              <a:t>Backup Name Node</a:t>
            </a:r>
          </a:p>
          <a:p>
            <a:pPr lvl="1" algn="just"/>
            <a:r>
              <a:rPr lang="en-IN" dirty="0">
                <a:solidFill>
                  <a:schemeClr val="bg1"/>
                </a:solidFill>
              </a:rPr>
              <a:t>The Backup Node provides the same functionality as the Checkpoint Node, but is synchronized with the </a:t>
            </a:r>
            <a:r>
              <a:rPr lang="en-IN" dirty="0" err="1">
                <a:solidFill>
                  <a:schemeClr val="bg1"/>
                </a:solidFill>
              </a:rPr>
              <a:t>NameNode</a:t>
            </a:r>
            <a:r>
              <a:rPr lang="en-IN" dirty="0">
                <a:solidFill>
                  <a:schemeClr val="bg1"/>
                </a:solidFill>
              </a:rPr>
              <a:t>. It doesn’t need to fetch the changes periodically because it receives a stream of file system edits. from the </a:t>
            </a:r>
            <a:r>
              <a:rPr lang="en-IN" dirty="0" err="1">
                <a:solidFill>
                  <a:schemeClr val="bg1"/>
                </a:solidFill>
              </a:rPr>
              <a:t>NameNode</a:t>
            </a:r>
            <a:r>
              <a:rPr lang="en-IN" dirty="0">
                <a:solidFill>
                  <a:schemeClr val="bg1"/>
                </a:solidFill>
              </a:rPr>
              <a:t>. It holds the current state in-memory and just need to save this to an image file to create a new checkpoint.</a:t>
            </a:r>
          </a:p>
        </p:txBody>
      </p:sp>
    </p:spTree>
    <p:extLst>
      <p:ext uri="{BB962C8B-B14F-4D97-AF65-F5344CB8AC3E}">
        <p14:creationId xmlns:p14="http://schemas.microsoft.com/office/powerpoint/2010/main" val="356294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HDFS Write Operation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52" y="685800"/>
            <a:ext cx="6414322" cy="3614738"/>
          </a:xfrm>
        </p:spPr>
      </p:pic>
    </p:spTree>
    <p:extLst>
      <p:ext uri="{BB962C8B-B14F-4D97-AF65-F5344CB8AC3E}">
        <p14:creationId xmlns:p14="http://schemas.microsoft.com/office/powerpoint/2010/main" val="1674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HDFS Read Operation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52" y="685800"/>
            <a:ext cx="6414322" cy="3614738"/>
          </a:xfrm>
        </p:spPr>
      </p:pic>
    </p:spTree>
    <p:extLst>
      <p:ext uri="{BB962C8B-B14F-4D97-AF65-F5344CB8AC3E}">
        <p14:creationId xmlns:p14="http://schemas.microsoft.com/office/powerpoint/2010/main" val="31646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258" y="4513458"/>
            <a:ext cx="8534400" cy="1507067"/>
          </a:xfrm>
        </p:spPr>
        <p:txBody>
          <a:bodyPr/>
          <a:lstStyle/>
          <a:p>
            <a:r>
              <a:rPr lang="en-IN" dirty="0" smtClean="0"/>
              <a:t>Storage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663057" cy="4069080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The first phase of Heterogeneous </a:t>
            </a:r>
            <a:r>
              <a:rPr lang="en-IN" dirty="0" smtClean="0">
                <a:solidFill>
                  <a:schemeClr val="bg1"/>
                </a:solidFill>
              </a:rPr>
              <a:t>Storage</a:t>
            </a:r>
            <a:r>
              <a:rPr lang="en-IN" dirty="0">
                <a:solidFill>
                  <a:schemeClr val="bg1"/>
                </a:solidFill>
              </a:rPr>
              <a:t> </a:t>
            </a:r>
            <a:r>
              <a:rPr lang="en-IN" dirty="0" smtClean="0">
                <a:solidFill>
                  <a:schemeClr val="bg1"/>
                </a:solidFill>
              </a:rPr>
              <a:t>with Hadoop version 2.3.0 changed </a:t>
            </a:r>
            <a:r>
              <a:rPr lang="en-IN" dirty="0" err="1">
                <a:solidFill>
                  <a:schemeClr val="bg1"/>
                </a:solidFill>
              </a:rPr>
              <a:t>datanode</a:t>
            </a:r>
            <a:r>
              <a:rPr lang="en-IN" dirty="0">
                <a:solidFill>
                  <a:schemeClr val="bg1"/>
                </a:solidFill>
              </a:rPr>
              <a:t> storage model from a single </a:t>
            </a:r>
            <a:r>
              <a:rPr lang="en-IN" dirty="0" smtClean="0">
                <a:solidFill>
                  <a:schemeClr val="bg1"/>
                </a:solidFill>
              </a:rPr>
              <a:t>storage - </a:t>
            </a:r>
            <a:r>
              <a:rPr lang="en-IN" dirty="0">
                <a:solidFill>
                  <a:schemeClr val="bg1"/>
                </a:solidFill>
              </a:rPr>
              <a:t>which may correspond to multiple physical storage medias, to a collection of storages with each storage corresponding to a physical storage media. It also added the notion of storage types, </a:t>
            </a:r>
            <a:r>
              <a:rPr lang="en-IN" b="1" dirty="0">
                <a:solidFill>
                  <a:schemeClr val="bg1"/>
                </a:solidFill>
              </a:rPr>
              <a:t>DISK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b="1" dirty="0">
                <a:solidFill>
                  <a:schemeClr val="bg1"/>
                </a:solidFill>
              </a:rPr>
              <a:t>SSD</a:t>
            </a:r>
            <a:r>
              <a:rPr lang="en-IN" dirty="0">
                <a:solidFill>
                  <a:schemeClr val="bg1"/>
                </a:solidFill>
              </a:rPr>
              <a:t>, where DISK is the default storage type.</a:t>
            </a:r>
          </a:p>
          <a:p>
            <a:pPr algn="just"/>
            <a:endParaRPr lang="en-IN" dirty="0" smtClean="0">
              <a:solidFill>
                <a:schemeClr val="bg1"/>
              </a:solidFill>
            </a:endParaRPr>
          </a:p>
          <a:p>
            <a:pPr algn="just"/>
            <a:r>
              <a:rPr lang="en-IN" dirty="0" smtClean="0">
                <a:solidFill>
                  <a:schemeClr val="bg1"/>
                </a:solidFill>
              </a:rPr>
              <a:t>A </a:t>
            </a:r>
            <a:r>
              <a:rPr lang="en-IN" dirty="0">
                <a:solidFill>
                  <a:schemeClr val="bg1"/>
                </a:solidFill>
              </a:rPr>
              <a:t>new storage type </a:t>
            </a:r>
            <a:r>
              <a:rPr lang="en-IN" b="1" i="1" dirty="0">
                <a:solidFill>
                  <a:schemeClr val="bg1"/>
                </a:solidFill>
              </a:rPr>
              <a:t>ARCHIVE</a:t>
            </a:r>
            <a:r>
              <a:rPr lang="en-IN" dirty="0">
                <a:solidFill>
                  <a:schemeClr val="bg1"/>
                </a:solidFill>
              </a:rPr>
              <a:t>, which has high storage density (petabyte of storage) but little compute power, is added for supporting archival storage.</a:t>
            </a:r>
          </a:p>
          <a:p>
            <a:pPr algn="just"/>
            <a:endParaRPr lang="en-IN" dirty="0" smtClean="0">
              <a:solidFill>
                <a:schemeClr val="bg1"/>
              </a:solidFill>
            </a:endParaRPr>
          </a:p>
          <a:p>
            <a:pPr algn="just"/>
            <a:r>
              <a:rPr lang="en-IN" dirty="0" smtClean="0">
                <a:solidFill>
                  <a:schemeClr val="bg1"/>
                </a:solidFill>
              </a:rPr>
              <a:t>Another </a:t>
            </a:r>
            <a:r>
              <a:rPr lang="en-IN" dirty="0">
                <a:solidFill>
                  <a:schemeClr val="bg1"/>
                </a:solidFill>
              </a:rPr>
              <a:t>new storage type </a:t>
            </a:r>
            <a:r>
              <a:rPr lang="en-IN" b="1" i="1" dirty="0">
                <a:solidFill>
                  <a:schemeClr val="bg1"/>
                </a:solidFill>
              </a:rPr>
              <a:t>RAM_DISK</a:t>
            </a:r>
            <a:r>
              <a:rPr lang="en-IN" dirty="0">
                <a:solidFill>
                  <a:schemeClr val="bg1"/>
                </a:solidFill>
              </a:rPr>
              <a:t> is added for supporting writing single replica files in memory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9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216"/>
            <a:ext cx="10515600" cy="6235337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Features of HDFS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Distributed Storage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Blocks</a:t>
            </a:r>
          </a:p>
          <a:p>
            <a:pPr lvl="2"/>
            <a:r>
              <a:rPr lang="en-IN" dirty="0" smtClean="0">
                <a:solidFill>
                  <a:schemeClr val="bg1"/>
                </a:solidFill>
              </a:rPr>
              <a:t>Why is default configured to 128MB?</a:t>
            </a:r>
            <a:endParaRPr lang="en-IN" dirty="0">
              <a:solidFill>
                <a:schemeClr val="bg1"/>
              </a:solidFill>
            </a:endParaRPr>
          </a:p>
          <a:p>
            <a:pPr lvl="1"/>
            <a:r>
              <a:rPr lang="en-IN" dirty="0">
                <a:solidFill>
                  <a:schemeClr val="bg1"/>
                </a:solidFill>
              </a:rPr>
              <a:t>Replication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High Availability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Data Reliability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Fault Tolerant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Scalability – Vertical and Horizontal</a:t>
            </a:r>
            <a:endParaRPr lang="en-IN" dirty="0">
              <a:solidFill>
                <a:schemeClr val="bg1"/>
              </a:solidFill>
            </a:endParaRPr>
          </a:p>
          <a:p>
            <a:pPr lvl="1"/>
            <a:r>
              <a:rPr lang="en-IN" dirty="0">
                <a:solidFill>
                  <a:schemeClr val="bg1"/>
                </a:solidFill>
              </a:rPr>
              <a:t>High </a:t>
            </a:r>
            <a:r>
              <a:rPr lang="en-IN" dirty="0" smtClean="0">
                <a:solidFill>
                  <a:schemeClr val="bg1"/>
                </a:solidFill>
              </a:rPr>
              <a:t>throughput </a:t>
            </a:r>
            <a:r>
              <a:rPr lang="en-IN" dirty="0">
                <a:solidFill>
                  <a:schemeClr val="bg1"/>
                </a:solidFill>
              </a:rPr>
              <a:t>access to Application </a:t>
            </a:r>
            <a:r>
              <a:rPr lang="en-IN" dirty="0" smtClean="0">
                <a:solidFill>
                  <a:schemeClr val="bg1"/>
                </a:solidFill>
              </a:rPr>
              <a:t>Data</a:t>
            </a:r>
          </a:p>
          <a:p>
            <a:pPr marL="457200" lvl="1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HDFS Assumptions and Goals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Hardware Failure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Streaming Data access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Large Datasets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Simple Coherency Model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Moving Computation is cheaper than moving data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Portability across heterogeneous hardware and software platforms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77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Storage policies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1107194" cy="396457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>
                <a:solidFill>
                  <a:schemeClr val="bg1"/>
                </a:solidFill>
              </a:rPr>
              <a:t>Hot</a:t>
            </a:r>
            <a:r>
              <a:rPr lang="en-IN" dirty="0">
                <a:solidFill>
                  <a:schemeClr val="bg1"/>
                </a:solidFill>
              </a:rPr>
              <a:t> - for both storage and compute. The data that is popular and still being used for processing will stay in this policy. When a block is hot, all replicas are stored in DISK.</a:t>
            </a:r>
          </a:p>
          <a:p>
            <a:pPr algn="just"/>
            <a:r>
              <a:rPr lang="en-IN" b="1" dirty="0">
                <a:solidFill>
                  <a:schemeClr val="bg1"/>
                </a:solidFill>
              </a:rPr>
              <a:t>Cold</a:t>
            </a:r>
            <a:r>
              <a:rPr lang="en-IN" dirty="0">
                <a:solidFill>
                  <a:schemeClr val="bg1"/>
                </a:solidFill>
              </a:rPr>
              <a:t> - only for storage with limited compute. The data that is no longer being used, or data that needs to be archived is moved from hot storage to cold storage. When a block is cold, all replicas are stored in ARCHIVE.</a:t>
            </a:r>
          </a:p>
          <a:p>
            <a:pPr algn="just"/>
            <a:r>
              <a:rPr lang="en-IN" b="1" dirty="0">
                <a:solidFill>
                  <a:schemeClr val="bg1"/>
                </a:solidFill>
              </a:rPr>
              <a:t>Warm</a:t>
            </a:r>
            <a:r>
              <a:rPr lang="en-IN" dirty="0">
                <a:solidFill>
                  <a:schemeClr val="bg1"/>
                </a:solidFill>
              </a:rPr>
              <a:t> - partially hot and partially cold. When a block is warm, some of its replicas are stored in DISK and the remaining replicas are stored in ARCHIVE.</a:t>
            </a:r>
          </a:p>
          <a:p>
            <a:pPr algn="just"/>
            <a:r>
              <a:rPr lang="en-IN" b="1" dirty="0" err="1">
                <a:solidFill>
                  <a:schemeClr val="bg1"/>
                </a:solidFill>
              </a:rPr>
              <a:t>All_SSD</a:t>
            </a:r>
            <a:r>
              <a:rPr lang="en-IN" dirty="0">
                <a:solidFill>
                  <a:schemeClr val="bg1"/>
                </a:solidFill>
              </a:rPr>
              <a:t> - for storing all replicas in SSD.</a:t>
            </a:r>
          </a:p>
          <a:p>
            <a:pPr algn="just"/>
            <a:r>
              <a:rPr lang="en-IN" b="1" dirty="0" err="1">
                <a:solidFill>
                  <a:schemeClr val="bg1"/>
                </a:solidFill>
              </a:rPr>
              <a:t>One_SSD</a:t>
            </a:r>
            <a:r>
              <a:rPr lang="en-IN" dirty="0">
                <a:solidFill>
                  <a:schemeClr val="bg1"/>
                </a:solidFill>
              </a:rPr>
              <a:t> - for storing one of the replicas in SSD. The remaining replicas are stored in DISK.</a:t>
            </a:r>
          </a:p>
          <a:p>
            <a:pPr algn="just"/>
            <a:r>
              <a:rPr lang="en-IN" b="1" dirty="0" err="1">
                <a:solidFill>
                  <a:schemeClr val="bg1"/>
                </a:solidFill>
              </a:rPr>
              <a:t>Lazy_Persist</a:t>
            </a:r>
            <a:r>
              <a:rPr lang="en-IN" dirty="0">
                <a:solidFill>
                  <a:schemeClr val="bg1"/>
                </a:solidFill>
              </a:rPr>
              <a:t> - for writing blocks with single replica in memory. The replica is first written in RAM_DISK and then it is lazily persisted in DISK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9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77" y="5815336"/>
            <a:ext cx="8534400" cy="725713"/>
          </a:xfrm>
        </p:spPr>
        <p:txBody>
          <a:bodyPr/>
          <a:lstStyle/>
          <a:p>
            <a:r>
              <a:rPr lang="en-IN" dirty="0" smtClean="0"/>
              <a:t>Storage policies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296092"/>
            <a:ext cx="11002691" cy="56257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solidFill>
                  <a:schemeClr val="bg1"/>
                </a:solidFill>
              </a:rPr>
              <a:t>A storage policy consists of the following fields</a:t>
            </a:r>
            <a:r>
              <a:rPr lang="en-IN" dirty="0" smtClean="0">
                <a:solidFill>
                  <a:schemeClr val="bg1"/>
                </a:solidFill>
              </a:rPr>
              <a:t>:</a:t>
            </a:r>
            <a:endParaRPr lang="en-IN" dirty="0">
              <a:solidFill>
                <a:schemeClr val="bg1"/>
              </a:solidFill>
            </a:endParaRPr>
          </a:p>
          <a:p>
            <a:pPr lvl="1" algn="just"/>
            <a:r>
              <a:rPr lang="en-IN" dirty="0">
                <a:solidFill>
                  <a:schemeClr val="bg1"/>
                </a:solidFill>
              </a:rPr>
              <a:t>Policy </a:t>
            </a:r>
            <a:r>
              <a:rPr lang="en-IN" dirty="0" smtClean="0">
                <a:solidFill>
                  <a:schemeClr val="bg1"/>
                </a:solidFill>
              </a:rPr>
              <a:t>ID, Policy name, A </a:t>
            </a:r>
            <a:r>
              <a:rPr lang="en-IN" dirty="0">
                <a:solidFill>
                  <a:schemeClr val="bg1"/>
                </a:solidFill>
              </a:rPr>
              <a:t>list of storage types for block </a:t>
            </a:r>
            <a:r>
              <a:rPr lang="en-IN" dirty="0" smtClean="0">
                <a:solidFill>
                  <a:schemeClr val="bg1"/>
                </a:solidFill>
              </a:rPr>
              <a:t>placement and Replicas</a:t>
            </a:r>
            <a:endParaRPr lang="en-IN" dirty="0">
              <a:solidFill>
                <a:schemeClr val="bg1"/>
              </a:solidFill>
            </a:endParaRPr>
          </a:p>
          <a:p>
            <a:pPr lvl="1" algn="just"/>
            <a:r>
              <a:rPr lang="en-IN" dirty="0">
                <a:solidFill>
                  <a:schemeClr val="bg1"/>
                </a:solidFill>
              </a:rPr>
              <a:t>A list of </a:t>
            </a:r>
            <a:r>
              <a:rPr lang="en-IN" dirty="0" err="1">
                <a:solidFill>
                  <a:schemeClr val="bg1"/>
                </a:solidFill>
              </a:rPr>
              <a:t>fallback</a:t>
            </a:r>
            <a:r>
              <a:rPr lang="en-IN" dirty="0">
                <a:solidFill>
                  <a:schemeClr val="bg1"/>
                </a:solidFill>
              </a:rPr>
              <a:t> storage types for file </a:t>
            </a:r>
            <a:r>
              <a:rPr lang="en-IN" dirty="0" smtClean="0">
                <a:solidFill>
                  <a:schemeClr val="bg1"/>
                </a:solidFill>
              </a:rPr>
              <a:t>creation and A </a:t>
            </a:r>
            <a:r>
              <a:rPr lang="en-IN" dirty="0">
                <a:solidFill>
                  <a:schemeClr val="bg1"/>
                </a:solidFill>
              </a:rPr>
              <a:t>list of </a:t>
            </a:r>
            <a:r>
              <a:rPr lang="en-IN" dirty="0" err="1">
                <a:solidFill>
                  <a:schemeClr val="bg1"/>
                </a:solidFill>
              </a:rPr>
              <a:t>fallback</a:t>
            </a:r>
            <a:r>
              <a:rPr lang="en-IN" dirty="0">
                <a:solidFill>
                  <a:schemeClr val="bg1"/>
                </a:solidFill>
              </a:rPr>
              <a:t> storage types for replication</a:t>
            </a:r>
          </a:p>
          <a:p>
            <a:pPr lvl="1" algn="just"/>
            <a:r>
              <a:rPr lang="en-IN" dirty="0">
                <a:solidFill>
                  <a:schemeClr val="bg1"/>
                </a:solidFill>
              </a:rPr>
              <a:t>When there is enough space, block replicas are stored according to the storage type list specified in #3. When some of the storage types in list #3 are running out of space, the </a:t>
            </a:r>
            <a:r>
              <a:rPr lang="en-IN" dirty="0" err="1">
                <a:solidFill>
                  <a:schemeClr val="bg1"/>
                </a:solidFill>
              </a:rPr>
              <a:t>fallback</a:t>
            </a:r>
            <a:r>
              <a:rPr lang="en-IN" dirty="0">
                <a:solidFill>
                  <a:schemeClr val="bg1"/>
                </a:solidFill>
              </a:rPr>
              <a:t> storage type lists specified in #4 and #5 are used to replace the out-of-space storage types for file creation and replication, respectively.</a:t>
            </a:r>
          </a:p>
          <a:p>
            <a:pPr algn="just"/>
            <a:r>
              <a:rPr lang="en-IN" dirty="0" smtClean="0">
                <a:solidFill>
                  <a:schemeClr val="bg1"/>
                </a:solidFill>
              </a:rPr>
              <a:t>The </a:t>
            </a:r>
            <a:r>
              <a:rPr lang="en-IN" dirty="0">
                <a:solidFill>
                  <a:schemeClr val="bg1"/>
                </a:solidFill>
              </a:rPr>
              <a:t>following is a typical storage policy table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17614"/>
              </p:ext>
            </p:extLst>
          </p:nvPr>
        </p:nvGraphicFramePr>
        <p:xfrm>
          <a:off x="1082331" y="3425211"/>
          <a:ext cx="10604571" cy="2390125"/>
        </p:xfrm>
        <a:graphic>
          <a:graphicData uri="http://schemas.openxmlformats.org/drawingml/2006/table">
            <a:tbl>
              <a:tblPr/>
              <a:tblGrid>
                <a:gridCol w="1033851">
                  <a:extLst>
                    <a:ext uri="{9D8B030D-6E8A-4147-A177-3AD203B41FA5}">
                      <a16:colId xmlns:a16="http://schemas.microsoft.com/office/drawing/2014/main" val="2013683378"/>
                    </a:ext>
                  </a:extLst>
                </a:gridCol>
                <a:gridCol w="2159726">
                  <a:extLst>
                    <a:ext uri="{9D8B030D-6E8A-4147-A177-3AD203B41FA5}">
                      <a16:colId xmlns:a16="http://schemas.microsoft.com/office/drawing/2014/main" val="3620721078"/>
                    </a:ext>
                  </a:extLst>
                </a:gridCol>
                <a:gridCol w="2690948">
                  <a:extLst>
                    <a:ext uri="{9D8B030D-6E8A-4147-A177-3AD203B41FA5}">
                      <a16:colId xmlns:a16="http://schemas.microsoft.com/office/drawing/2014/main" val="2106769539"/>
                    </a:ext>
                  </a:extLst>
                </a:gridCol>
                <a:gridCol w="2229395">
                  <a:extLst>
                    <a:ext uri="{9D8B030D-6E8A-4147-A177-3AD203B41FA5}">
                      <a16:colId xmlns:a16="http://schemas.microsoft.com/office/drawing/2014/main" val="2952019098"/>
                    </a:ext>
                  </a:extLst>
                </a:gridCol>
                <a:gridCol w="2490651">
                  <a:extLst>
                    <a:ext uri="{9D8B030D-6E8A-4147-A177-3AD203B41FA5}">
                      <a16:colId xmlns:a16="http://schemas.microsoft.com/office/drawing/2014/main" val="454150145"/>
                    </a:ext>
                  </a:extLst>
                </a:gridCol>
              </a:tblGrid>
              <a:tr h="52013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FFFFFF"/>
                          </a:solidFill>
                          <a:effectLst/>
                        </a:rPr>
                        <a:t>Policy ID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FFFFFF"/>
                          </a:solidFill>
                          <a:effectLst/>
                        </a:rPr>
                        <a:t>Policy Name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FFFFFF"/>
                          </a:solidFill>
                          <a:effectLst/>
                        </a:rPr>
                        <a:t>Block Placement (n  replicas)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FFFFFF"/>
                          </a:solidFill>
                          <a:effectLst/>
                        </a:rPr>
                        <a:t>Fallback storages for creation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 err="1">
                          <a:solidFill>
                            <a:srgbClr val="FFFFFF"/>
                          </a:solidFill>
                          <a:effectLst/>
                        </a:rPr>
                        <a:t>Fallback</a:t>
                      </a:r>
                      <a:r>
                        <a:rPr lang="en-IN" sz="1600" b="1" dirty="0">
                          <a:solidFill>
                            <a:srgbClr val="FFFFFF"/>
                          </a:solidFill>
                          <a:effectLst/>
                        </a:rPr>
                        <a:t> storages for </a:t>
                      </a:r>
                      <a:r>
                        <a:rPr lang="en-IN" sz="1600" b="1" dirty="0" smtClean="0">
                          <a:solidFill>
                            <a:srgbClr val="FFFFFF"/>
                          </a:solidFill>
                          <a:effectLst/>
                        </a:rPr>
                        <a:t>replication</a:t>
                      </a:r>
                      <a:endParaRPr lang="en-IN" sz="1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338725"/>
                  </a:ext>
                </a:extLst>
              </a:tr>
              <a:tr h="35295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15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Lasy_Persist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RAM_DISK: 1, DISK: </a:t>
                      </a:r>
                      <a:r>
                        <a:rPr lang="en-IN" sz="1600" i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n</a:t>
                      </a:r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DISK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DISK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74535"/>
                  </a:ext>
                </a:extLst>
              </a:tr>
              <a:tr h="24873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12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All_SSD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SSD: </a:t>
                      </a:r>
                      <a:r>
                        <a:rPr lang="en-IN" sz="1600" i="1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n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DISK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DISK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56"/>
                  </a:ext>
                </a:extLst>
              </a:tr>
              <a:tr h="35295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One_SSD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SSD: 1, DISK: </a:t>
                      </a:r>
                      <a:r>
                        <a:rPr lang="en-IN" sz="1600" i="1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n</a:t>
                      </a:r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SSD, DISK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SSD, DISK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272817"/>
                  </a:ext>
                </a:extLst>
              </a:tr>
              <a:tr h="24873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Hot (default)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DISK: </a:t>
                      </a:r>
                      <a:r>
                        <a:rPr lang="en-IN" sz="1600" i="1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n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&lt;none&gt;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ARCHIVE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02262"/>
                  </a:ext>
                </a:extLst>
              </a:tr>
              <a:tr h="35295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Warm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DISK: 1, ARCHIVE: </a:t>
                      </a:r>
                      <a:r>
                        <a:rPr lang="en-IN" sz="1600" i="1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n</a:t>
                      </a:r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ARCHIVE, DISK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ARCHIVE, DISK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535017"/>
                  </a:ext>
                </a:extLst>
              </a:tr>
              <a:tr h="24873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Cold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ARCHIVE: </a:t>
                      </a:r>
                      <a:r>
                        <a:rPr lang="en-IN" sz="1600" i="1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n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&lt;none&gt;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&lt;none&gt;</a:t>
                      </a:r>
                    </a:p>
                  </a:txBody>
                  <a:tcPr marL="26537" marR="26537" marT="13269" marB="132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3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8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913120"/>
            <a:ext cx="10628222" cy="865051"/>
          </a:xfrm>
        </p:spPr>
        <p:txBody>
          <a:bodyPr>
            <a:normAutofit/>
          </a:bodyPr>
          <a:lstStyle/>
          <a:p>
            <a:r>
              <a:rPr lang="en-IN" dirty="0" smtClean="0"/>
              <a:t>Storage policy and types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2880"/>
            <a:ext cx="11142028" cy="552994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Configuration</a:t>
            </a:r>
          </a:p>
          <a:p>
            <a:pPr lvl="1"/>
            <a:r>
              <a:rPr lang="en-IN" dirty="0" err="1">
                <a:solidFill>
                  <a:schemeClr val="bg1"/>
                </a:solidFill>
              </a:rPr>
              <a:t>dfs.storage.policy.enabled</a:t>
            </a:r>
            <a:r>
              <a:rPr lang="en-IN" dirty="0">
                <a:solidFill>
                  <a:schemeClr val="bg1"/>
                </a:solidFill>
              </a:rPr>
              <a:t> - for enabling/disabling the storage policy feature. The default value is true.</a:t>
            </a:r>
          </a:p>
          <a:p>
            <a:pPr lvl="1"/>
            <a:r>
              <a:rPr lang="en-IN" dirty="0" err="1">
                <a:solidFill>
                  <a:schemeClr val="bg1"/>
                </a:solidFill>
              </a:rPr>
              <a:t>dfs.datanode.data.dir</a:t>
            </a:r>
            <a:r>
              <a:rPr lang="en-IN" dirty="0">
                <a:solidFill>
                  <a:schemeClr val="bg1"/>
                </a:solidFill>
              </a:rPr>
              <a:t> - on each data node, the comma-separated storage locations should be tagged with their storage types. This allows storage policies to place the blocks on different storage types according to policy. For example:</a:t>
            </a:r>
          </a:p>
          <a:p>
            <a:pPr lvl="2"/>
            <a:r>
              <a:rPr lang="en-IN" dirty="0" smtClean="0">
                <a:solidFill>
                  <a:schemeClr val="bg1"/>
                </a:solidFill>
              </a:rPr>
              <a:t>A </a:t>
            </a:r>
            <a:r>
              <a:rPr lang="en-IN" dirty="0" err="1">
                <a:solidFill>
                  <a:schemeClr val="bg1"/>
                </a:solidFill>
              </a:rPr>
              <a:t>datanode</a:t>
            </a:r>
            <a:r>
              <a:rPr lang="en-IN" dirty="0">
                <a:solidFill>
                  <a:schemeClr val="bg1"/>
                </a:solidFill>
              </a:rPr>
              <a:t> storage location /grid/</a:t>
            </a:r>
            <a:r>
              <a:rPr lang="en-IN" dirty="0" err="1">
                <a:solidFill>
                  <a:schemeClr val="bg1"/>
                </a:solidFill>
              </a:rPr>
              <a:t>dn</a:t>
            </a:r>
            <a:r>
              <a:rPr lang="en-IN" dirty="0">
                <a:solidFill>
                  <a:schemeClr val="bg1"/>
                </a:solidFill>
              </a:rPr>
              <a:t>/disk0 on DISK should be configured with [</a:t>
            </a:r>
            <a:r>
              <a:rPr lang="en-IN" b="1" dirty="0">
                <a:solidFill>
                  <a:srgbClr val="FF0000"/>
                </a:solidFill>
              </a:rPr>
              <a:t>DISK</a:t>
            </a:r>
            <a:r>
              <a:rPr lang="en-IN" dirty="0">
                <a:solidFill>
                  <a:schemeClr val="bg1"/>
                </a:solidFill>
              </a:rPr>
              <a:t>]file:///grid/dn/disk0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A </a:t>
            </a:r>
            <a:r>
              <a:rPr lang="en-IN" dirty="0" err="1">
                <a:solidFill>
                  <a:schemeClr val="bg1"/>
                </a:solidFill>
              </a:rPr>
              <a:t>datanode</a:t>
            </a:r>
            <a:r>
              <a:rPr lang="en-IN" dirty="0">
                <a:solidFill>
                  <a:schemeClr val="bg1"/>
                </a:solidFill>
              </a:rPr>
              <a:t> storage location /grid/</a:t>
            </a:r>
            <a:r>
              <a:rPr lang="en-IN" dirty="0" err="1">
                <a:solidFill>
                  <a:schemeClr val="bg1"/>
                </a:solidFill>
              </a:rPr>
              <a:t>dn</a:t>
            </a:r>
            <a:r>
              <a:rPr lang="en-IN" dirty="0">
                <a:solidFill>
                  <a:schemeClr val="bg1"/>
                </a:solidFill>
              </a:rPr>
              <a:t>/ssd0 on SSD can should configured with [</a:t>
            </a:r>
            <a:r>
              <a:rPr lang="en-IN" b="1" dirty="0">
                <a:solidFill>
                  <a:srgbClr val="FF0000"/>
                </a:solidFill>
              </a:rPr>
              <a:t>SSD</a:t>
            </a:r>
            <a:r>
              <a:rPr lang="en-IN" dirty="0">
                <a:solidFill>
                  <a:schemeClr val="bg1"/>
                </a:solidFill>
              </a:rPr>
              <a:t>]file:///grid/dn/ssd0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A </a:t>
            </a:r>
            <a:r>
              <a:rPr lang="en-IN" dirty="0" err="1">
                <a:solidFill>
                  <a:schemeClr val="bg1"/>
                </a:solidFill>
              </a:rPr>
              <a:t>datanode</a:t>
            </a:r>
            <a:r>
              <a:rPr lang="en-IN" dirty="0">
                <a:solidFill>
                  <a:schemeClr val="bg1"/>
                </a:solidFill>
              </a:rPr>
              <a:t> storage location /grid/</a:t>
            </a:r>
            <a:r>
              <a:rPr lang="en-IN" dirty="0" err="1">
                <a:solidFill>
                  <a:schemeClr val="bg1"/>
                </a:solidFill>
              </a:rPr>
              <a:t>dn</a:t>
            </a:r>
            <a:r>
              <a:rPr lang="en-IN" dirty="0">
                <a:solidFill>
                  <a:schemeClr val="bg1"/>
                </a:solidFill>
              </a:rPr>
              <a:t>/archive0 on ARCHIVE should be configured with [</a:t>
            </a:r>
            <a:r>
              <a:rPr lang="en-IN" b="1" dirty="0">
                <a:solidFill>
                  <a:srgbClr val="FF0000"/>
                </a:solidFill>
              </a:rPr>
              <a:t>ARCHIVE</a:t>
            </a:r>
            <a:r>
              <a:rPr lang="en-IN" dirty="0">
                <a:solidFill>
                  <a:schemeClr val="bg1"/>
                </a:solidFill>
              </a:rPr>
              <a:t>]file:///grid/dn/archive0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A </a:t>
            </a:r>
            <a:r>
              <a:rPr lang="en-IN" dirty="0" err="1">
                <a:solidFill>
                  <a:schemeClr val="bg1"/>
                </a:solidFill>
              </a:rPr>
              <a:t>datanode</a:t>
            </a:r>
            <a:r>
              <a:rPr lang="en-IN" dirty="0">
                <a:solidFill>
                  <a:schemeClr val="bg1"/>
                </a:solidFill>
              </a:rPr>
              <a:t> storage location /grid/</a:t>
            </a:r>
            <a:r>
              <a:rPr lang="en-IN" dirty="0" err="1">
                <a:solidFill>
                  <a:schemeClr val="bg1"/>
                </a:solidFill>
              </a:rPr>
              <a:t>dn</a:t>
            </a:r>
            <a:r>
              <a:rPr lang="en-IN" dirty="0">
                <a:solidFill>
                  <a:schemeClr val="bg1"/>
                </a:solidFill>
              </a:rPr>
              <a:t>/ram0 on RAM_DISK should be configured with [</a:t>
            </a:r>
            <a:r>
              <a:rPr lang="en-IN" b="1" dirty="0">
                <a:solidFill>
                  <a:srgbClr val="FF0000"/>
                </a:solidFill>
              </a:rPr>
              <a:t>RAM_DISK</a:t>
            </a:r>
            <a:r>
              <a:rPr lang="en-IN" dirty="0">
                <a:solidFill>
                  <a:schemeClr val="bg1"/>
                </a:solidFill>
              </a:rPr>
              <a:t>]file:///grid/dn/ram0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The default storage type of a </a:t>
            </a:r>
            <a:r>
              <a:rPr lang="en-IN" dirty="0" err="1">
                <a:solidFill>
                  <a:schemeClr val="bg1"/>
                </a:solidFill>
              </a:rPr>
              <a:t>datanode</a:t>
            </a:r>
            <a:r>
              <a:rPr lang="en-IN" dirty="0">
                <a:solidFill>
                  <a:schemeClr val="bg1"/>
                </a:solidFill>
              </a:rPr>
              <a:t> storage location will be DISK if it does not have a storage type tagged explicitly.</a:t>
            </a:r>
          </a:p>
        </p:txBody>
      </p:sp>
    </p:spTree>
    <p:extLst>
      <p:ext uri="{BB962C8B-B14F-4D97-AF65-F5344CB8AC3E}">
        <p14:creationId xmlns:p14="http://schemas.microsoft.com/office/powerpoint/2010/main" val="3496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660571"/>
            <a:ext cx="10715308" cy="995680"/>
          </a:xfrm>
        </p:spPr>
        <p:txBody>
          <a:bodyPr/>
          <a:lstStyle/>
          <a:p>
            <a:r>
              <a:rPr lang="en-IN" dirty="0" smtClean="0"/>
              <a:t>Simple storage policy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235131"/>
            <a:ext cx="11011399" cy="5512526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List out all the storage policies.</a:t>
            </a:r>
          </a:p>
          <a:p>
            <a:pPr lvl="1"/>
            <a:r>
              <a:rPr lang="en-IN" dirty="0" err="1">
                <a:solidFill>
                  <a:schemeClr val="bg1"/>
                </a:solidFill>
              </a:rPr>
              <a:t>hdfs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storagepolicies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–</a:t>
            </a:r>
            <a:r>
              <a:rPr lang="en-IN" dirty="0" err="1" smtClean="0">
                <a:solidFill>
                  <a:schemeClr val="bg1"/>
                </a:solidFill>
              </a:rPr>
              <a:t>listPolicies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Set a storage policy to a file or a directory.</a:t>
            </a:r>
          </a:p>
          <a:p>
            <a:pPr lvl="1"/>
            <a:r>
              <a:rPr lang="en-IN" dirty="0" err="1">
                <a:solidFill>
                  <a:schemeClr val="bg1"/>
                </a:solidFill>
              </a:rPr>
              <a:t>hdfs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storagepolicies</a:t>
            </a:r>
            <a:r>
              <a:rPr lang="en-IN" dirty="0">
                <a:solidFill>
                  <a:schemeClr val="bg1"/>
                </a:solidFill>
              </a:rPr>
              <a:t> -</a:t>
            </a:r>
            <a:r>
              <a:rPr lang="en-IN" dirty="0" err="1">
                <a:solidFill>
                  <a:schemeClr val="bg1"/>
                </a:solidFill>
              </a:rPr>
              <a:t>setStoragePolicy</a:t>
            </a:r>
            <a:r>
              <a:rPr lang="en-IN" dirty="0">
                <a:solidFill>
                  <a:schemeClr val="bg1"/>
                </a:solidFill>
              </a:rPr>
              <a:t> -path &lt;path&gt; -policy &lt;policy</a:t>
            </a:r>
            <a:r>
              <a:rPr lang="en-IN" dirty="0" smtClean="0">
                <a:solidFill>
                  <a:schemeClr val="bg1"/>
                </a:solidFill>
              </a:rPr>
              <a:t>&gt;</a:t>
            </a:r>
            <a:endParaRPr lang="en-IN" dirty="0">
              <a:solidFill>
                <a:schemeClr val="bg1"/>
              </a:solidFill>
            </a:endParaRPr>
          </a:p>
          <a:p>
            <a:pPr lvl="2"/>
            <a:r>
              <a:rPr lang="en-IN" dirty="0">
                <a:solidFill>
                  <a:schemeClr val="bg1"/>
                </a:solidFill>
              </a:rPr>
              <a:t>-path &lt;path&gt;	The path referring to either a directory or a file.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-policy &lt;policy&gt;	The name of the storage policy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IN" dirty="0">
                <a:solidFill>
                  <a:schemeClr val="bg1"/>
                </a:solidFill>
              </a:rPr>
              <a:t>Get the storage policy of a file or a directory.</a:t>
            </a:r>
          </a:p>
          <a:p>
            <a:pPr lvl="1"/>
            <a:r>
              <a:rPr lang="en-IN" dirty="0" err="1">
                <a:solidFill>
                  <a:schemeClr val="bg1"/>
                </a:solidFill>
              </a:rPr>
              <a:t>hdfs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storagepolicies</a:t>
            </a:r>
            <a:r>
              <a:rPr lang="en-IN" dirty="0">
                <a:solidFill>
                  <a:schemeClr val="bg1"/>
                </a:solidFill>
              </a:rPr>
              <a:t> -</a:t>
            </a:r>
            <a:r>
              <a:rPr lang="en-IN" dirty="0" err="1">
                <a:solidFill>
                  <a:schemeClr val="bg1"/>
                </a:solidFill>
              </a:rPr>
              <a:t>getStoragePolicy</a:t>
            </a:r>
            <a:r>
              <a:rPr lang="en-IN" dirty="0">
                <a:solidFill>
                  <a:schemeClr val="bg1"/>
                </a:solidFill>
              </a:rPr>
              <a:t> -path &lt;path&gt;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-path &lt;path&gt;	The path referring to either a directory or a file.</a:t>
            </a:r>
          </a:p>
          <a:p>
            <a:r>
              <a:rPr lang="en-IN" dirty="0">
                <a:solidFill>
                  <a:schemeClr val="bg1"/>
                </a:solidFill>
              </a:rPr>
              <a:t>Mover - A New Data Migration Tool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A </a:t>
            </a:r>
            <a:r>
              <a:rPr lang="en-IN" dirty="0">
                <a:solidFill>
                  <a:schemeClr val="bg1"/>
                </a:solidFill>
              </a:rPr>
              <a:t>new data migration tool is added for archiving data. The tool is similar to Balancer. It </a:t>
            </a:r>
            <a:r>
              <a:rPr lang="en-IN" dirty="0" smtClean="0">
                <a:solidFill>
                  <a:schemeClr val="bg1"/>
                </a:solidFill>
              </a:rPr>
              <a:t>periodically scans the </a:t>
            </a:r>
            <a:r>
              <a:rPr lang="en-IN" dirty="0">
                <a:solidFill>
                  <a:schemeClr val="bg1"/>
                </a:solidFill>
              </a:rPr>
              <a:t>files in HDFS </a:t>
            </a:r>
            <a:r>
              <a:rPr lang="en-IN" dirty="0" smtClean="0">
                <a:solidFill>
                  <a:schemeClr val="bg1"/>
                </a:solidFill>
              </a:rPr>
              <a:t>to check </a:t>
            </a:r>
            <a:r>
              <a:rPr lang="en-IN" dirty="0">
                <a:solidFill>
                  <a:schemeClr val="bg1"/>
                </a:solidFill>
              </a:rPr>
              <a:t>if the block placement satisfies the storage policy. For the blocks violating the </a:t>
            </a:r>
            <a:r>
              <a:rPr lang="en-IN" dirty="0" smtClean="0">
                <a:solidFill>
                  <a:schemeClr val="bg1"/>
                </a:solidFill>
              </a:rPr>
              <a:t>storage </a:t>
            </a:r>
            <a:r>
              <a:rPr lang="en-IN" dirty="0">
                <a:solidFill>
                  <a:schemeClr val="bg1"/>
                </a:solidFill>
              </a:rPr>
              <a:t>policy, it moves </a:t>
            </a:r>
            <a:r>
              <a:rPr lang="en-IN" dirty="0" smtClean="0">
                <a:solidFill>
                  <a:schemeClr val="bg1"/>
                </a:solidFill>
              </a:rPr>
              <a:t>the replicas </a:t>
            </a:r>
            <a:r>
              <a:rPr lang="en-IN" dirty="0">
                <a:solidFill>
                  <a:schemeClr val="bg1"/>
                </a:solidFill>
              </a:rPr>
              <a:t>to a </a:t>
            </a:r>
            <a:r>
              <a:rPr lang="en-IN" dirty="0" smtClean="0">
                <a:solidFill>
                  <a:schemeClr val="bg1"/>
                </a:solidFill>
              </a:rPr>
              <a:t>different </a:t>
            </a:r>
            <a:r>
              <a:rPr lang="en-IN" dirty="0">
                <a:solidFill>
                  <a:schemeClr val="bg1"/>
                </a:solidFill>
              </a:rPr>
              <a:t>storage type in order to </a:t>
            </a:r>
            <a:r>
              <a:rPr lang="en-IN" dirty="0" err="1">
                <a:solidFill>
                  <a:schemeClr val="bg1"/>
                </a:solidFill>
              </a:rPr>
              <a:t>fulfill</a:t>
            </a:r>
            <a:r>
              <a:rPr lang="en-IN" dirty="0">
                <a:solidFill>
                  <a:schemeClr val="bg1"/>
                </a:solidFill>
              </a:rPr>
              <a:t> the storage </a:t>
            </a:r>
            <a:r>
              <a:rPr lang="en-IN" dirty="0" smtClean="0">
                <a:solidFill>
                  <a:schemeClr val="bg1"/>
                </a:solidFill>
              </a:rPr>
              <a:t>policy requirement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IN" dirty="0" err="1" smtClean="0">
                <a:solidFill>
                  <a:schemeClr val="bg1"/>
                </a:solidFill>
              </a:rPr>
              <a:t>hdfs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mover [-p &lt;files/</a:t>
            </a:r>
            <a:r>
              <a:rPr lang="en-IN" dirty="0" err="1">
                <a:solidFill>
                  <a:schemeClr val="bg1"/>
                </a:solidFill>
              </a:rPr>
              <a:t>dirs</a:t>
            </a:r>
            <a:r>
              <a:rPr lang="en-IN" dirty="0">
                <a:solidFill>
                  <a:schemeClr val="bg1"/>
                </a:solidFill>
              </a:rPr>
              <a:t>&gt; | -f &lt;local file name&gt;]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-p &lt;files/</a:t>
            </a:r>
            <a:r>
              <a:rPr lang="en-IN" dirty="0" err="1">
                <a:solidFill>
                  <a:schemeClr val="bg1"/>
                </a:solidFill>
              </a:rPr>
              <a:t>dirs</a:t>
            </a:r>
            <a:r>
              <a:rPr lang="en-IN" dirty="0">
                <a:solidFill>
                  <a:schemeClr val="bg1"/>
                </a:solidFill>
              </a:rPr>
              <a:t>&gt;	Specify a space separated list of HDFS files/</a:t>
            </a:r>
            <a:r>
              <a:rPr lang="en-IN" dirty="0" err="1">
                <a:solidFill>
                  <a:schemeClr val="bg1"/>
                </a:solidFill>
              </a:rPr>
              <a:t>dirs</a:t>
            </a:r>
            <a:r>
              <a:rPr lang="en-IN" dirty="0">
                <a:solidFill>
                  <a:schemeClr val="bg1"/>
                </a:solidFill>
              </a:rPr>
              <a:t> to migrate.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-f &lt;local file&gt;	Specify a local file containing a list of HDFS files/</a:t>
            </a:r>
            <a:r>
              <a:rPr lang="en-IN" dirty="0" err="1">
                <a:solidFill>
                  <a:schemeClr val="bg1"/>
                </a:solidFill>
              </a:rPr>
              <a:t>dirs</a:t>
            </a:r>
            <a:r>
              <a:rPr lang="en-IN" dirty="0">
                <a:solidFill>
                  <a:schemeClr val="bg1"/>
                </a:solidFill>
              </a:rPr>
              <a:t> to migrate.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		Note </a:t>
            </a:r>
            <a:r>
              <a:rPr lang="en-IN" dirty="0">
                <a:solidFill>
                  <a:schemeClr val="bg1"/>
                </a:solidFill>
              </a:rPr>
              <a:t>that, when both -p and -f options are omitted, the default path is the root directory.</a:t>
            </a:r>
          </a:p>
        </p:txBody>
      </p:sp>
    </p:spTree>
    <p:extLst>
      <p:ext uri="{BB962C8B-B14F-4D97-AF65-F5344CB8AC3E}">
        <p14:creationId xmlns:p14="http://schemas.microsoft.com/office/powerpoint/2010/main" val="28857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0" y="5991497"/>
            <a:ext cx="11281365" cy="560250"/>
          </a:xfrm>
        </p:spPr>
        <p:txBody>
          <a:bodyPr>
            <a:normAutofit/>
          </a:bodyPr>
          <a:lstStyle/>
          <a:p>
            <a:r>
              <a:rPr lang="en-IN" sz="1800" cap="none" dirty="0" smtClean="0">
                <a:solidFill>
                  <a:schemeClr val="bg1"/>
                </a:solidFill>
              </a:rPr>
              <a:t>Manual Failover - </a:t>
            </a:r>
            <a:r>
              <a:rPr lang="en-IN" sz="1800" cap="none" dirty="0" err="1">
                <a:solidFill>
                  <a:schemeClr val="bg1"/>
                </a:solidFill>
              </a:rPr>
              <a:t>hdfs</a:t>
            </a:r>
            <a:r>
              <a:rPr lang="en-IN" sz="1800" cap="none" dirty="0">
                <a:solidFill>
                  <a:schemeClr val="bg1"/>
                </a:solidFill>
              </a:rPr>
              <a:t> </a:t>
            </a:r>
            <a:r>
              <a:rPr lang="en-IN" sz="1800" cap="none" dirty="0" err="1">
                <a:solidFill>
                  <a:schemeClr val="bg1"/>
                </a:solidFill>
              </a:rPr>
              <a:t>haadmin</a:t>
            </a:r>
            <a:r>
              <a:rPr lang="en-IN" sz="1800" cap="none" dirty="0">
                <a:solidFill>
                  <a:schemeClr val="bg1"/>
                </a:solidFill>
              </a:rPr>
              <a:t> -failover -</a:t>
            </a:r>
            <a:r>
              <a:rPr lang="en-IN" sz="1800" cap="none" dirty="0" err="1">
                <a:solidFill>
                  <a:schemeClr val="bg1"/>
                </a:solidFill>
              </a:rPr>
              <a:t>forceactive</a:t>
            </a:r>
            <a:r>
              <a:rPr lang="en-IN" sz="1800" cap="none" dirty="0">
                <a:solidFill>
                  <a:schemeClr val="bg1"/>
                </a:solidFill>
              </a:rPr>
              <a:t> namenode1(active) namenode1(standby</a:t>
            </a:r>
            <a:r>
              <a:rPr lang="en-IN" sz="1800" cap="none" dirty="0" smtClean="0">
                <a:solidFill>
                  <a:schemeClr val="bg1"/>
                </a:solidFill>
              </a:rPr>
              <a:t>)</a:t>
            </a:r>
            <a:endParaRPr lang="en-IN" sz="3200" cap="none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HDFS HA Architecture - High Availability Cluster - Edurek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37" y="485499"/>
            <a:ext cx="5868548" cy="36147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4209" y="4666298"/>
            <a:ext cx="11281365" cy="121339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 smtClean="0"/>
              <a:t>HA cluster – automatic and manual failover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23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705051"/>
            <a:ext cx="10575971" cy="1507067"/>
          </a:xfrm>
        </p:spPr>
        <p:txBody>
          <a:bodyPr/>
          <a:lstStyle/>
          <a:p>
            <a:r>
              <a:rPr lang="en-IN" dirty="0" smtClean="0"/>
              <a:t>HA cluster using quorum journal nodes</a:t>
            </a:r>
            <a:endParaRPr lang="en-IN" dirty="0"/>
          </a:p>
        </p:txBody>
      </p:sp>
      <p:pic>
        <p:nvPicPr>
          <p:cNvPr id="4" name="Content Placeholder 3" descr="Journalnode - HDFS HA Architecture - Edurek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355" y="685800"/>
            <a:ext cx="6316116" cy="3614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2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9922828" cy="1507067"/>
          </a:xfrm>
        </p:spPr>
        <p:txBody>
          <a:bodyPr/>
          <a:lstStyle/>
          <a:p>
            <a:r>
              <a:rPr lang="en-IN" dirty="0" smtClean="0"/>
              <a:t>HA cluster shared storage using </a:t>
            </a:r>
            <a:r>
              <a:rPr lang="en-IN" dirty="0" err="1" smtClean="0"/>
              <a:t>nfs</a:t>
            </a:r>
            <a:endParaRPr lang="en-IN" dirty="0"/>
          </a:p>
        </p:txBody>
      </p:sp>
      <p:pic>
        <p:nvPicPr>
          <p:cNvPr id="6" name="Content Placeholder 5" descr="Shared Storage - HDFS HA Architecture - Edurek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754856"/>
            <a:ext cx="776287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8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2623" y="1401096"/>
            <a:ext cx="10933022" cy="42681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Rack awareness</a:t>
            </a:r>
          </a:p>
          <a:p>
            <a:endParaRPr lang="en-IN" dirty="0" smtClean="0"/>
          </a:p>
          <a:p>
            <a:r>
              <a:rPr lang="en-IN" dirty="0" smtClean="0"/>
              <a:t>Erasure Coding</a:t>
            </a:r>
          </a:p>
          <a:p>
            <a:endParaRPr lang="en-IN" dirty="0" smtClean="0"/>
          </a:p>
          <a:p>
            <a:r>
              <a:rPr lang="en-IN" dirty="0" smtClean="0"/>
              <a:t>HDFS </a:t>
            </a:r>
            <a:r>
              <a:rPr lang="en-IN" dirty="0"/>
              <a:t>Federation</a:t>
            </a:r>
          </a:p>
          <a:p>
            <a:endParaRPr lang="en-IN" dirty="0"/>
          </a:p>
          <a:p>
            <a:r>
              <a:rPr lang="en-IN" dirty="0"/>
              <a:t>HTTP access to </a:t>
            </a:r>
            <a:r>
              <a:rPr lang="en-IN" dirty="0" err="1"/>
              <a:t>hdfs</a:t>
            </a:r>
            <a:r>
              <a:rPr lang="en-IN" dirty="0"/>
              <a:t> – </a:t>
            </a:r>
            <a:r>
              <a:rPr lang="en-IN" dirty="0" err="1"/>
              <a:t>httpfs</a:t>
            </a:r>
            <a:r>
              <a:rPr lang="en-IN" dirty="0"/>
              <a:t> and </a:t>
            </a:r>
            <a:r>
              <a:rPr lang="en-IN" dirty="0" err="1"/>
              <a:t>webhdfs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08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137"/>
            <a:ext cx="10515600" cy="573282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HDFS </a:t>
            </a:r>
            <a:r>
              <a:rPr lang="en-IN" dirty="0" smtClean="0">
                <a:solidFill>
                  <a:schemeClr val="bg1"/>
                </a:solidFill>
              </a:rPr>
              <a:t>Architecture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Master/Slave Architecture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Name Node – Data Node</a:t>
            </a:r>
          </a:p>
          <a:p>
            <a:pPr lvl="1"/>
            <a:endParaRPr lang="en-IN" dirty="0">
              <a:solidFill>
                <a:schemeClr val="bg1"/>
              </a:solidFill>
            </a:endParaRPr>
          </a:p>
          <a:p>
            <a:pPr lvl="1"/>
            <a:endParaRPr lang="en-IN" dirty="0" smtClean="0">
              <a:solidFill>
                <a:schemeClr val="bg1"/>
              </a:solidFill>
            </a:endParaRPr>
          </a:p>
          <a:p>
            <a:pPr lvl="1"/>
            <a:endParaRPr lang="en-IN" dirty="0">
              <a:solidFill>
                <a:schemeClr val="bg1"/>
              </a:solidFill>
            </a:endParaRPr>
          </a:p>
          <a:p>
            <a:pPr lvl="1"/>
            <a:endParaRPr lang="en-IN" dirty="0" smtClean="0">
              <a:solidFill>
                <a:schemeClr val="bg1"/>
              </a:solidFill>
            </a:endParaRPr>
          </a:p>
          <a:p>
            <a:pPr lvl="1"/>
            <a:endParaRPr lang="en-IN" dirty="0">
              <a:solidFill>
                <a:schemeClr val="bg1"/>
              </a:solidFill>
            </a:endParaRPr>
          </a:p>
          <a:p>
            <a:pPr lvl="1"/>
            <a:endParaRPr lang="en-IN" dirty="0" smtClean="0">
              <a:solidFill>
                <a:schemeClr val="bg1"/>
              </a:solidFill>
            </a:endParaRPr>
          </a:p>
          <a:p>
            <a:pPr lvl="1"/>
            <a:endParaRPr lang="en-IN" dirty="0">
              <a:solidFill>
                <a:schemeClr val="bg1"/>
              </a:solidFill>
            </a:endParaRPr>
          </a:p>
          <a:p>
            <a:pPr lvl="1"/>
            <a:endParaRPr lang="en-IN" dirty="0" smtClean="0">
              <a:solidFill>
                <a:schemeClr val="bg1"/>
              </a:solidFill>
            </a:endParaRPr>
          </a:p>
          <a:p>
            <a:pPr lvl="1"/>
            <a:endParaRPr lang="en-IN" dirty="0">
              <a:solidFill>
                <a:schemeClr val="bg1"/>
              </a:solidFill>
            </a:endParaRPr>
          </a:p>
          <a:p>
            <a:pPr lvl="1"/>
            <a:endParaRPr lang="en-I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541418"/>
            <a:ext cx="10006149" cy="51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0630"/>
            <a:ext cx="10993982" cy="64617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Task of </a:t>
            </a:r>
            <a:r>
              <a:rPr lang="en-IN" dirty="0" err="1">
                <a:solidFill>
                  <a:schemeClr val="bg1"/>
                </a:solidFill>
              </a:rPr>
              <a:t>NameNode</a:t>
            </a:r>
            <a:endParaRPr lang="en-IN" dirty="0">
              <a:solidFill>
                <a:schemeClr val="bg1"/>
              </a:solidFill>
            </a:endParaRPr>
          </a:p>
          <a:p>
            <a:pPr lvl="1" algn="just"/>
            <a:r>
              <a:rPr lang="en-IN" dirty="0">
                <a:solidFill>
                  <a:schemeClr val="bg1"/>
                </a:solidFill>
              </a:rPr>
              <a:t>Manage file system namespace.</a:t>
            </a:r>
          </a:p>
          <a:p>
            <a:pPr lvl="1" algn="just"/>
            <a:r>
              <a:rPr lang="en-IN" dirty="0">
                <a:solidFill>
                  <a:schemeClr val="bg1"/>
                </a:solidFill>
              </a:rPr>
              <a:t>Regulates client’s access to files.</a:t>
            </a:r>
          </a:p>
          <a:p>
            <a:pPr lvl="1" algn="just"/>
            <a:r>
              <a:rPr lang="en-IN" dirty="0">
                <a:solidFill>
                  <a:schemeClr val="bg1"/>
                </a:solidFill>
              </a:rPr>
              <a:t>It also executes file system execution such as naming, closing, opening files/directories.</a:t>
            </a:r>
          </a:p>
          <a:p>
            <a:pPr lvl="1" algn="just"/>
            <a:r>
              <a:rPr lang="en-IN" dirty="0">
                <a:solidFill>
                  <a:schemeClr val="bg1"/>
                </a:solidFill>
              </a:rPr>
              <a:t>All </a:t>
            </a:r>
            <a:r>
              <a:rPr lang="en-IN" dirty="0" err="1">
                <a:solidFill>
                  <a:schemeClr val="bg1"/>
                </a:solidFill>
              </a:rPr>
              <a:t>DataNodes</a:t>
            </a:r>
            <a:r>
              <a:rPr lang="en-IN" dirty="0">
                <a:solidFill>
                  <a:schemeClr val="bg1"/>
                </a:solidFill>
              </a:rPr>
              <a:t> sends a Heartbeat and block report to the </a:t>
            </a:r>
            <a:r>
              <a:rPr lang="en-IN" dirty="0" err="1">
                <a:solidFill>
                  <a:schemeClr val="bg1"/>
                </a:solidFill>
              </a:rPr>
              <a:t>NameNode</a:t>
            </a:r>
            <a:r>
              <a:rPr lang="en-IN" dirty="0">
                <a:solidFill>
                  <a:schemeClr val="bg1"/>
                </a:solidFill>
              </a:rPr>
              <a:t> in the Hadoop cluster. It ensures that the </a:t>
            </a:r>
            <a:r>
              <a:rPr lang="en-IN" dirty="0" err="1">
                <a:solidFill>
                  <a:schemeClr val="bg1"/>
                </a:solidFill>
              </a:rPr>
              <a:t>DataNodes</a:t>
            </a:r>
            <a:r>
              <a:rPr lang="en-IN" dirty="0">
                <a:solidFill>
                  <a:schemeClr val="bg1"/>
                </a:solidFill>
              </a:rPr>
              <a:t> are alive. A block report contains a list of all blocks on a </a:t>
            </a:r>
            <a:r>
              <a:rPr lang="en-IN" dirty="0" err="1">
                <a:solidFill>
                  <a:schemeClr val="bg1"/>
                </a:solidFill>
              </a:rPr>
              <a:t>datanode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 lvl="1" algn="just"/>
            <a:r>
              <a:rPr lang="en-IN" dirty="0" err="1">
                <a:solidFill>
                  <a:schemeClr val="bg1"/>
                </a:solidFill>
              </a:rPr>
              <a:t>NameNode</a:t>
            </a:r>
            <a:r>
              <a:rPr lang="en-IN" dirty="0">
                <a:solidFill>
                  <a:schemeClr val="bg1"/>
                </a:solidFill>
              </a:rPr>
              <a:t> is also responsible for taking care of the Replication Factor of all the blocks.</a:t>
            </a:r>
          </a:p>
          <a:p>
            <a:pPr algn="just"/>
            <a:endParaRPr lang="en-IN" dirty="0" smtClean="0">
              <a:solidFill>
                <a:schemeClr val="bg1"/>
              </a:solidFill>
            </a:endParaRPr>
          </a:p>
          <a:p>
            <a:pPr algn="just"/>
            <a:r>
              <a:rPr lang="en-IN" dirty="0" smtClean="0">
                <a:solidFill>
                  <a:schemeClr val="bg1"/>
                </a:solidFill>
              </a:rPr>
              <a:t>Name </a:t>
            </a:r>
            <a:r>
              <a:rPr lang="en-IN" dirty="0">
                <a:solidFill>
                  <a:schemeClr val="bg1"/>
                </a:solidFill>
              </a:rPr>
              <a:t>Node metadata Components</a:t>
            </a:r>
          </a:p>
          <a:p>
            <a:pPr lvl="1" algn="just"/>
            <a:r>
              <a:rPr lang="en-IN" dirty="0" err="1">
                <a:solidFill>
                  <a:schemeClr val="bg1"/>
                </a:solidFill>
              </a:rPr>
              <a:t>FsImage</a:t>
            </a:r>
            <a:endParaRPr lang="en-IN" dirty="0">
              <a:solidFill>
                <a:schemeClr val="bg1"/>
              </a:solidFill>
            </a:endParaRPr>
          </a:p>
          <a:p>
            <a:pPr lvl="1" algn="just"/>
            <a:r>
              <a:rPr lang="en-IN" dirty="0">
                <a:solidFill>
                  <a:schemeClr val="bg1"/>
                </a:solidFill>
              </a:rPr>
              <a:t>Edit Logs</a:t>
            </a:r>
          </a:p>
          <a:p>
            <a:pPr algn="just"/>
            <a:endParaRPr lang="en-IN" dirty="0" smtClean="0">
              <a:solidFill>
                <a:schemeClr val="bg1"/>
              </a:solidFill>
            </a:endParaRPr>
          </a:p>
          <a:p>
            <a:pPr algn="just"/>
            <a:r>
              <a:rPr lang="en-IN" dirty="0" smtClean="0">
                <a:solidFill>
                  <a:schemeClr val="bg1"/>
                </a:solidFill>
              </a:rPr>
              <a:t>Task </a:t>
            </a:r>
            <a:r>
              <a:rPr lang="en-IN" dirty="0">
                <a:solidFill>
                  <a:schemeClr val="bg1"/>
                </a:solidFill>
              </a:rPr>
              <a:t>of </a:t>
            </a:r>
            <a:r>
              <a:rPr lang="en-IN" dirty="0" err="1">
                <a:solidFill>
                  <a:schemeClr val="bg1"/>
                </a:solidFill>
              </a:rPr>
              <a:t>DataNode</a:t>
            </a:r>
            <a:endParaRPr lang="en-IN" dirty="0">
              <a:solidFill>
                <a:schemeClr val="bg1"/>
              </a:solidFill>
            </a:endParaRPr>
          </a:p>
          <a:p>
            <a:pPr lvl="1" algn="just"/>
            <a:r>
              <a:rPr lang="en-IN" dirty="0">
                <a:solidFill>
                  <a:schemeClr val="bg1"/>
                </a:solidFill>
              </a:rPr>
              <a:t>Block replica creation, deletion, and replication according to the instruction of </a:t>
            </a:r>
            <a:r>
              <a:rPr lang="en-IN" dirty="0" err="1">
                <a:solidFill>
                  <a:schemeClr val="bg1"/>
                </a:solidFill>
              </a:rPr>
              <a:t>Namenode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 lvl="1" algn="just"/>
            <a:r>
              <a:rPr lang="en-IN" dirty="0" err="1">
                <a:solidFill>
                  <a:schemeClr val="bg1"/>
                </a:solidFill>
              </a:rPr>
              <a:t>DataNode</a:t>
            </a:r>
            <a:r>
              <a:rPr lang="en-IN" dirty="0">
                <a:solidFill>
                  <a:schemeClr val="bg1"/>
                </a:solidFill>
              </a:rPr>
              <a:t> manages data storage of the system.</a:t>
            </a:r>
          </a:p>
          <a:p>
            <a:pPr lvl="1" algn="just"/>
            <a:r>
              <a:rPr lang="en-IN" dirty="0" err="1">
                <a:solidFill>
                  <a:schemeClr val="bg1"/>
                </a:solidFill>
              </a:rPr>
              <a:t>DataNodes</a:t>
            </a:r>
            <a:r>
              <a:rPr lang="en-IN" dirty="0">
                <a:solidFill>
                  <a:schemeClr val="bg1"/>
                </a:solidFill>
              </a:rPr>
              <a:t> send heartbeat to the </a:t>
            </a:r>
            <a:r>
              <a:rPr lang="en-IN" dirty="0" err="1">
                <a:solidFill>
                  <a:schemeClr val="bg1"/>
                </a:solidFill>
              </a:rPr>
              <a:t>NameNode</a:t>
            </a:r>
            <a:r>
              <a:rPr lang="en-IN" dirty="0">
                <a:solidFill>
                  <a:schemeClr val="bg1"/>
                </a:solidFill>
              </a:rPr>
              <a:t> to report the health of HDFS. By default, this frequency is set to 3 seconds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7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60571"/>
            <a:ext cx="8534400" cy="751842"/>
          </a:xfrm>
        </p:spPr>
        <p:txBody>
          <a:bodyPr/>
          <a:lstStyle/>
          <a:p>
            <a:r>
              <a:rPr lang="en-IN" dirty="0" smtClean="0"/>
              <a:t>Installation of HDFS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304800"/>
            <a:ext cx="10793685" cy="5355771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Configuration directories in Hadoop – </a:t>
            </a:r>
            <a:r>
              <a:rPr lang="en-IN" sz="2000" dirty="0" err="1" smtClean="0">
                <a:solidFill>
                  <a:schemeClr val="bg1"/>
                </a:solidFill>
              </a:rPr>
              <a:t>etc</a:t>
            </a:r>
            <a:r>
              <a:rPr lang="en-IN" sz="2000" dirty="0" smtClean="0">
                <a:solidFill>
                  <a:schemeClr val="bg1"/>
                </a:solidFill>
              </a:rPr>
              <a:t>, bin, </a:t>
            </a:r>
            <a:r>
              <a:rPr lang="en-IN" sz="2000" dirty="0" err="1" smtClean="0">
                <a:solidFill>
                  <a:schemeClr val="bg1"/>
                </a:solidFill>
              </a:rPr>
              <a:t>sbin</a:t>
            </a:r>
            <a:r>
              <a:rPr lang="en-IN" sz="2000" dirty="0" smtClean="0">
                <a:solidFill>
                  <a:schemeClr val="bg1"/>
                </a:solidFill>
              </a:rPr>
              <a:t> folders</a:t>
            </a:r>
          </a:p>
          <a:p>
            <a:pPr lvl="1"/>
            <a:r>
              <a:rPr lang="en-IN" sz="1700" dirty="0" err="1">
                <a:solidFill>
                  <a:schemeClr val="bg1"/>
                </a:solidFill>
              </a:rPr>
              <a:t>e</a:t>
            </a:r>
            <a:r>
              <a:rPr lang="en-IN" sz="1700" dirty="0" err="1" smtClean="0">
                <a:solidFill>
                  <a:schemeClr val="bg1"/>
                </a:solidFill>
              </a:rPr>
              <a:t>tc</a:t>
            </a:r>
            <a:r>
              <a:rPr lang="en-IN" sz="1700" dirty="0" smtClean="0">
                <a:solidFill>
                  <a:schemeClr val="bg1"/>
                </a:solidFill>
              </a:rPr>
              <a:t>/</a:t>
            </a:r>
            <a:r>
              <a:rPr lang="en-IN" sz="1700" dirty="0" err="1" smtClean="0">
                <a:solidFill>
                  <a:schemeClr val="bg1"/>
                </a:solidFill>
              </a:rPr>
              <a:t>hadoop</a:t>
            </a:r>
            <a:r>
              <a:rPr lang="en-IN" sz="1700" dirty="0" smtClean="0">
                <a:solidFill>
                  <a:schemeClr val="bg1"/>
                </a:solidFill>
              </a:rPr>
              <a:t> – contains configuration files for configuring various Hadoop daemons</a:t>
            </a:r>
          </a:p>
          <a:p>
            <a:pPr lvl="1"/>
            <a:r>
              <a:rPr lang="en-IN" sz="1700" dirty="0" smtClean="0">
                <a:solidFill>
                  <a:schemeClr val="bg1"/>
                </a:solidFill>
              </a:rPr>
              <a:t>Bin/</a:t>
            </a:r>
            <a:r>
              <a:rPr lang="en-IN" sz="1700" dirty="0" err="1" smtClean="0">
                <a:solidFill>
                  <a:schemeClr val="bg1"/>
                </a:solidFill>
              </a:rPr>
              <a:t>sbin</a:t>
            </a:r>
            <a:r>
              <a:rPr lang="en-IN" sz="1700" dirty="0" smtClean="0">
                <a:solidFill>
                  <a:schemeClr val="bg1"/>
                </a:solidFill>
              </a:rPr>
              <a:t> – contains executable binaries used to start and stop Hadoop daemons and perform file system commands like listing, copying, deleting etc.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Edit hosts file on Master node(/</a:t>
            </a:r>
            <a:r>
              <a:rPr lang="en-IN" sz="2000" dirty="0" err="1" smtClean="0">
                <a:solidFill>
                  <a:schemeClr val="bg1"/>
                </a:solidFill>
              </a:rPr>
              <a:t>etc</a:t>
            </a:r>
            <a:r>
              <a:rPr lang="en-IN" sz="2000" dirty="0" smtClean="0">
                <a:solidFill>
                  <a:schemeClr val="bg1"/>
                </a:solidFill>
              </a:rPr>
              <a:t>/hosts) and add below entries</a:t>
            </a:r>
          </a:p>
          <a:p>
            <a:pPr lvl="1"/>
            <a:r>
              <a:rPr lang="en-IN" sz="1700" dirty="0">
                <a:solidFill>
                  <a:schemeClr val="bg1"/>
                </a:solidFill>
              </a:rPr>
              <a:t>MASTER-IP master</a:t>
            </a:r>
          </a:p>
          <a:p>
            <a:pPr lvl="1"/>
            <a:r>
              <a:rPr lang="en-IN" sz="1700" dirty="0">
                <a:solidFill>
                  <a:schemeClr val="bg1"/>
                </a:solidFill>
              </a:rPr>
              <a:t>SLAVE01-IP slave01</a:t>
            </a:r>
          </a:p>
          <a:p>
            <a:pPr lvl="1"/>
            <a:r>
              <a:rPr lang="en-IN" sz="1700" dirty="0">
                <a:solidFill>
                  <a:schemeClr val="bg1"/>
                </a:solidFill>
              </a:rPr>
              <a:t>SLAVE02-IP </a:t>
            </a:r>
            <a:r>
              <a:rPr lang="en-IN" sz="1700" dirty="0" smtClean="0">
                <a:solidFill>
                  <a:schemeClr val="bg1"/>
                </a:solidFill>
              </a:rPr>
              <a:t>slave02</a:t>
            </a:r>
          </a:p>
          <a:p>
            <a:pPr marL="457200" lvl="1" indent="0">
              <a:buNone/>
            </a:pPr>
            <a:r>
              <a:rPr lang="en-IN" sz="1400" dirty="0" smtClean="0">
                <a:solidFill>
                  <a:schemeClr val="bg1"/>
                </a:solidFill>
              </a:rPr>
              <a:t>Note: </a:t>
            </a:r>
            <a:r>
              <a:rPr lang="en-IN" sz="1400" i="1" dirty="0">
                <a:solidFill>
                  <a:schemeClr val="bg1"/>
                </a:solidFill>
              </a:rPr>
              <a:t>In place of MASTER-IP, SLAVE01-IP, SLAVE02-IP put the value of the corresponding </a:t>
            </a:r>
            <a:r>
              <a:rPr lang="en-IN" sz="1400" i="1" dirty="0" smtClean="0">
                <a:solidFill>
                  <a:schemeClr val="bg1"/>
                </a:solidFill>
              </a:rPr>
              <a:t>server IP. In current setup 172.16.40.69 is master node and 172.16.40.53 is slave</a:t>
            </a:r>
            <a:endParaRPr lang="en-IN" sz="1400" i="1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Install </a:t>
            </a:r>
            <a:r>
              <a:rPr lang="en-IN" sz="2000" dirty="0" smtClean="0">
                <a:solidFill>
                  <a:schemeClr val="bg1"/>
                </a:solidFill>
              </a:rPr>
              <a:t>JDK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Configure SSH and </a:t>
            </a:r>
            <a:r>
              <a:rPr lang="en-IN" sz="2000" dirty="0">
                <a:solidFill>
                  <a:schemeClr val="bg1"/>
                </a:solidFill>
              </a:rPr>
              <a:t>p</a:t>
            </a:r>
            <a:r>
              <a:rPr lang="en-IN" sz="2000" dirty="0" smtClean="0">
                <a:solidFill>
                  <a:schemeClr val="bg1"/>
                </a:solidFill>
              </a:rPr>
              <a:t>asswordless SSH</a:t>
            </a:r>
          </a:p>
          <a:p>
            <a:pPr lvl="1"/>
            <a:r>
              <a:rPr lang="en-IN" sz="1600" dirty="0" smtClean="0">
                <a:solidFill>
                  <a:schemeClr val="bg1"/>
                </a:solidFill>
              </a:rPr>
              <a:t>Change to Hadoop user directory. In our case its /home/</a:t>
            </a:r>
            <a:r>
              <a:rPr lang="en-IN" sz="1600" dirty="0" err="1" smtClean="0">
                <a:solidFill>
                  <a:schemeClr val="bg1"/>
                </a:solidFill>
              </a:rPr>
              <a:t>rrduser</a:t>
            </a:r>
            <a:r>
              <a:rPr lang="en-IN" sz="1600" dirty="0" smtClean="0">
                <a:solidFill>
                  <a:schemeClr val="bg1"/>
                </a:solidFill>
              </a:rPr>
              <a:t> directory</a:t>
            </a:r>
          </a:p>
          <a:p>
            <a:pPr lvl="1"/>
            <a:r>
              <a:rPr lang="en-IN" sz="1600" dirty="0" smtClean="0">
                <a:solidFill>
                  <a:schemeClr val="bg1"/>
                </a:solidFill>
              </a:rPr>
              <a:t>Generate ssh Key pairs</a:t>
            </a:r>
          </a:p>
          <a:p>
            <a:pPr lvl="2"/>
            <a:r>
              <a:rPr lang="en-IN" sz="1400" dirty="0">
                <a:solidFill>
                  <a:schemeClr val="bg1"/>
                </a:solidFill>
              </a:rPr>
              <a:t>ssh-keygen -t rsa -P ""</a:t>
            </a:r>
            <a:endParaRPr lang="en-IN" sz="1400" dirty="0" smtClean="0">
              <a:solidFill>
                <a:schemeClr val="bg1"/>
              </a:solidFill>
            </a:endParaRPr>
          </a:p>
          <a:p>
            <a:pPr lvl="1"/>
            <a:r>
              <a:rPr lang="en-IN" dirty="0">
                <a:solidFill>
                  <a:schemeClr val="bg1"/>
                </a:solidFill>
              </a:rPr>
              <a:t>Copy the content of .ssh/id_rsa.pub (of master) to .ssh/</a:t>
            </a:r>
            <a:r>
              <a:rPr lang="en-IN" dirty="0" err="1">
                <a:solidFill>
                  <a:schemeClr val="bg1"/>
                </a:solidFill>
              </a:rPr>
              <a:t>authorized_keys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on </a:t>
            </a:r>
            <a:r>
              <a:rPr lang="en-IN" dirty="0">
                <a:solidFill>
                  <a:schemeClr val="bg1"/>
                </a:solidFill>
              </a:rPr>
              <a:t>all the slaves as well as master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6720" y="3582988"/>
            <a:ext cx="8086725" cy="25066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50" y="417252"/>
            <a:ext cx="5408783" cy="272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66202"/>
            <a:ext cx="10515600" cy="658279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Download Hadoop and </a:t>
            </a:r>
            <a:r>
              <a:rPr lang="en-IN" dirty="0" err="1" smtClean="0">
                <a:solidFill>
                  <a:schemeClr val="bg1"/>
                </a:solidFill>
              </a:rPr>
              <a:t>untar</a:t>
            </a:r>
            <a:r>
              <a:rPr lang="en-IN" dirty="0" smtClean="0">
                <a:solidFill>
                  <a:schemeClr val="bg1"/>
                </a:solidFill>
              </a:rPr>
              <a:t> Hadoop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For current installation, I downloaded Hadoop 2.8.2 version</a:t>
            </a:r>
          </a:p>
          <a:p>
            <a:pPr lvl="1"/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Configure Hadoop multi node cluster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Edit bash file - .</a:t>
            </a:r>
            <a:r>
              <a:rPr lang="en-IN" dirty="0" err="1" smtClean="0">
                <a:solidFill>
                  <a:schemeClr val="bg1"/>
                </a:solidFill>
              </a:rPr>
              <a:t>bashrc</a:t>
            </a:r>
            <a:r>
              <a:rPr lang="en-IN" dirty="0" smtClean="0">
                <a:solidFill>
                  <a:schemeClr val="bg1"/>
                </a:solidFill>
              </a:rPr>
              <a:t> and add following entries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export HADOOP_PREFIX="/</a:t>
            </a:r>
            <a:r>
              <a:rPr lang="en-IN" dirty="0" smtClean="0">
                <a:solidFill>
                  <a:schemeClr val="bg1"/>
                </a:solidFill>
              </a:rPr>
              <a:t>home/</a:t>
            </a:r>
            <a:r>
              <a:rPr lang="en-IN" dirty="0" err="1" smtClean="0">
                <a:solidFill>
                  <a:schemeClr val="bg1"/>
                </a:solidFill>
              </a:rPr>
              <a:t>rrduser</a:t>
            </a:r>
            <a:r>
              <a:rPr lang="en-IN" dirty="0" smtClean="0">
                <a:solidFill>
                  <a:schemeClr val="bg1"/>
                </a:solidFill>
              </a:rPr>
              <a:t>/</a:t>
            </a:r>
            <a:r>
              <a:rPr lang="en-IN" dirty="0" err="1">
                <a:solidFill>
                  <a:schemeClr val="bg1"/>
                </a:solidFill>
              </a:rPr>
              <a:t>h</a:t>
            </a:r>
            <a:r>
              <a:rPr lang="en-IN" dirty="0" err="1" smtClean="0">
                <a:solidFill>
                  <a:schemeClr val="bg1"/>
                </a:solidFill>
              </a:rPr>
              <a:t>adoop</a:t>
            </a:r>
            <a:r>
              <a:rPr lang="en-IN" dirty="0" smtClean="0">
                <a:solidFill>
                  <a:schemeClr val="bg1"/>
                </a:solidFill>
              </a:rPr>
              <a:t>/hadoop-2.8.2"</a:t>
            </a:r>
            <a:endParaRPr lang="en-IN" dirty="0">
              <a:solidFill>
                <a:schemeClr val="bg1"/>
              </a:solidFill>
            </a:endParaRPr>
          </a:p>
          <a:p>
            <a:pPr lvl="2"/>
            <a:r>
              <a:rPr lang="en-IN" dirty="0">
                <a:solidFill>
                  <a:schemeClr val="bg1"/>
                </a:solidFill>
              </a:rPr>
              <a:t>export PATH=$PATH:$HADOOP_PREFIX/bin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export PATH=$PATH:$HADOOP_PREFIX/</a:t>
            </a:r>
            <a:r>
              <a:rPr lang="en-IN" dirty="0" err="1">
                <a:solidFill>
                  <a:schemeClr val="bg1"/>
                </a:solidFill>
              </a:rPr>
              <a:t>sbin</a:t>
            </a:r>
            <a:endParaRPr lang="en-IN" dirty="0">
              <a:solidFill>
                <a:schemeClr val="bg1"/>
              </a:solidFill>
            </a:endParaRPr>
          </a:p>
          <a:p>
            <a:pPr lvl="2"/>
            <a:r>
              <a:rPr lang="en-IN" dirty="0">
                <a:solidFill>
                  <a:schemeClr val="bg1"/>
                </a:solidFill>
              </a:rPr>
              <a:t>export HADOOP_MAPRED_HOME=${HADOOP_PREFIX}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export HADOOP_COMMON_HOME=${HADOOP_PREFIX}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export HADOOP_HDFS_HOME=${HADOOP_PREFIX}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export YARN_HOME=${HADOOP_PREFIX</a:t>
            </a:r>
            <a:r>
              <a:rPr lang="en-IN" dirty="0" smtClean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en-IN" dirty="0" smtClean="0">
                <a:solidFill>
                  <a:schemeClr val="bg1"/>
                </a:solidFill>
              </a:rPr>
              <a:t>In case you want to check if the environment variables are properly set – Restart terminal and issue command HDFS. It should not give any error like command not found 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Edit </a:t>
            </a:r>
            <a:r>
              <a:rPr lang="en-IN" b="1" u="sng" dirty="0">
                <a:solidFill>
                  <a:srgbClr val="FFFF00"/>
                </a:solidFill>
              </a:rPr>
              <a:t>hadoop-env.sh</a:t>
            </a:r>
            <a:r>
              <a:rPr lang="en-IN" dirty="0">
                <a:solidFill>
                  <a:schemeClr val="bg1"/>
                </a:solidFill>
              </a:rPr>
              <a:t> at path HADOOP_HOME/etc/</a:t>
            </a:r>
            <a:r>
              <a:rPr lang="en-IN" dirty="0" err="1">
                <a:solidFill>
                  <a:schemeClr val="bg1"/>
                </a:solidFill>
              </a:rPr>
              <a:t>hadoop</a:t>
            </a:r>
            <a:r>
              <a:rPr lang="en-IN" dirty="0">
                <a:solidFill>
                  <a:schemeClr val="bg1"/>
                </a:solidFill>
              </a:rPr>
              <a:t>) and set </a:t>
            </a:r>
            <a:r>
              <a:rPr lang="en-IN" dirty="0" smtClean="0">
                <a:solidFill>
                  <a:schemeClr val="bg1"/>
                </a:solidFill>
              </a:rPr>
              <a:t>JAVA_HOME Note: </a:t>
            </a:r>
            <a:r>
              <a:rPr lang="en-IN" sz="1400" b="1" dirty="0" smtClean="0">
                <a:solidFill>
                  <a:srgbClr val="C00000"/>
                </a:solidFill>
              </a:rPr>
              <a:t>Note: This file specifies </a:t>
            </a:r>
            <a:r>
              <a:rPr lang="en-IN" sz="1400" b="1" dirty="0">
                <a:solidFill>
                  <a:srgbClr val="C00000"/>
                </a:solidFill>
              </a:rPr>
              <a:t>the environment variables 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pPr lvl="2"/>
            <a:r>
              <a:rPr lang="en-IN" dirty="0">
                <a:solidFill>
                  <a:schemeClr val="bg1"/>
                </a:solidFill>
              </a:rPr>
              <a:t>export JAVA_HOME=&lt;path-to-the-root-of-your-Java-installation&gt; </a:t>
            </a:r>
            <a:r>
              <a:rPr lang="en-IN" dirty="0" smtClean="0">
                <a:solidFill>
                  <a:schemeClr val="bg1"/>
                </a:solidFill>
              </a:rPr>
              <a:t>(in our current installation it is </a:t>
            </a:r>
            <a:r>
              <a:rPr lang="en-IN" dirty="0">
                <a:solidFill>
                  <a:schemeClr val="bg1"/>
                </a:solidFill>
              </a:rPr>
              <a:t>/</a:t>
            </a:r>
            <a:r>
              <a:rPr lang="en-IN" dirty="0" err="1">
                <a:solidFill>
                  <a:schemeClr val="bg1"/>
                </a:solidFill>
              </a:rPr>
              <a:t>usr</a:t>
            </a:r>
            <a:r>
              <a:rPr lang="en-IN" dirty="0">
                <a:solidFill>
                  <a:schemeClr val="bg1"/>
                </a:solidFill>
              </a:rPr>
              <a:t>/lib/</a:t>
            </a:r>
            <a:r>
              <a:rPr lang="en-IN" dirty="0" err="1">
                <a:solidFill>
                  <a:schemeClr val="bg1"/>
                </a:solidFill>
              </a:rPr>
              <a:t>jvm</a:t>
            </a:r>
            <a:r>
              <a:rPr lang="en-IN" dirty="0">
                <a:solidFill>
                  <a:schemeClr val="bg1"/>
                </a:solidFill>
              </a:rPr>
              <a:t>/java-8-oracle/)</a:t>
            </a:r>
          </a:p>
        </p:txBody>
      </p:sp>
    </p:spTree>
    <p:extLst>
      <p:ext uri="{BB962C8B-B14F-4D97-AF65-F5344CB8AC3E}">
        <p14:creationId xmlns:p14="http://schemas.microsoft.com/office/powerpoint/2010/main" val="8177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-238124"/>
            <a:ext cx="11134725" cy="6962774"/>
          </a:xfrm>
        </p:spPr>
        <p:txBody>
          <a:bodyPr>
            <a:no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Edit </a:t>
            </a:r>
            <a:r>
              <a:rPr lang="en-IN" sz="1800" dirty="0" smtClean="0">
                <a:solidFill>
                  <a:schemeClr val="bg1"/>
                </a:solidFill>
              </a:rPr>
              <a:t>configuration file </a:t>
            </a:r>
            <a:r>
              <a:rPr lang="en-IN" sz="1800" b="1" u="sng" dirty="0" smtClean="0">
                <a:solidFill>
                  <a:srgbClr val="FFFF00"/>
                </a:solidFill>
              </a:rPr>
              <a:t>core-site.xml</a:t>
            </a:r>
            <a:r>
              <a:rPr lang="en-IN" sz="1800" dirty="0" smtClean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at path HADOOP_HOME/etc/</a:t>
            </a:r>
            <a:r>
              <a:rPr lang="en-IN" sz="1800" dirty="0" err="1">
                <a:solidFill>
                  <a:schemeClr val="bg1"/>
                </a:solidFill>
              </a:rPr>
              <a:t>hadoop</a:t>
            </a:r>
            <a:r>
              <a:rPr lang="en-IN" sz="1800" dirty="0">
                <a:solidFill>
                  <a:schemeClr val="bg1"/>
                </a:solidFill>
              </a:rPr>
              <a:t> and add below </a:t>
            </a:r>
            <a:r>
              <a:rPr lang="en-IN" sz="1800" dirty="0" smtClean="0">
                <a:solidFill>
                  <a:schemeClr val="bg1"/>
                </a:solidFill>
              </a:rPr>
              <a:t>entries</a:t>
            </a:r>
          </a:p>
          <a:p>
            <a:pPr marL="0" indent="0">
              <a:buNone/>
            </a:pPr>
            <a:r>
              <a:rPr lang="en-IN" sz="1400" i="1" dirty="0" smtClean="0">
                <a:solidFill>
                  <a:srgbClr val="C00000"/>
                </a:solidFill>
              </a:rPr>
              <a:t>	</a:t>
            </a:r>
            <a:r>
              <a:rPr lang="en-IN" sz="1400" b="1" i="1" dirty="0" smtClean="0">
                <a:solidFill>
                  <a:srgbClr val="C00000"/>
                </a:solidFill>
              </a:rPr>
              <a:t>Note: </a:t>
            </a:r>
            <a:r>
              <a:rPr lang="en-IN" sz="1400" b="1" i="1" dirty="0">
                <a:solidFill>
                  <a:srgbClr val="C00000"/>
                </a:solidFill>
              </a:rPr>
              <a:t>The core-site.xml file informs Hadoop daemon where </a:t>
            </a:r>
            <a:r>
              <a:rPr lang="en-IN" sz="1400" b="1" i="1" dirty="0" err="1">
                <a:solidFill>
                  <a:srgbClr val="C00000"/>
                </a:solidFill>
              </a:rPr>
              <a:t>NameNode</a:t>
            </a:r>
            <a:r>
              <a:rPr lang="en-IN" sz="1400" b="1" i="1" dirty="0">
                <a:solidFill>
                  <a:srgbClr val="C00000"/>
                </a:solidFill>
              </a:rPr>
              <a:t> runs in the cluster</a:t>
            </a:r>
          </a:p>
          <a:p>
            <a:pPr marL="914400" lvl="2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&lt;property&gt;</a:t>
            </a:r>
          </a:p>
          <a:p>
            <a:pPr marL="914400" lvl="2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	&lt;name&gt;</a:t>
            </a:r>
            <a:r>
              <a:rPr lang="en-IN" sz="1800" dirty="0" err="1">
                <a:solidFill>
                  <a:schemeClr val="bg1"/>
                </a:solidFill>
              </a:rPr>
              <a:t>fs.defaultFS</a:t>
            </a:r>
            <a:r>
              <a:rPr lang="en-IN" sz="1800" dirty="0">
                <a:solidFill>
                  <a:schemeClr val="bg1"/>
                </a:solidFill>
              </a:rPr>
              <a:t>&lt;/name</a:t>
            </a:r>
            <a:r>
              <a:rPr lang="en-IN" sz="1800" dirty="0" smtClean="0">
                <a:solidFill>
                  <a:schemeClr val="bg1"/>
                </a:solidFill>
              </a:rPr>
              <a:t>&gt; - </a:t>
            </a:r>
            <a:r>
              <a:rPr lang="en-IN" sz="1800" dirty="0" smtClean="0">
                <a:solidFill>
                  <a:srgbClr val="FF0000"/>
                </a:solidFill>
              </a:rPr>
              <a:t>deprecated - fs.default.name. both are same</a:t>
            </a:r>
            <a:endParaRPr lang="en-IN" sz="1800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	&lt;value&gt;hdfs</a:t>
            </a:r>
            <a:r>
              <a:rPr lang="en-IN" sz="1800" dirty="0" smtClean="0">
                <a:solidFill>
                  <a:schemeClr val="bg1"/>
                </a:solidFill>
              </a:rPr>
              <a:t>://172.16.40.69:9000</a:t>
            </a:r>
            <a:r>
              <a:rPr lang="en-IN" sz="1800" dirty="0">
                <a:solidFill>
                  <a:schemeClr val="bg1"/>
                </a:solidFill>
              </a:rPr>
              <a:t>&lt;/value</a:t>
            </a:r>
            <a:r>
              <a:rPr lang="en-IN" sz="1800" dirty="0" smtClean="0">
                <a:solidFill>
                  <a:schemeClr val="bg1"/>
                </a:solidFill>
              </a:rPr>
              <a:t>&gt; - </a:t>
            </a:r>
            <a:r>
              <a:rPr lang="en-IN" sz="1800" dirty="0" smtClean="0">
                <a:solidFill>
                  <a:srgbClr val="FF0000"/>
                </a:solidFill>
              </a:rPr>
              <a:t>master node </a:t>
            </a:r>
            <a:r>
              <a:rPr lang="en-IN" sz="1800" dirty="0" err="1" smtClean="0">
                <a:solidFill>
                  <a:srgbClr val="FF0000"/>
                </a:solidFill>
              </a:rPr>
              <a:t>ip</a:t>
            </a:r>
            <a:endParaRPr lang="en-IN" sz="1800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&lt;/property&gt;</a:t>
            </a:r>
          </a:p>
          <a:p>
            <a:pPr marL="914400" lvl="2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&lt;property&gt;</a:t>
            </a:r>
          </a:p>
          <a:p>
            <a:pPr marL="1371600" lvl="3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	&lt;name&gt;</a:t>
            </a:r>
            <a:r>
              <a:rPr lang="en-IN" sz="1800" dirty="0" err="1">
                <a:solidFill>
                  <a:schemeClr val="bg1"/>
                </a:solidFill>
              </a:rPr>
              <a:t>hadoop.tmp.dir</a:t>
            </a:r>
            <a:r>
              <a:rPr lang="en-IN" sz="1800" dirty="0">
                <a:solidFill>
                  <a:schemeClr val="bg1"/>
                </a:solidFill>
              </a:rPr>
              <a:t>&lt;/name&gt;</a:t>
            </a:r>
          </a:p>
          <a:p>
            <a:pPr marL="914400" lvl="2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	&lt;value&gt;/</a:t>
            </a:r>
            <a:r>
              <a:rPr lang="en-IN" sz="1800" dirty="0" smtClean="0">
                <a:solidFill>
                  <a:schemeClr val="bg1"/>
                </a:solidFill>
              </a:rPr>
              <a:t>home/</a:t>
            </a:r>
            <a:r>
              <a:rPr lang="en-IN" sz="1800" dirty="0" err="1" smtClean="0">
                <a:solidFill>
                  <a:schemeClr val="bg1"/>
                </a:solidFill>
              </a:rPr>
              <a:t>rrduser</a:t>
            </a:r>
            <a:r>
              <a:rPr lang="en-IN" sz="1800" dirty="0" smtClean="0">
                <a:solidFill>
                  <a:schemeClr val="bg1"/>
                </a:solidFill>
              </a:rPr>
              <a:t>/</a:t>
            </a:r>
            <a:r>
              <a:rPr lang="en-IN" sz="1800" dirty="0" err="1" smtClean="0">
                <a:solidFill>
                  <a:schemeClr val="bg1"/>
                </a:solidFill>
              </a:rPr>
              <a:t>hadoop</a:t>
            </a:r>
            <a:r>
              <a:rPr lang="en-IN" sz="1800" dirty="0" smtClean="0">
                <a:solidFill>
                  <a:schemeClr val="bg1"/>
                </a:solidFill>
              </a:rPr>
              <a:t>/</a:t>
            </a:r>
            <a:r>
              <a:rPr lang="en-IN" sz="1800" dirty="0" err="1" smtClean="0">
                <a:solidFill>
                  <a:schemeClr val="bg1"/>
                </a:solidFill>
              </a:rPr>
              <a:t>hdata</a:t>
            </a:r>
            <a:r>
              <a:rPr lang="en-IN" sz="1800" dirty="0">
                <a:solidFill>
                  <a:schemeClr val="bg1"/>
                </a:solidFill>
              </a:rPr>
              <a:t>&lt;/value&gt;</a:t>
            </a:r>
          </a:p>
          <a:p>
            <a:pPr marL="914400" lvl="2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&lt;/property&gt;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IN" dirty="0" smtClean="0">
                <a:solidFill>
                  <a:schemeClr val="bg1"/>
                </a:solidFill>
              </a:rPr>
              <a:t>	</a:t>
            </a:r>
            <a:r>
              <a:rPr lang="en-IN" i="1" dirty="0">
                <a:solidFill>
                  <a:schemeClr val="bg1"/>
                </a:solidFill>
              </a:rPr>
              <a:t>URI </a:t>
            </a:r>
            <a:r>
              <a:rPr lang="en-IN" i="1" dirty="0" smtClean="0">
                <a:solidFill>
                  <a:schemeClr val="bg1"/>
                </a:solidFill>
              </a:rPr>
              <a:t>scheme - </a:t>
            </a:r>
            <a:r>
              <a:rPr lang="en-IN" i="1" dirty="0" err="1" smtClean="0">
                <a:solidFill>
                  <a:schemeClr val="bg1"/>
                </a:solidFill>
              </a:rPr>
              <a:t>hdfs</a:t>
            </a:r>
            <a:r>
              <a:rPr lang="en-IN" i="1" dirty="0" smtClean="0">
                <a:solidFill>
                  <a:schemeClr val="bg1"/>
                </a:solidFill>
              </a:rPr>
              <a:t> </a:t>
            </a:r>
            <a:r>
              <a:rPr lang="en-IN" i="1" dirty="0">
                <a:solidFill>
                  <a:schemeClr val="bg1"/>
                </a:solidFill>
              </a:rPr>
              <a:t>determines the </a:t>
            </a:r>
            <a:r>
              <a:rPr lang="en-IN" i="1" dirty="0" err="1">
                <a:solidFill>
                  <a:schemeClr val="bg1"/>
                </a:solidFill>
              </a:rPr>
              <a:t>filesystem</a:t>
            </a:r>
            <a:r>
              <a:rPr lang="en-IN" i="1" dirty="0">
                <a:solidFill>
                  <a:schemeClr val="bg1"/>
                </a:solidFill>
              </a:rPr>
              <a:t> implementation class and the authority determines the host name and </a:t>
            </a:r>
            <a:r>
              <a:rPr lang="en-IN" i="1" dirty="0" smtClean="0">
                <a:solidFill>
                  <a:schemeClr val="bg1"/>
                </a:solidFill>
              </a:rPr>
              <a:t>port number </a:t>
            </a:r>
            <a:r>
              <a:rPr lang="en-IN" i="1" dirty="0">
                <a:solidFill>
                  <a:schemeClr val="bg1"/>
                </a:solidFill>
              </a:rPr>
              <a:t>of the file system.</a:t>
            </a:r>
            <a:r>
              <a:rPr lang="en-IN" sz="1000" i="1" dirty="0"/>
              <a:t> </a:t>
            </a:r>
            <a:endParaRPr lang="en-IN" sz="1000" i="1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IN" sz="1000" dirty="0" smtClean="0"/>
          </a:p>
          <a:p>
            <a:pPr marL="457200" lvl="1" indent="0">
              <a:buNone/>
            </a:pPr>
            <a:endParaRPr lang="en-IN" sz="1000" dirty="0"/>
          </a:p>
          <a:p>
            <a:pPr marL="0" indent="0">
              <a:buNone/>
            </a:pPr>
            <a:endParaRPr lang="en-IN" sz="1000" dirty="0" smtClean="0"/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8567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737" y="162492"/>
            <a:ext cx="11396526" cy="6745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Edit configuration file </a:t>
            </a:r>
            <a:r>
              <a:rPr lang="en-IN" b="1" u="sng" dirty="0">
                <a:solidFill>
                  <a:srgbClr val="FFFF00"/>
                </a:solidFill>
              </a:rPr>
              <a:t>hdfs-site.xml</a:t>
            </a:r>
            <a:r>
              <a:rPr lang="en-IN" dirty="0">
                <a:solidFill>
                  <a:schemeClr val="bg1"/>
                </a:solidFill>
              </a:rPr>
              <a:t> at path HADOOP_HOME/etc/</a:t>
            </a:r>
            <a:r>
              <a:rPr lang="en-IN" dirty="0" err="1">
                <a:solidFill>
                  <a:schemeClr val="bg1"/>
                </a:solidFill>
              </a:rPr>
              <a:t>hadoop</a:t>
            </a:r>
            <a:r>
              <a:rPr lang="en-IN" dirty="0">
                <a:solidFill>
                  <a:schemeClr val="bg1"/>
                </a:solidFill>
              </a:rPr>
              <a:t> and add following </a:t>
            </a:r>
            <a:r>
              <a:rPr lang="en-IN" dirty="0" smtClean="0">
                <a:solidFill>
                  <a:schemeClr val="bg1"/>
                </a:solidFill>
              </a:rPr>
              <a:t>entries – </a:t>
            </a:r>
          </a:p>
          <a:p>
            <a:pPr marL="228600" lvl="1">
              <a:spcBef>
                <a:spcPts val="1000"/>
              </a:spcBef>
            </a:pPr>
            <a:r>
              <a:rPr lang="en-IN" sz="1400" b="1" i="1" dirty="0" smtClean="0">
                <a:solidFill>
                  <a:srgbClr val="C00000"/>
                </a:solidFill>
              </a:rPr>
              <a:t>Note</a:t>
            </a:r>
            <a:r>
              <a:rPr lang="en-IN" sz="1400" b="1" i="1" dirty="0">
                <a:solidFill>
                  <a:srgbClr val="C00000"/>
                </a:solidFill>
              </a:rPr>
              <a:t>: The hdfs-site.xml file contains the configuration settings for HDFS daemons; the </a:t>
            </a:r>
            <a:r>
              <a:rPr lang="en-IN" sz="1400" b="1" i="1" dirty="0" err="1">
                <a:solidFill>
                  <a:srgbClr val="C00000"/>
                </a:solidFill>
              </a:rPr>
              <a:t>NameNode</a:t>
            </a:r>
            <a:r>
              <a:rPr lang="en-IN" sz="1400" b="1" i="1" dirty="0">
                <a:solidFill>
                  <a:srgbClr val="C00000"/>
                </a:solidFill>
              </a:rPr>
              <a:t>, the Secondary </a:t>
            </a:r>
            <a:r>
              <a:rPr lang="en-IN" sz="1400" b="1" i="1" dirty="0" err="1">
                <a:solidFill>
                  <a:srgbClr val="C00000"/>
                </a:solidFill>
              </a:rPr>
              <a:t>NameNode</a:t>
            </a:r>
            <a:r>
              <a:rPr lang="en-IN" sz="1400" b="1" i="1" dirty="0">
                <a:solidFill>
                  <a:srgbClr val="C00000"/>
                </a:solidFill>
              </a:rPr>
              <a:t>, and the </a:t>
            </a:r>
            <a:r>
              <a:rPr lang="en-IN" sz="1400" b="1" i="1" dirty="0" err="1">
                <a:solidFill>
                  <a:srgbClr val="C00000"/>
                </a:solidFill>
              </a:rPr>
              <a:t>DataNodes</a:t>
            </a:r>
            <a:endParaRPr lang="en-IN" sz="1400" b="1" i="1" dirty="0">
              <a:solidFill>
                <a:srgbClr val="C00000"/>
              </a:solidFill>
            </a:endParaRP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&lt;</a:t>
            </a:r>
            <a:r>
              <a:rPr lang="en-IN" dirty="0">
                <a:solidFill>
                  <a:schemeClr val="bg1"/>
                </a:solidFill>
              </a:rPr>
              <a:t>property&gt;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	&lt;name&gt;</a:t>
            </a:r>
            <a:r>
              <a:rPr lang="en-IN" dirty="0" err="1">
                <a:solidFill>
                  <a:schemeClr val="bg1"/>
                </a:solidFill>
              </a:rPr>
              <a:t>dfs.replication</a:t>
            </a:r>
            <a:r>
              <a:rPr lang="en-IN" dirty="0">
                <a:solidFill>
                  <a:schemeClr val="bg1"/>
                </a:solidFill>
              </a:rPr>
              <a:t>&lt;/name&gt;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	&lt;value&gt;2&lt;/value&gt; - </a:t>
            </a:r>
            <a:r>
              <a:rPr lang="en-IN" dirty="0">
                <a:solidFill>
                  <a:srgbClr val="FF0000"/>
                </a:solidFill>
              </a:rPr>
              <a:t>in case we have two slaves. 3 in case we have 3 slaves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	&lt;description&gt;Block Replication&lt;description&gt;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&lt;/property&gt;	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&lt;property&gt;		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	&lt;name&gt;</a:t>
            </a:r>
            <a:r>
              <a:rPr lang="en-IN" dirty="0" err="1">
                <a:solidFill>
                  <a:schemeClr val="bg1"/>
                </a:solidFill>
              </a:rPr>
              <a:t>dfs.namenode.name.dir</a:t>
            </a:r>
            <a:r>
              <a:rPr lang="en-IN" dirty="0">
                <a:solidFill>
                  <a:schemeClr val="bg1"/>
                </a:solidFill>
              </a:rPr>
              <a:t>&lt;/name</a:t>
            </a:r>
            <a:r>
              <a:rPr lang="en-IN" dirty="0" smtClean="0">
                <a:solidFill>
                  <a:schemeClr val="bg1"/>
                </a:solidFill>
              </a:rPr>
              <a:t>&gt; </a:t>
            </a:r>
            <a:r>
              <a:rPr lang="en-IN" dirty="0">
                <a:solidFill>
                  <a:schemeClr val="bg1"/>
                </a:solidFill>
              </a:rPr>
              <a:t>- </a:t>
            </a:r>
            <a:r>
              <a:rPr lang="en-IN" dirty="0">
                <a:solidFill>
                  <a:srgbClr val="FF0000"/>
                </a:solidFill>
              </a:rPr>
              <a:t>default file://${hadoop.tmp.dir}/dfs/name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	&lt;value&gt; /</a:t>
            </a:r>
            <a:r>
              <a:rPr lang="en-IN" dirty="0" smtClean="0">
                <a:solidFill>
                  <a:schemeClr val="bg1"/>
                </a:solidFill>
              </a:rPr>
              <a:t>home/</a:t>
            </a:r>
            <a:r>
              <a:rPr lang="en-IN" dirty="0" err="1" smtClean="0">
                <a:solidFill>
                  <a:schemeClr val="bg1"/>
                </a:solidFill>
              </a:rPr>
              <a:t>rrduser</a:t>
            </a:r>
            <a:r>
              <a:rPr lang="en-IN" dirty="0" smtClean="0">
                <a:solidFill>
                  <a:schemeClr val="bg1"/>
                </a:solidFill>
              </a:rPr>
              <a:t>/</a:t>
            </a:r>
            <a:r>
              <a:rPr lang="en-IN" dirty="0" err="1" smtClean="0">
                <a:solidFill>
                  <a:schemeClr val="bg1"/>
                </a:solidFill>
              </a:rPr>
              <a:t>hadoop</a:t>
            </a:r>
            <a:r>
              <a:rPr lang="en-IN" dirty="0" smtClean="0">
                <a:solidFill>
                  <a:schemeClr val="bg1"/>
                </a:solidFill>
              </a:rPr>
              <a:t>/data/</a:t>
            </a:r>
            <a:r>
              <a:rPr lang="en-IN" dirty="0" err="1" smtClean="0">
                <a:solidFill>
                  <a:schemeClr val="bg1"/>
                </a:solidFill>
              </a:rPr>
              <a:t>dfs</a:t>
            </a:r>
            <a:r>
              <a:rPr lang="en-IN" dirty="0" smtClean="0">
                <a:solidFill>
                  <a:schemeClr val="bg1"/>
                </a:solidFill>
              </a:rPr>
              <a:t>/</a:t>
            </a:r>
            <a:r>
              <a:rPr lang="en-IN" dirty="0" err="1" smtClean="0">
                <a:solidFill>
                  <a:schemeClr val="bg1"/>
                </a:solidFill>
              </a:rPr>
              <a:t>namenode</a:t>
            </a:r>
            <a:r>
              <a:rPr lang="en-IN" dirty="0">
                <a:solidFill>
                  <a:schemeClr val="bg1"/>
                </a:solidFill>
              </a:rPr>
              <a:t>&lt;/value&gt;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&lt;/property&gt;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&lt;property&gt;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	&lt;name&gt;</a:t>
            </a:r>
            <a:r>
              <a:rPr lang="en-IN" dirty="0" err="1">
                <a:solidFill>
                  <a:schemeClr val="bg1"/>
                </a:solidFill>
              </a:rPr>
              <a:t>dfs.datanode.data.dir</a:t>
            </a:r>
            <a:r>
              <a:rPr lang="en-IN" dirty="0">
                <a:solidFill>
                  <a:schemeClr val="bg1"/>
                </a:solidFill>
              </a:rPr>
              <a:t>&lt;/name</a:t>
            </a:r>
            <a:r>
              <a:rPr lang="en-IN" dirty="0" smtClean="0">
                <a:solidFill>
                  <a:schemeClr val="bg1"/>
                </a:solidFill>
              </a:rPr>
              <a:t>&gt; </a:t>
            </a:r>
            <a:r>
              <a:rPr lang="en-IN" dirty="0">
                <a:solidFill>
                  <a:schemeClr val="bg1"/>
                </a:solidFill>
              </a:rPr>
              <a:t>- </a:t>
            </a:r>
            <a:r>
              <a:rPr lang="en-IN" dirty="0">
                <a:solidFill>
                  <a:srgbClr val="FF0000"/>
                </a:solidFill>
              </a:rPr>
              <a:t>default file://${hadoop.tmp.dir}/</a:t>
            </a:r>
            <a:r>
              <a:rPr lang="en-IN" dirty="0" smtClean="0">
                <a:solidFill>
                  <a:srgbClr val="FF0000"/>
                </a:solidFill>
              </a:rPr>
              <a:t>dfs/data</a:t>
            </a:r>
            <a:r>
              <a:rPr lang="en-IN" dirty="0">
                <a:solidFill>
                  <a:schemeClr val="bg1"/>
                </a:solidFill>
              </a:rPr>
              <a:t>	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	&lt;value&gt;/</a:t>
            </a:r>
            <a:r>
              <a:rPr lang="en-IN" dirty="0" smtClean="0">
                <a:solidFill>
                  <a:schemeClr val="bg1"/>
                </a:solidFill>
              </a:rPr>
              <a:t>home/</a:t>
            </a:r>
            <a:r>
              <a:rPr lang="en-IN" dirty="0" err="1" smtClean="0">
                <a:solidFill>
                  <a:schemeClr val="bg1"/>
                </a:solidFill>
              </a:rPr>
              <a:t>rrduser</a:t>
            </a:r>
            <a:r>
              <a:rPr lang="en-IN" dirty="0" smtClean="0">
                <a:solidFill>
                  <a:schemeClr val="bg1"/>
                </a:solidFill>
              </a:rPr>
              <a:t>/</a:t>
            </a:r>
            <a:r>
              <a:rPr lang="en-IN" dirty="0" err="1" smtClean="0">
                <a:solidFill>
                  <a:schemeClr val="bg1"/>
                </a:solidFill>
              </a:rPr>
              <a:t>hadoop</a:t>
            </a:r>
            <a:r>
              <a:rPr lang="en-IN" dirty="0" smtClean="0">
                <a:solidFill>
                  <a:schemeClr val="bg1"/>
                </a:solidFill>
              </a:rPr>
              <a:t>/data/</a:t>
            </a:r>
            <a:r>
              <a:rPr lang="en-IN" dirty="0" err="1" smtClean="0">
                <a:solidFill>
                  <a:schemeClr val="bg1"/>
                </a:solidFill>
              </a:rPr>
              <a:t>dfs</a:t>
            </a:r>
            <a:r>
              <a:rPr lang="en-IN" dirty="0" smtClean="0">
                <a:solidFill>
                  <a:schemeClr val="bg1"/>
                </a:solidFill>
              </a:rPr>
              <a:t>/</a:t>
            </a:r>
            <a:r>
              <a:rPr lang="en-IN" dirty="0" err="1" smtClean="0">
                <a:solidFill>
                  <a:schemeClr val="bg1"/>
                </a:solidFill>
              </a:rPr>
              <a:t>datanode</a:t>
            </a:r>
            <a:r>
              <a:rPr lang="en-IN" dirty="0">
                <a:solidFill>
                  <a:schemeClr val="bg1"/>
                </a:solidFill>
              </a:rPr>
              <a:t>&lt;/value&gt;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&lt;/property&gt;</a:t>
            </a:r>
          </a:p>
          <a:p>
            <a:pPr lvl="1"/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&lt;</a:t>
            </a:r>
            <a:r>
              <a:rPr lang="en-IN" dirty="0">
                <a:solidFill>
                  <a:schemeClr val="bg1"/>
                </a:solidFill>
              </a:rPr>
              <a:t>property&gt; 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	&lt;</a:t>
            </a:r>
            <a:r>
              <a:rPr lang="en-IN" dirty="0" smtClean="0">
                <a:solidFill>
                  <a:schemeClr val="bg1"/>
                </a:solidFill>
              </a:rPr>
              <a:t>name&gt;</a:t>
            </a:r>
            <a:r>
              <a:rPr lang="en-IN" dirty="0" err="1" smtClean="0">
                <a:solidFill>
                  <a:schemeClr val="bg1"/>
                </a:solidFill>
              </a:rPr>
              <a:t>dfs.blocksize</a:t>
            </a:r>
            <a:r>
              <a:rPr lang="en-IN" dirty="0" smtClean="0">
                <a:solidFill>
                  <a:schemeClr val="bg1"/>
                </a:solidFill>
              </a:rPr>
              <a:t>&lt;name</a:t>
            </a:r>
            <a:r>
              <a:rPr lang="en-IN" dirty="0">
                <a:solidFill>
                  <a:schemeClr val="bg1"/>
                </a:solidFill>
              </a:rPr>
              <a:t>&gt; </a:t>
            </a:r>
            <a:r>
              <a:rPr lang="en-IN" dirty="0" smtClean="0">
                <a:solidFill>
                  <a:schemeClr val="bg1"/>
                </a:solidFill>
              </a:rPr>
              <a:t>- </a:t>
            </a:r>
            <a:r>
              <a:rPr lang="en-IN" dirty="0" smtClean="0">
                <a:solidFill>
                  <a:srgbClr val="FF0000"/>
                </a:solidFill>
              </a:rPr>
              <a:t>default size 128MB</a:t>
            </a:r>
            <a:endParaRPr lang="en-IN" dirty="0">
              <a:solidFill>
                <a:srgbClr val="FF0000"/>
              </a:solidFill>
            </a:endParaRPr>
          </a:p>
          <a:p>
            <a:pPr lvl="1"/>
            <a:r>
              <a:rPr lang="en-IN" dirty="0">
                <a:solidFill>
                  <a:schemeClr val="bg1"/>
                </a:solidFill>
              </a:rPr>
              <a:t>	&lt;value&gt;134217728&lt;value&gt; 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	&lt;description&gt;Block size&lt;description&gt; 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&lt;property</a:t>
            </a:r>
            <a:r>
              <a:rPr lang="en-IN" dirty="0" smtClean="0">
                <a:solidFill>
                  <a:schemeClr val="bg1"/>
                </a:solidFill>
              </a:rPr>
              <a:t>&gt;</a:t>
            </a:r>
          </a:p>
          <a:p>
            <a:pPr lvl="1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4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11414</TotalTime>
  <Words>1616</Words>
  <Application>Microsoft Office PowerPoint</Application>
  <PresentationFormat>Widescreen</PresentationFormat>
  <Paragraphs>341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Verdana</vt:lpstr>
      <vt:lpstr>Wingdings 3</vt:lpstr>
      <vt:lpstr>Slice</vt:lpstr>
      <vt:lpstr>Hadoop Distributed File System</vt:lpstr>
      <vt:lpstr>PowerPoint Presentation</vt:lpstr>
      <vt:lpstr>PowerPoint Presentation</vt:lpstr>
      <vt:lpstr>PowerPoint Presentation</vt:lpstr>
      <vt:lpstr>Installation of HDFS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HDFS Basic Command Reference</vt:lpstr>
      <vt:lpstr>Name nodes – different types</vt:lpstr>
      <vt:lpstr>HDFS Write Operation</vt:lpstr>
      <vt:lpstr>HDFS Read Operation</vt:lpstr>
      <vt:lpstr>Storage types</vt:lpstr>
      <vt:lpstr>Storage policies</vt:lpstr>
      <vt:lpstr>Storage policies</vt:lpstr>
      <vt:lpstr>Storage policy and types configuration</vt:lpstr>
      <vt:lpstr>Simple storage policy commands</vt:lpstr>
      <vt:lpstr>Manual Failover - hdfs haadmin -failover -forceactive namenode1(active) namenode1(standby)</vt:lpstr>
      <vt:lpstr>HA cluster using quorum journal nodes</vt:lpstr>
      <vt:lpstr>HA cluster shared storage using nfs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Distributed File System</dc:title>
  <dc:creator>Narayana Khande</dc:creator>
  <cp:lastModifiedBy>Narayana Khande</cp:lastModifiedBy>
  <cp:revision>102</cp:revision>
  <dcterms:created xsi:type="dcterms:W3CDTF">2017-12-07T13:26:25Z</dcterms:created>
  <dcterms:modified xsi:type="dcterms:W3CDTF">2018-01-23T06:15:48Z</dcterms:modified>
</cp:coreProperties>
</file>