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84" r:id="rId5"/>
    <p:sldId id="258" r:id="rId6"/>
    <p:sldId id="259" r:id="rId7"/>
    <p:sldId id="260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8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8A02-7F08-4D20-B7AD-89942B477469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A955-2908-403B-B368-BD637259E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94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8A02-7F08-4D20-B7AD-89942B477469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A955-2908-403B-B368-BD637259E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89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8A02-7F08-4D20-B7AD-89942B477469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A955-2908-403B-B368-BD637259E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64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8A02-7F08-4D20-B7AD-89942B477469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A955-2908-403B-B368-BD637259E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370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8A02-7F08-4D20-B7AD-89942B477469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A955-2908-403B-B368-BD637259E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936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8A02-7F08-4D20-B7AD-89942B477469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A955-2908-403B-B368-BD637259E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07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8A02-7F08-4D20-B7AD-89942B477469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A955-2908-403B-B368-BD637259E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854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8A02-7F08-4D20-B7AD-89942B477469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A955-2908-403B-B368-BD637259E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160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8A02-7F08-4D20-B7AD-89942B477469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A955-2908-403B-B368-BD637259E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44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8A02-7F08-4D20-B7AD-89942B477469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530A955-2908-403B-B368-BD637259E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90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8A02-7F08-4D20-B7AD-89942B477469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A955-2908-403B-B368-BD637259E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83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8A02-7F08-4D20-B7AD-89942B477469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A955-2908-403B-B368-BD637259E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48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8A02-7F08-4D20-B7AD-89942B477469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A955-2908-403B-B368-BD637259E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8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8A02-7F08-4D20-B7AD-89942B477469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A955-2908-403B-B368-BD637259E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8A02-7F08-4D20-B7AD-89942B477469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A955-2908-403B-B368-BD637259E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11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8A02-7F08-4D20-B7AD-89942B477469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A955-2908-403B-B368-BD637259E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30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8A02-7F08-4D20-B7AD-89942B477469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A955-2908-403B-B368-BD637259E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88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D48A02-7F08-4D20-B7AD-89942B477469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30A955-2908-403B-B368-BD637259E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44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EDA</a:t>
            </a:r>
            <a:endParaRPr lang="en-IN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344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Univariate </a:t>
            </a:r>
            <a:r>
              <a:rPr lang="en-IN" dirty="0" smtClean="0"/>
              <a:t>non-graphical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method is to look </a:t>
            </a:r>
            <a:r>
              <a:rPr lang="en-IN" dirty="0"/>
              <a:t>into the “sample distribution” of a single feature to make some tentative conclusions about how the target column is compatible with that feature. </a:t>
            </a:r>
            <a:endParaRPr lang="en-IN" dirty="0" smtClean="0"/>
          </a:p>
          <a:p>
            <a:r>
              <a:rPr lang="en-IN" dirty="0" smtClean="0"/>
              <a:t>To find </a:t>
            </a:r>
            <a:r>
              <a:rPr lang="en-IN" dirty="0"/>
              <a:t>missing </a:t>
            </a:r>
            <a:r>
              <a:rPr lang="en-IN" dirty="0" smtClean="0"/>
              <a:t>data.</a:t>
            </a:r>
          </a:p>
          <a:p>
            <a:r>
              <a:rPr lang="en-IN" dirty="0" smtClean="0"/>
              <a:t>To find outlier </a:t>
            </a:r>
            <a:r>
              <a:rPr lang="en-IN" dirty="0"/>
              <a:t>(noise data) values</a:t>
            </a:r>
            <a:r>
              <a:rPr lang="en-IN" dirty="0" smtClean="0"/>
              <a:t>.</a:t>
            </a:r>
          </a:p>
          <a:p>
            <a:r>
              <a:rPr lang="en-US" dirty="0" smtClean="0"/>
              <a:t>Based on the </a:t>
            </a:r>
            <a:r>
              <a:rPr lang="en-IN" dirty="0" smtClean="0"/>
              <a:t>type </a:t>
            </a:r>
            <a:r>
              <a:rPr lang="en-IN" dirty="0"/>
              <a:t>of </a:t>
            </a:r>
            <a:r>
              <a:rPr lang="en-IN" dirty="0" smtClean="0"/>
              <a:t>feature, categorical </a:t>
            </a:r>
            <a:r>
              <a:rPr lang="en-IN" dirty="0"/>
              <a:t>or </a:t>
            </a:r>
            <a:r>
              <a:rPr lang="en-IN" dirty="0" smtClean="0"/>
              <a:t>continuous, there are different approaches.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557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Univariate non-graphical – Categorical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76231"/>
            <a:ext cx="10018713" cy="3124201"/>
          </a:xfrm>
        </p:spPr>
        <p:txBody>
          <a:bodyPr/>
          <a:lstStyle/>
          <a:p>
            <a:r>
              <a:rPr lang="en-IN" dirty="0" smtClean="0"/>
              <a:t>Range </a:t>
            </a:r>
            <a:r>
              <a:rPr lang="en-IN" dirty="0"/>
              <a:t>of values and the frequency (or relative frequency) of occurrence for each </a:t>
            </a:r>
            <a:r>
              <a:rPr lang="en-IN" dirty="0" smtClean="0"/>
              <a:t>value</a:t>
            </a:r>
            <a:r>
              <a:rPr lang="en-IN" dirty="0"/>
              <a:t> </a:t>
            </a:r>
            <a:r>
              <a:rPr lang="en-IN" dirty="0" smtClean="0"/>
              <a:t>are to be found.</a:t>
            </a:r>
          </a:p>
          <a:p>
            <a:r>
              <a:rPr lang="en-IN" dirty="0" smtClean="0"/>
              <a:t>The technique used is </a:t>
            </a:r>
            <a:r>
              <a:rPr lang="en-IN" dirty="0"/>
              <a:t>some form of tabulation of the frequencies, </a:t>
            </a:r>
            <a:r>
              <a:rPr lang="en-IN" dirty="0" smtClean="0"/>
              <a:t>along </a:t>
            </a:r>
            <a:r>
              <a:rPr lang="en-IN" dirty="0"/>
              <a:t>with calculation of the percent of data that falls in each category.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768115"/>
              </p:ext>
            </p:extLst>
          </p:nvPr>
        </p:nvGraphicFramePr>
        <p:xfrm>
          <a:off x="1858631" y="4585538"/>
          <a:ext cx="4758298" cy="981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5710">
                  <a:extLst>
                    <a:ext uri="{9D8B030D-6E8A-4147-A177-3AD203B41FA5}">
                      <a16:colId xmlns:a16="http://schemas.microsoft.com/office/drawing/2014/main" val="3936226438"/>
                    </a:ext>
                  </a:extLst>
                </a:gridCol>
                <a:gridCol w="740591">
                  <a:extLst>
                    <a:ext uri="{9D8B030D-6E8A-4147-A177-3AD203B41FA5}">
                      <a16:colId xmlns:a16="http://schemas.microsoft.com/office/drawing/2014/main" val="131193453"/>
                    </a:ext>
                  </a:extLst>
                </a:gridCol>
                <a:gridCol w="740591">
                  <a:extLst>
                    <a:ext uri="{9D8B030D-6E8A-4147-A177-3AD203B41FA5}">
                      <a16:colId xmlns:a16="http://schemas.microsoft.com/office/drawing/2014/main" val="785494840"/>
                    </a:ext>
                  </a:extLst>
                </a:gridCol>
                <a:gridCol w="880224">
                  <a:extLst>
                    <a:ext uri="{9D8B030D-6E8A-4147-A177-3AD203B41FA5}">
                      <a16:colId xmlns:a16="http://schemas.microsoft.com/office/drawing/2014/main" val="881436240"/>
                    </a:ext>
                  </a:extLst>
                </a:gridCol>
                <a:gridCol w="740591">
                  <a:extLst>
                    <a:ext uri="{9D8B030D-6E8A-4147-A177-3AD203B41FA5}">
                      <a16:colId xmlns:a16="http://schemas.microsoft.com/office/drawing/2014/main" val="898357054"/>
                    </a:ext>
                  </a:extLst>
                </a:gridCol>
                <a:gridCol w="740591">
                  <a:extLst>
                    <a:ext uri="{9D8B030D-6E8A-4147-A177-3AD203B41FA5}">
                      <a16:colId xmlns:a16="http://schemas.microsoft.com/office/drawing/2014/main" val="1582151730"/>
                    </a:ext>
                  </a:extLst>
                </a:gridCol>
              </a:tblGrid>
              <a:tr h="2453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Statistic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Maths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Physics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Chemistry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Social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Total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97710633"/>
                  </a:ext>
                </a:extLst>
              </a:tr>
              <a:tr h="2453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Count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08522539"/>
                  </a:ext>
                </a:extLst>
              </a:tr>
              <a:tr h="2453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Proportion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9484319"/>
                  </a:ext>
                </a:extLst>
              </a:tr>
              <a:tr h="2453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percent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25%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30%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20%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25%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100%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56974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71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039091"/>
          </a:xfrm>
        </p:spPr>
        <p:txBody>
          <a:bodyPr/>
          <a:lstStyle/>
          <a:p>
            <a:r>
              <a:rPr lang="en-US" dirty="0"/>
              <a:t>Univariate non-graphical – </a:t>
            </a:r>
            <a:r>
              <a:rPr lang="en-US" dirty="0" smtClean="0"/>
              <a:t>Continuous </a:t>
            </a:r>
            <a:r>
              <a:rPr lang="en-US" dirty="0"/>
              <a:t>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39585"/>
            <a:ext cx="10018713" cy="5694219"/>
          </a:xfrm>
        </p:spPr>
        <p:txBody>
          <a:bodyPr>
            <a:normAutofit/>
          </a:bodyPr>
          <a:lstStyle/>
          <a:p>
            <a:r>
              <a:rPr lang="en-IN" sz="2200" dirty="0" smtClean="0"/>
              <a:t>Central </a:t>
            </a:r>
            <a:r>
              <a:rPr lang="en-IN" sz="2200" dirty="0"/>
              <a:t>tendency and spread of the </a:t>
            </a:r>
            <a:r>
              <a:rPr lang="en-IN" sz="2200" dirty="0" smtClean="0"/>
              <a:t>feature are to be identified.</a:t>
            </a:r>
          </a:p>
          <a:p>
            <a:r>
              <a:rPr lang="en-US" sz="2200" dirty="0" smtClean="0"/>
              <a:t>It uses 3 different arithmetic statistical methods:</a:t>
            </a:r>
          </a:p>
          <a:p>
            <a:pPr lvl="1"/>
            <a:r>
              <a:rPr lang="en-US" dirty="0"/>
              <a:t>Mean 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Median   		     </a:t>
            </a:r>
            <a:r>
              <a:rPr lang="en-US" dirty="0" smtClean="0"/>
              <a:t>		T</a:t>
            </a:r>
            <a:r>
              <a:rPr lang="en-IN" dirty="0"/>
              <a:t>he middle value </a:t>
            </a:r>
            <a:r>
              <a:rPr lang="en-IN" dirty="0" smtClean="0"/>
              <a:t>of </a:t>
            </a:r>
            <a:r>
              <a:rPr lang="en-IN" dirty="0"/>
              <a:t>the values </a:t>
            </a:r>
            <a:r>
              <a:rPr lang="en-IN" dirty="0" smtClean="0"/>
              <a:t>placed as </a:t>
            </a:r>
            <a:r>
              <a:rPr lang="en-IN" dirty="0"/>
              <a:t>an ordered list.</a:t>
            </a:r>
            <a:endParaRPr lang="en-US" dirty="0"/>
          </a:p>
          <a:p>
            <a:pPr lvl="1"/>
            <a:r>
              <a:rPr lang="en-US" dirty="0"/>
              <a:t>Mode			     </a:t>
            </a:r>
            <a:r>
              <a:rPr lang="en-US" dirty="0" smtClean="0"/>
              <a:t>		The </a:t>
            </a:r>
            <a:r>
              <a:rPr lang="en-IN" dirty="0"/>
              <a:t>most frequently occurring value</a:t>
            </a:r>
            <a:r>
              <a:rPr lang="en-IN" dirty="0" smtClean="0"/>
              <a:t>.</a:t>
            </a:r>
            <a:endParaRPr lang="en-US" dirty="0" smtClean="0"/>
          </a:p>
          <a:p>
            <a:r>
              <a:rPr lang="en-IN" sz="2200" dirty="0"/>
              <a:t>Several statistics are commonly used as a measure of the spread of a </a:t>
            </a:r>
            <a:r>
              <a:rPr lang="en-IN" sz="2200" dirty="0" smtClean="0"/>
              <a:t>distribution:</a:t>
            </a:r>
          </a:p>
          <a:p>
            <a:pPr lvl="1"/>
            <a:r>
              <a:rPr lang="en-IN" dirty="0" smtClean="0"/>
              <a:t>Variance</a:t>
            </a:r>
          </a:p>
          <a:p>
            <a:pPr marL="457200" lvl="1" indent="0">
              <a:buNone/>
            </a:pPr>
            <a:endParaRPr lang="en-IN" dirty="0" smtClean="0"/>
          </a:p>
          <a:p>
            <a:pPr lvl="1"/>
            <a:r>
              <a:rPr lang="en-IN" dirty="0"/>
              <a:t>S</a:t>
            </a:r>
            <a:r>
              <a:rPr lang="en-IN" dirty="0" smtClean="0"/>
              <a:t>tandard Deviation	Square root of Variance</a:t>
            </a:r>
          </a:p>
          <a:p>
            <a:pPr lvl="1"/>
            <a:r>
              <a:rPr lang="en-IN" dirty="0"/>
              <a:t>I</a:t>
            </a:r>
            <a:r>
              <a:rPr lang="en-IN" dirty="0" smtClean="0"/>
              <a:t>nterquartile range		</a:t>
            </a:r>
            <a:r>
              <a:rPr lang="en-IN" dirty="0"/>
              <a:t>IQR = Q3 - Q1</a:t>
            </a:r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853" y="2236121"/>
            <a:ext cx="2033848" cy="789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853" y="4417839"/>
            <a:ext cx="2734945" cy="898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163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</a:t>
            </a:r>
            <a:r>
              <a:rPr lang="en-US" dirty="0" smtClean="0"/>
              <a:t>graphical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717176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G</a:t>
            </a:r>
            <a:r>
              <a:rPr lang="en-IN" dirty="0" smtClean="0"/>
              <a:t>raphical </a:t>
            </a:r>
            <a:r>
              <a:rPr lang="en-IN" dirty="0"/>
              <a:t>techniques, are graphics in the field of </a:t>
            </a:r>
            <a:r>
              <a:rPr lang="en-IN" dirty="0" smtClean="0"/>
              <a:t>statistics</a:t>
            </a:r>
            <a:r>
              <a:rPr lang="en-IN" dirty="0"/>
              <a:t> used to visualize quantitative </a:t>
            </a:r>
            <a:r>
              <a:rPr lang="en-IN" dirty="0" smtClean="0"/>
              <a:t>data.</a:t>
            </a:r>
          </a:p>
          <a:p>
            <a:r>
              <a:rPr lang="en-US" dirty="0" smtClean="0"/>
              <a:t>Non-graphical techniques </a:t>
            </a:r>
            <a:r>
              <a:rPr lang="en-IN" dirty="0" smtClean="0"/>
              <a:t>yield </a:t>
            </a:r>
            <a:r>
              <a:rPr lang="en-IN" dirty="0"/>
              <a:t>their output in numeric or tabular form, </a:t>
            </a:r>
            <a:r>
              <a:rPr lang="en-IN" dirty="0" smtClean="0"/>
              <a:t>where as graphical </a:t>
            </a:r>
            <a:r>
              <a:rPr lang="en-IN" dirty="0"/>
              <a:t>techniques allow such results to be displayed in some sort of pictorial form</a:t>
            </a:r>
            <a:r>
              <a:rPr lang="en-IN" dirty="0" smtClean="0"/>
              <a:t>.</a:t>
            </a:r>
          </a:p>
          <a:p>
            <a:r>
              <a:rPr lang="en-US" dirty="0" smtClean="0"/>
              <a:t>The different types of graphical methods are,</a:t>
            </a:r>
          </a:p>
          <a:p>
            <a:pPr lvl="1"/>
            <a:r>
              <a:rPr lang="en-US" dirty="0" smtClean="0"/>
              <a:t>Histogram</a:t>
            </a:r>
          </a:p>
          <a:p>
            <a:pPr lvl="1"/>
            <a:r>
              <a:rPr lang="en-IN" dirty="0" smtClean="0"/>
              <a:t>Stem-and-Leaf plot</a:t>
            </a:r>
            <a:endParaRPr lang="en-IN" dirty="0"/>
          </a:p>
          <a:p>
            <a:pPr lvl="1"/>
            <a:r>
              <a:rPr lang="en-IN" dirty="0" smtClean="0"/>
              <a:t>Boxplot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22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064" y="0"/>
            <a:ext cx="10018713" cy="802178"/>
          </a:xfrm>
        </p:spPr>
        <p:txBody>
          <a:bodyPr/>
          <a:lstStyle/>
          <a:p>
            <a:r>
              <a:rPr lang="en-US" dirty="0" smtClean="0"/>
              <a:t>Histogram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4064" y="879764"/>
            <a:ext cx="10018713" cy="1505990"/>
          </a:xfrm>
        </p:spPr>
        <p:txBody>
          <a:bodyPr/>
          <a:lstStyle/>
          <a:p>
            <a:r>
              <a:rPr lang="en-IN" sz="2200" dirty="0"/>
              <a:t>The most basic graph is the histogram, which is a bar plot in which each bar represents the frequency (count) or proportion (count/total count) of cases for a range of values</a:t>
            </a:r>
            <a:r>
              <a:rPr lang="en-IN" sz="2200" dirty="0" smtClean="0"/>
              <a:t>.</a:t>
            </a:r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323" y="1627188"/>
            <a:ext cx="5732780" cy="1517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323" y="3244561"/>
            <a:ext cx="5732780" cy="151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323" y="4855122"/>
            <a:ext cx="5725160" cy="1518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59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03909"/>
            <a:ext cx="10018713" cy="1251065"/>
          </a:xfrm>
        </p:spPr>
        <p:txBody>
          <a:bodyPr/>
          <a:lstStyle/>
          <a:p>
            <a:r>
              <a:rPr lang="en-IN" b="1" dirty="0" smtClean="0"/>
              <a:t>Stem-and-Leaf plot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26" y="729441"/>
            <a:ext cx="10018713" cy="2362201"/>
          </a:xfrm>
        </p:spPr>
        <p:txBody>
          <a:bodyPr/>
          <a:lstStyle/>
          <a:p>
            <a:r>
              <a:rPr lang="en-IN" dirty="0"/>
              <a:t>A simple substitute for a histogram is a stem and leaf plot. A stem and leaf plot is sometimes easier to make by hand than a histogram, and it tends not to hide any information</a:t>
            </a:r>
            <a:r>
              <a:rPr lang="en-IN" dirty="0" smtClean="0"/>
              <a:t>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422" y="2800408"/>
            <a:ext cx="4500245" cy="32854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782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935182"/>
          </a:xfrm>
        </p:spPr>
        <p:txBody>
          <a:bodyPr/>
          <a:lstStyle/>
          <a:p>
            <a:r>
              <a:rPr lang="en-IN" b="1" dirty="0" smtClean="0"/>
              <a:t>Boxplot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12" y="821573"/>
            <a:ext cx="10018713" cy="1580805"/>
          </a:xfrm>
        </p:spPr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boxplot consists of a rectangular box bounded above and below by hinges that represent the quartiles Q3 and Q1 respectively, and with a horizontal median line through it.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962" y="2232342"/>
            <a:ext cx="3366886" cy="4542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413087" y="1866581"/>
            <a:ext cx="4867284" cy="490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5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82387"/>
            <a:ext cx="10018713" cy="1188720"/>
          </a:xfrm>
        </p:spPr>
        <p:txBody>
          <a:bodyPr>
            <a:normAutofit/>
          </a:bodyPr>
          <a:lstStyle/>
          <a:p>
            <a:r>
              <a:rPr lang="en-IN" dirty="0" smtClean="0"/>
              <a:t>Multivariate non-graphical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44686"/>
            <a:ext cx="10018713" cy="3316776"/>
          </a:xfrm>
        </p:spPr>
        <p:txBody>
          <a:bodyPr>
            <a:normAutofit/>
          </a:bodyPr>
          <a:lstStyle/>
          <a:p>
            <a:r>
              <a:rPr lang="en-IN" dirty="0"/>
              <a:t>Multivariate non-graphical EDA </a:t>
            </a:r>
            <a:r>
              <a:rPr lang="en-IN" dirty="0" smtClean="0"/>
              <a:t>techniques </a:t>
            </a:r>
            <a:r>
              <a:rPr lang="en-IN" dirty="0"/>
              <a:t>generally show the relationship between two or more </a:t>
            </a:r>
            <a:r>
              <a:rPr lang="en-IN" dirty="0" smtClean="0"/>
              <a:t>features </a:t>
            </a:r>
            <a:r>
              <a:rPr lang="en-IN" dirty="0"/>
              <a:t>in the form of either cross-tabulation or statistics</a:t>
            </a:r>
            <a:r>
              <a:rPr lang="en-IN" dirty="0" smtClean="0"/>
              <a:t>.</a:t>
            </a:r>
          </a:p>
          <a:p>
            <a:r>
              <a:rPr lang="en-US" dirty="0" smtClean="0"/>
              <a:t>There are three approaches:</a:t>
            </a:r>
          </a:p>
          <a:p>
            <a:pPr lvl="1"/>
            <a:r>
              <a:rPr lang="en-US" dirty="0" smtClean="0"/>
              <a:t>Categorical and Categorical</a:t>
            </a:r>
          </a:p>
          <a:p>
            <a:pPr lvl="1"/>
            <a:r>
              <a:rPr lang="en-US" dirty="0" smtClean="0"/>
              <a:t>Continuous and Continuous</a:t>
            </a:r>
          </a:p>
          <a:p>
            <a:pPr lvl="1"/>
            <a:r>
              <a:rPr lang="en-US" dirty="0" smtClean="0"/>
              <a:t>Categorical and Continuous</a:t>
            </a: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772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60109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Multivariate non-graphical – Categorical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2499" y="601094"/>
            <a:ext cx="10018713" cy="120534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Cross Tabulation</a:t>
            </a:r>
          </a:p>
          <a:p>
            <a:pPr marL="457200" lvl="1" indent="0">
              <a:buNone/>
            </a:pPr>
            <a:r>
              <a:rPr lang="en-US" dirty="0" smtClean="0"/>
              <a:t>Ex: </a:t>
            </a:r>
            <a:r>
              <a:rPr lang="en-IN" dirty="0"/>
              <a:t>For each subject we observe sex and age as categorical variables.</a:t>
            </a:r>
          </a:p>
          <a:p>
            <a:pPr marL="457200" lvl="1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059342"/>
              </p:ext>
            </p:extLst>
          </p:nvPr>
        </p:nvGraphicFramePr>
        <p:xfrm>
          <a:off x="2128058" y="1446239"/>
          <a:ext cx="2543695" cy="2351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5135">
                  <a:extLst>
                    <a:ext uri="{9D8B030D-6E8A-4147-A177-3AD203B41FA5}">
                      <a16:colId xmlns:a16="http://schemas.microsoft.com/office/drawing/2014/main" val="1950483471"/>
                    </a:ext>
                  </a:extLst>
                </a:gridCol>
                <a:gridCol w="883171">
                  <a:extLst>
                    <a:ext uri="{9D8B030D-6E8A-4147-A177-3AD203B41FA5}">
                      <a16:colId xmlns:a16="http://schemas.microsoft.com/office/drawing/2014/main" val="2036153344"/>
                    </a:ext>
                  </a:extLst>
                </a:gridCol>
                <a:gridCol w="515389">
                  <a:extLst>
                    <a:ext uri="{9D8B030D-6E8A-4147-A177-3AD203B41FA5}">
                      <a16:colId xmlns:a16="http://schemas.microsoft.com/office/drawing/2014/main" val="2825295793"/>
                    </a:ext>
                  </a:extLst>
                </a:gridCol>
              </a:tblGrid>
              <a:tr h="2050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Subject 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Age Group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Sex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49915299"/>
                  </a:ext>
                </a:extLst>
              </a:tr>
              <a:tr h="195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GW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young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28399333"/>
                  </a:ext>
                </a:extLst>
              </a:tr>
              <a:tr h="195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JA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middle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17430368"/>
                  </a:ext>
                </a:extLst>
              </a:tr>
              <a:tr h="195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TJ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young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27344349"/>
                  </a:ext>
                </a:extLst>
              </a:tr>
              <a:tr h="195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JMA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young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52775"/>
                  </a:ext>
                </a:extLst>
              </a:tr>
              <a:tr h="195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JMO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middle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35071342"/>
                  </a:ext>
                </a:extLst>
              </a:tr>
              <a:tr h="195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JQA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old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49165251"/>
                  </a:ext>
                </a:extLst>
              </a:tr>
              <a:tr h="195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AJ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old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95411963"/>
                  </a:ext>
                </a:extLst>
              </a:tr>
              <a:tr h="195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MVB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young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16539853"/>
                  </a:ext>
                </a:extLst>
              </a:tr>
              <a:tr h="195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WHH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old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83667496"/>
                  </a:ext>
                </a:extLst>
              </a:tr>
              <a:tr h="195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JT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young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37458563"/>
                  </a:ext>
                </a:extLst>
              </a:tr>
              <a:tr h="195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JKP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middle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M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1810827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352847"/>
              </p:ext>
            </p:extLst>
          </p:nvPr>
        </p:nvGraphicFramePr>
        <p:xfrm>
          <a:off x="4945175" y="1432421"/>
          <a:ext cx="3213360" cy="11609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4800">
                  <a:extLst>
                    <a:ext uri="{9D8B030D-6E8A-4147-A177-3AD203B41FA5}">
                      <a16:colId xmlns:a16="http://schemas.microsoft.com/office/drawing/2014/main" val="142336502"/>
                    </a:ext>
                  </a:extLst>
                </a:gridCol>
                <a:gridCol w="593866">
                  <a:extLst>
                    <a:ext uri="{9D8B030D-6E8A-4147-A177-3AD203B41FA5}">
                      <a16:colId xmlns:a16="http://schemas.microsoft.com/office/drawing/2014/main" val="1456052153"/>
                    </a:ext>
                  </a:extLst>
                </a:gridCol>
                <a:gridCol w="581920">
                  <a:extLst>
                    <a:ext uri="{9D8B030D-6E8A-4147-A177-3AD203B41FA5}">
                      <a16:colId xmlns:a16="http://schemas.microsoft.com/office/drawing/2014/main" val="1983436943"/>
                    </a:ext>
                  </a:extLst>
                </a:gridCol>
                <a:gridCol w="582774">
                  <a:extLst>
                    <a:ext uri="{9D8B030D-6E8A-4147-A177-3AD203B41FA5}">
                      <a16:colId xmlns:a16="http://schemas.microsoft.com/office/drawing/2014/main" val="3689405927"/>
                    </a:ext>
                  </a:extLst>
                </a:gridCol>
              </a:tblGrid>
              <a:tr h="2321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Age Group/Sex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Female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Male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Total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32507737"/>
                  </a:ext>
                </a:extLst>
              </a:tr>
              <a:tr h="2321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young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21381565"/>
                  </a:ext>
                </a:extLst>
              </a:tr>
              <a:tr h="2321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middle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14444403"/>
                  </a:ext>
                </a:extLst>
              </a:tr>
              <a:tr h="2321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old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19209592"/>
                  </a:ext>
                </a:extLst>
              </a:tr>
              <a:tr h="2321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Total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11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41288683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1484311" y="3873730"/>
            <a:ext cx="10018713" cy="2601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Chi-Square </a:t>
            </a:r>
            <a:r>
              <a:rPr lang="en-IN" dirty="0" smtClean="0"/>
              <a:t>Test is </a:t>
            </a:r>
            <a:r>
              <a:rPr lang="en-IN" dirty="0"/>
              <a:t>for testing null hypothesis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sz="2000" dirty="0" smtClean="0"/>
              <a:t>Significance</a:t>
            </a:r>
            <a:r>
              <a:rPr lang="en-IN" sz="2000" dirty="0"/>
              <a:t> level: We can choose significance levels from 0.01 to 0.10; but </a:t>
            </a:r>
            <a:r>
              <a:rPr lang="en-IN" sz="2000" dirty="0" smtClean="0"/>
              <a:t>	any</a:t>
            </a:r>
            <a:r>
              <a:rPr lang="en-IN" sz="2000" dirty="0"/>
              <a:t> value between 0 and 1 can be used.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	Probability </a:t>
            </a:r>
            <a:r>
              <a:rPr lang="en-IN" sz="2000" dirty="0"/>
              <a:t>of 0: It indicates that both categorical variables are dependent</a:t>
            </a:r>
          </a:p>
          <a:p>
            <a:pPr marL="0" indent="0">
              <a:buNone/>
            </a:pPr>
            <a:r>
              <a:rPr lang="en-IN" sz="2000" dirty="0" smtClean="0"/>
              <a:t>	Probability </a:t>
            </a:r>
            <a:r>
              <a:rPr lang="en-IN" sz="2000" dirty="0"/>
              <a:t>of 1: It shows that both categorical variables are independent.</a:t>
            </a:r>
          </a:p>
          <a:p>
            <a:pPr marL="457200" lvl="1" indent="0">
              <a:buFont typeface="Arial"/>
              <a:buNone/>
            </a:pPr>
            <a:endParaRPr lang="en-IN" dirty="0"/>
          </a:p>
        </p:txBody>
      </p:sp>
      <p:pic>
        <p:nvPicPr>
          <p:cNvPr id="7" name="Picture 6" descr="\\v-ramprasadm\Shared\CHI SQUARE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243" y="6053975"/>
            <a:ext cx="1908175" cy="421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00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60109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Multivariate non-graphical – Continuous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009572"/>
            <a:ext cx="10018713" cy="4311728"/>
          </a:xfrm>
        </p:spPr>
        <p:txBody>
          <a:bodyPr>
            <a:normAutofit fontScale="92500"/>
          </a:bodyPr>
          <a:lstStyle/>
          <a:p>
            <a:r>
              <a:rPr lang="en-IN" dirty="0"/>
              <a:t>For two continuous features, the basic statistics of interest are the sample covariance and/or sample </a:t>
            </a:r>
            <a:r>
              <a:rPr lang="en-IN" dirty="0" smtClean="0"/>
              <a:t>correlation.</a:t>
            </a:r>
          </a:p>
          <a:p>
            <a:pPr lvl="1"/>
            <a:r>
              <a:rPr lang="en-IN" dirty="0"/>
              <a:t>Positive covariance values suggest that when one measurement is above the mean the other will probably also be above the mean, and vice versa.</a:t>
            </a:r>
          </a:p>
          <a:p>
            <a:pPr lvl="1"/>
            <a:r>
              <a:rPr lang="en-IN" dirty="0"/>
              <a:t>Negative covariance suggest that when one variable is above its mean, the other is below its mean. </a:t>
            </a:r>
          </a:p>
          <a:p>
            <a:pPr lvl="1"/>
            <a:r>
              <a:rPr lang="en-IN" dirty="0"/>
              <a:t>And covariance near zero suggest that the two variables vary independently of each other.</a:t>
            </a:r>
          </a:p>
          <a:p>
            <a:r>
              <a:rPr lang="en-IN" dirty="0"/>
              <a:t>Covariance tend to be hard to interpret, so we often use correlation instead. The correlation has the nice property that it is always between -1 and +1, with -1 being a perfect negative linear correlation, +1 being a perfect positive linear correlation and 0 indicating that X and Y are uncorrelated</a:t>
            </a:r>
            <a:r>
              <a:rPr lang="en-IN" dirty="0" smtClean="0"/>
              <a:t>.</a:t>
            </a:r>
            <a:endParaRPr lang="en-IN" dirty="0"/>
          </a:p>
          <a:p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447" y="4868742"/>
            <a:ext cx="4469852" cy="785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525" y="4868742"/>
            <a:ext cx="3272819" cy="7855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1864447" y="5893724"/>
            <a:ext cx="869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Where </a:t>
            </a:r>
            <a:r>
              <a:rPr lang="en-IN" dirty="0" err="1"/>
              <a:t>Sx</a:t>
            </a:r>
            <a:r>
              <a:rPr lang="en-IN" dirty="0"/>
              <a:t> is the standard deviation of X and </a:t>
            </a:r>
            <a:r>
              <a:rPr lang="en-IN" dirty="0" err="1"/>
              <a:t>Sy</a:t>
            </a:r>
            <a:r>
              <a:rPr lang="en-IN" dirty="0"/>
              <a:t> is the standard deviation of 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376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EDA?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statistics, exploratory data analysis (EDA) is an approach to </a:t>
            </a:r>
            <a:r>
              <a:rPr lang="en-IN" dirty="0" smtClean="0"/>
              <a:t>analysing </a:t>
            </a:r>
            <a:r>
              <a:rPr lang="en-IN" dirty="0"/>
              <a:t>data sets to summarize their main characteristics, often with visual methods</a:t>
            </a:r>
            <a:r>
              <a:rPr lang="en-IN" dirty="0" smtClean="0"/>
              <a:t>.</a:t>
            </a:r>
          </a:p>
          <a:p>
            <a:r>
              <a:rPr lang="en-IN" dirty="0"/>
              <a:t>A statistical model can be used or not, but </a:t>
            </a:r>
            <a:r>
              <a:rPr lang="en-IN" dirty="0" smtClean="0"/>
              <a:t>primarily EDA</a:t>
            </a:r>
            <a:r>
              <a:rPr lang="en-IN" dirty="0"/>
              <a:t> is for seeing what the data can tell us beyond the formal </a:t>
            </a:r>
            <a:r>
              <a:rPr lang="en-IN" dirty="0" smtClean="0"/>
              <a:t>modelling </a:t>
            </a:r>
            <a:r>
              <a:rPr lang="en-IN" dirty="0"/>
              <a:t>or hypothesis testing task. </a:t>
            </a:r>
          </a:p>
        </p:txBody>
      </p:sp>
    </p:spTree>
    <p:extLst>
      <p:ext uri="{BB962C8B-B14F-4D97-AF65-F5344CB8AC3E}">
        <p14:creationId xmlns:p14="http://schemas.microsoft.com/office/powerpoint/2010/main" val="172132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356" y="157943"/>
            <a:ext cx="10505496" cy="601093"/>
          </a:xfrm>
        </p:spPr>
        <p:txBody>
          <a:bodyPr>
            <a:normAutofit/>
          </a:bodyPr>
          <a:lstStyle/>
          <a:p>
            <a:r>
              <a:rPr lang="en-IN" sz="3200" dirty="0" smtClean="0"/>
              <a:t>Multivariate non-graphical – </a:t>
            </a:r>
            <a:r>
              <a:rPr lang="en-IN" sz="3200" dirty="0"/>
              <a:t>Categorical and Continuous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04356" y="913013"/>
            <a:ext cx="10018713" cy="3124201"/>
          </a:xfrm>
        </p:spPr>
        <p:txBody>
          <a:bodyPr/>
          <a:lstStyle/>
          <a:p>
            <a:r>
              <a:rPr lang="en-IN" dirty="0"/>
              <a:t>Z-Test: This test tells whether mean of two groups are statistically different from each other or not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2" y="3018673"/>
            <a:ext cx="2729779" cy="13870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65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82387"/>
            <a:ext cx="10018713" cy="1188720"/>
          </a:xfrm>
        </p:spPr>
        <p:txBody>
          <a:bodyPr>
            <a:normAutofit/>
          </a:bodyPr>
          <a:lstStyle/>
          <a:p>
            <a:r>
              <a:rPr lang="en-IN" dirty="0" smtClean="0"/>
              <a:t>Multivariate </a:t>
            </a:r>
            <a:r>
              <a:rPr lang="en-IN" dirty="0"/>
              <a:t>g</a:t>
            </a:r>
            <a:r>
              <a:rPr lang="en-IN" dirty="0" smtClean="0"/>
              <a:t>raphical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44686"/>
            <a:ext cx="10018713" cy="3316776"/>
          </a:xfrm>
        </p:spPr>
        <p:txBody>
          <a:bodyPr>
            <a:normAutofit/>
          </a:bodyPr>
          <a:lstStyle/>
          <a:p>
            <a:r>
              <a:rPr lang="en-IN" dirty="0" smtClean="0"/>
              <a:t>Multivariate graphical EDA techniques generally show the relationship between two or more features in the form of graphics.</a:t>
            </a:r>
          </a:p>
          <a:p>
            <a:r>
              <a:rPr lang="en-US" dirty="0" smtClean="0"/>
              <a:t>There are three approaches:</a:t>
            </a:r>
          </a:p>
          <a:p>
            <a:pPr lvl="1"/>
            <a:r>
              <a:rPr lang="en-US" dirty="0" smtClean="0"/>
              <a:t>Categorical and Continuous</a:t>
            </a:r>
          </a:p>
          <a:p>
            <a:pPr lvl="1"/>
            <a:r>
              <a:rPr lang="en-US" dirty="0" smtClean="0"/>
              <a:t>Continuous and Continuous</a:t>
            </a:r>
          </a:p>
          <a:p>
            <a:pPr lvl="1"/>
            <a:r>
              <a:rPr lang="en-US" dirty="0" smtClean="0"/>
              <a:t>Categorical and Categorical</a:t>
            </a:r>
            <a:endParaRPr lang="en-IN" dirty="0" smtClean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752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356" y="311920"/>
            <a:ext cx="10505496" cy="601093"/>
          </a:xfrm>
        </p:spPr>
        <p:txBody>
          <a:bodyPr>
            <a:normAutofit/>
          </a:bodyPr>
          <a:lstStyle/>
          <a:p>
            <a:r>
              <a:rPr lang="en-IN" sz="3200" dirty="0" smtClean="0"/>
              <a:t>Multivariate graphical – </a:t>
            </a:r>
            <a:r>
              <a:rPr lang="en-IN" sz="3200" dirty="0"/>
              <a:t>Categorical and Continuous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04356" y="913013"/>
            <a:ext cx="10018713" cy="557091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When we have one categorical (usually explanatory) and one continuous (usually outcome) feature, graphical EDA usually takes the form of conditioning on the categorical random </a:t>
            </a:r>
            <a:r>
              <a:rPr lang="en-IN" dirty="0" smtClean="0"/>
              <a:t>feature.</a:t>
            </a:r>
          </a:p>
          <a:p>
            <a:r>
              <a:rPr lang="en-IN" dirty="0" smtClean="0"/>
              <a:t>This </a:t>
            </a:r>
            <a:r>
              <a:rPr lang="en-IN" dirty="0"/>
              <a:t>simply indicates that we focus on all of the subjects with a particular level of the categorical random feature, then make plots of the continuous feature for those subjects</a:t>
            </a:r>
            <a:r>
              <a:rPr lang="en-IN" dirty="0" smtClean="0"/>
              <a:t>.</a:t>
            </a:r>
          </a:p>
          <a:p>
            <a:r>
              <a:rPr lang="en-IN" dirty="0"/>
              <a:t>The most commonly used of these are side-by-side </a:t>
            </a:r>
            <a:r>
              <a:rPr lang="en-IN" dirty="0" smtClean="0"/>
              <a:t>boxplots, Facet Grids and Factor Plot.</a:t>
            </a:r>
            <a:endParaRPr lang="en-IN" dirty="0"/>
          </a:p>
          <a:p>
            <a:pPr lvl="1"/>
            <a:r>
              <a:rPr lang="en-IN" sz="2200" dirty="0" smtClean="0"/>
              <a:t>Facet Grid</a:t>
            </a:r>
            <a:r>
              <a:rPr lang="en-IN" sz="2200" dirty="0"/>
              <a:t> is used to draw plots with multiple Axes where each Axes shows the same relationship conditioned on different levels of </a:t>
            </a:r>
            <a:r>
              <a:rPr lang="en-IN" sz="2200" dirty="0" smtClean="0"/>
              <a:t>features.</a:t>
            </a:r>
            <a:r>
              <a:rPr lang="en-IN" sz="2200" dirty="0"/>
              <a:t> </a:t>
            </a:r>
            <a:endParaRPr lang="en-IN" sz="2200" dirty="0" smtClean="0"/>
          </a:p>
          <a:p>
            <a:pPr lvl="1"/>
            <a:r>
              <a:rPr lang="en-IN" sz="2200" dirty="0" smtClean="0"/>
              <a:t>Factor Plot, we </a:t>
            </a:r>
            <a:r>
              <a:rPr lang="en-IN" sz="2200" dirty="0"/>
              <a:t>have to see how </a:t>
            </a:r>
            <a:r>
              <a:rPr lang="en-IN" sz="2200" dirty="0" smtClean="0"/>
              <a:t>features </a:t>
            </a:r>
            <a:r>
              <a:rPr lang="en-IN" sz="2200" dirty="0"/>
              <a:t>get mapped to the plot structure so that </a:t>
            </a:r>
            <a:r>
              <a:rPr lang="en-IN" sz="2200" dirty="0" smtClean="0"/>
              <a:t>comparisons </a:t>
            </a:r>
            <a:r>
              <a:rPr lang="en-IN" sz="2200" dirty="0"/>
              <a:t>can be made easy</a:t>
            </a:r>
            <a:r>
              <a:rPr lang="en-IN" sz="2200" dirty="0" smtClean="0"/>
              <a:t>. As </a:t>
            </a:r>
            <a:r>
              <a:rPr lang="en-IN" sz="2200" dirty="0"/>
              <a:t>a general rule, it is easier to compare positions that are closer together, so the hue variable should be used for the most important comparisons. </a:t>
            </a:r>
          </a:p>
        </p:txBody>
      </p:sp>
    </p:spTree>
    <p:extLst>
      <p:ext uri="{BB962C8B-B14F-4D97-AF65-F5344CB8AC3E}">
        <p14:creationId xmlns:p14="http://schemas.microsoft.com/office/powerpoint/2010/main" val="335209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60109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Multivariate graphical – Continuous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984634"/>
            <a:ext cx="10018713" cy="2099388"/>
          </a:xfrm>
        </p:spPr>
        <p:txBody>
          <a:bodyPr>
            <a:normAutofit fontScale="92500"/>
          </a:bodyPr>
          <a:lstStyle/>
          <a:p>
            <a:r>
              <a:rPr lang="en-US" dirty="0"/>
              <a:t>Scatter plot is a way to find out the relationship between two continuous features. </a:t>
            </a:r>
            <a:endParaRPr lang="en-US" dirty="0" smtClean="0"/>
          </a:p>
          <a:p>
            <a:pPr lvl="1"/>
            <a:r>
              <a:rPr lang="en-IN" dirty="0"/>
              <a:t>The relationship can be linear or non-linear. </a:t>
            </a:r>
          </a:p>
          <a:p>
            <a:pPr lvl="1"/>
            <a:r>
              <a:rPr lang="en-US" dirty="0"/>
              <a:t>This is good plot for data visualization as we can see data points as dots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Dist. </a:t>
            </a:r>
            <a:r>
              <a:rPr lang="en-US" dirty="0"/>
              <a:t>plot: Visualization of continuous columns with log </a:t>
            </a:r>
            <a:r>
              <a:rPr lang="en-US" dirty="0" smtClean="0"/>
              <a:t>values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7951441" y="2660650"/>
            <a:ext cx="4018886" cy="31748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014" y="2660650"/>
            <a:ext cx="61817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2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60109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Multivariate graphical – Continuous Data(Cont.)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918132"/>
            <a:ext cx="10018713" cy="239033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Heat </a:t>
            </a:r>
            <a:r>
              <a:rPr lang="en-US" dirty="0"/>
              <a:t>map is used to understand the correlation between features</a:t>
            </a:r>
            <a:endParaRPr lang="en-IN" dirty="0"/>
          </a:p>
          <a:p>
            <a:pPr lvl="2"/>
            <a:r>
              <a:rPr lang="en-US" dirty="0" smtClean="0"/>
              <a:t>Correlation </a:t>
            </a:r>
            <a:r>
              <a:rPr lang="en-US" dirty="0"/>
              <a:t>boundary is from -1 to +1</a:t>
            </a:r>
            <a:endParaRPr lang="en-IN" dirty="0"/>
          </a:p>
          <a:p>
            <a:pPr lvl="2"/>
            <a:r>
              <a:rPr lang="en-US" dirty="0"/>
              <a:t>-0.5 to +0.5 correlation columns are </a:t>
            </a:r>
            <a:r>
              <a:rPr lang="en-US" dirty="0" smtClean="0"/>
              <a:t>considered</a:t>
            </a:r>
            <a:endParaRPr lang="en-IN" dirty="0" smtClean="0"/>
          </a:p>
          <a:p>
            <a:pPr lvl="2"/>
            <a:r>
              <a:rPr lang="en-US" dirty="0" smtClean="0"/>
              <a:t>Boundary: -1 to 0 to +1</a:t>
            </a:r>
            <a:endParaRPr lang="en-IN" dirty="0" smtClean="0"/>
          </a:p>
          <a:p>
            <a:pPr lvl="2"/>
            <a:r>
              <a:rPr lang="en-US" dirty="0" smtClean="0"/>
              <a:t>We </a:t>
            </a:r>
            <a:r>
              <a:rPr lang="en-US" dirty="0"/>
              <a:t>consider features with the range from – 0.5 to + 0.5 </a:t>
            </a:r>
            <a:endParaRPr lang="en-IN" dirty="0"/>
          </a:p>
          <a:p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793117" y="2689744"/>
            <a:ext cx="5378293" cy="406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9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60109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Multivariate graphical – Categorical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4062" y="867101"/>
            <a:ext cx="10018713" cy="1205343"/>
          </a:xfrm>
        </p:spPr>
        <p:txBody>
          <a:bodyPr>
            <a:normAutofit/>
          </a:bodyPr>
          <a:lstStyle/>
          <a:p>
            <a:r>
              <a:rPr lang="en-IN" dirty="0" smtClean="0"/>
              <a:t>Stacked </a:t>
            </a:r>
            <a:r>
              <a:rPr lang="en-IN" dirty="0"/>
              <a:t>Column Chart is used to visualise graphically. </a:t>
            </a:r>
          </a:p>
          <a:p>
            <a:pPr marL="457200" lvl="1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661684"/>
              </p:ext>
            </p:extLst>
          </p:nvPr>
        </p:nvGraphicFramePr>
        <p:xfrm>
          <a:off x="1995054" y="1537855"/>
          <a:ext cx="3790603" cy="29260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5777">
                  <a:extLst>
                    <a:ext uri="{9D8B030D-6E8A-4147-A177-3AD203B41FA5}">
                      <a16:colId xmlns:a16="http://schemas.microsoft.com/office/drawing/2014/main" val="3342416516"/>
                    </a:ext>
                  </a:extLst>
                </a:gridCol>
                <a:gridCol w="1368205">
                  <a:extLst>
                    <a:ext uri="{9D8B030D-6E8A-4147-A177-3AD203B41FA5}">
                      <a16:colId xmlns:a16="http://schemas.microsoft.com/office/drawing/2014/main" val="2089674431"/>
                    </a:ext>
                  </a:extLst>
                </a:gridCol>
                <a:gridCol w="1076621">
                  <a:extLst>
                    <a:ext uri="{9D8B030D-6E8A-4147-A177-3AD203B41FA5}">
                      <a16:colId xmlns:a16="http://schemas.microsoft.com/office/drawing/2014/main" val="2292939853"/>
                    </a:ext>
                  </a:extLst>
                </a:gridCol>
              </a:tblGrid>
              <a:tr h="4180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 err="1">
                          <a:effectLst/>
                        </a:rPr>
                        <a:t>MSSubClass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 err="1">
                          <a:effectLst/>
                        </a:rPr>
                        <a:t>LotFrontage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 err="1">
                          <a:effectLst/>
                        </a:rPr>
                        <a:t>SalePrice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9407715"/>
                  </a:ext>
                </a:extLst>
              </a:tr>
              <a:tr h="41801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208500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4369828"/>
                  </a:ext>
                </a:extLst>
              </a:tr>
              <a:tr h="41801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181500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308437"/>
                  </a:ext>
                </a:extLst>
              </a:tr>
              <a:tr h="41801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68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223500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8544860"/>
                  </a:ext>
                </a:extLst>
              </a:tr>
              <a:tr h="41801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3969823"/>
                  </a:ext>
                </a:extLst>
              </a:tr>
              <a:tr h="41801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250000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3430408"/>
                  </a:ext>
                </a:extLst>
              </a:tr>
              <a:tr h="41801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143000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825883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089086"/>
              </p:ext>
            </p:extLst>
          </p:nvPr>
        </p:nvGraphicFramePr>
        <p:xfrm>
          <a:off x="1995054" y="4713316"/>
          <a:ext cx="5245102" cy="1845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7502">
                  <a:extLst>
                    <a:ext uri="{9D8B030D-6E8A-4147-A177-3AD203B41FA5}">
                      <a16:colId xmlns:a16="http://schemas.microsoft.com/office/drawing/2014/main" val="178440438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035794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8991868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926152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338315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272531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92345471"/>
                    </a:ext>
                  </a:extLst>
                </a:gridCol>
              </a:tblGrid>
              <a:tr h="36908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 err="1">
                          <a:effectLst/>
                        </a:rPr>
                        <a:t>MSSubClass</a:t>
                      </a:r>
                      <a:r>
                        <a:rPr lang="en-IN" sz="1100" b="1" u="none" strike="noStrike" dirty="0">
                          <a:effectLst/>
                        </a:rPr>
                        <a:t>/Lot Frontage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9766397"/>
                  </a:ext>
                </a:extLst>
              </a:tr>
              <a:tr h="36908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181500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7963523"/>
                  </a:ext>
                </a:extLst>
              </a:tr>
              <a:tr h="36908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143000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3919638"/>
                  </a:ext>
                </a:extLst>
              </a:tr>
              <a:tr h="36908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208500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223500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3692795"/>
                  </a:ext>
                </a:extLst>
              </a:tr>
              <a:tr h="36908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373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0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60109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Few other EDA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4062" y="867100"/>
            <a:ext cx="10018713" cy="5813099"/>
          </a:xfrm>
        </p:spPr>
        <p:txBody>
          <a:bodyPr>
            <a:normAutofit lnSpcReduction="10000"/>
          </a:bodyPr>
          <a:lstStyle/>
          <a:p>
            <a:r>
              <a:rPr lang="en-IN" sz="2200" dirty="0"/>
              <a:t>Missing value </a:t>
            </a:r>
            <a:r>
              <a:rPr lang="en-IN" sz="2200" dirty="0" smtClean="0"/>
              <a:t>treatment</a:t>
            </a:r>
          </a:p>
          <a:p>
            <a:pPr lvl="1"/>
            <a:r>
              <a:rPr lang="en-IN" dirty="0"/>
              <a:t>Missing data can reduce the accuracy of model and can also lead to a biased </a:t>
            </a:r>
            <a:r>
              <a:rPr lang="en-IN" dirty="0" smtClean="0"/>
              <a:t>model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IN" sz="2200" dirty="0"/>
              <a:t>Mean/Mode/Median Imputation</a:t>
            </a:r>
          </a:p>
          <a:p>
            <a:pPr lvl="1"/>
            <a:r>
              <a:rPr lang="en-IN" dirty="0"/>
              <a:t>We can also use Mean/Median/Mode to fill the missing data</a:t>
            </a:r>
            <a:r>
              <a:rPr lang="en-IN" dirty="0" smtClean="0"/>
              <a:t>.</a:t>
            </a:r>
          </a:p>
          <a:p>
            <a:r>
              <a:rPr lang="en-IN" sz="2200" b="1" dirty="0"/>
              <a:t> </a:t>
            </a:r>
            <a:r>
              <a:rPr lang="en-IN" sz="2200" dirty="0"/>
              <a:t>Deletion: There are two </a:t>
            </a:r>
            <a:r>
              <a:rPr lang="en-IN" sz="2200" dirty="0" smtClean="0"/>
              <a:t>types</a:t>
            </a:r>
          </a:p>
          <a:p>
            <a:pPr lvl="1"/>
            <a:r>
              <a:rPr lang="en-IN" dirty="0"/>
              <a:t>List wise Deletion:  In list wise deletion, we delete rows where any of the variable is missing.</a:t>
            </a:r>
          </a:p>
          <a:p>
            <a:pPr lvl="1"/>
            <a:r>
              <a:rPr lang="en-IN" dirty="0"/>
              <a:t>Pair Wise Deletion: In Pair wise deletion, we ignore missing values</a:t>
            </a:r>
            <a:r>
              <a:rPr lang="en-IN" dirty="0" smtClean="0"/>
              <a:t>.</a:t>
            </a: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223" y="1752707"/>
            <a:ext cx="6331585" cy="230282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674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engineering is the science of extracting more information from raw data. We are not adding any new data here but we are making the actual data more useful.</a:t>
            </a:r>
            <a:endParaRPr lang="en-IN" dirty="0"/>
          </a:p>
          <a:p>
            <a:r>
              <a:rPr lang="en-US" dirty="0"/>
              <a:t>Feature engineering also take good part of </a:t>
            </a:r>
            <a:r>
              <a:rPr lang="en-US" dirty="0" smtClean="0"/>
              <a:t>project time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IN" dirty="0"/>
              <a:t>It is an iterative process that interplays with data selection and model evaluation, again and again, until we run out of time on our </a:t>
            </a:r>
            <a:r>
              <a:rPr lang="en-IN" dirty="0" smtClean="0"/>
              <a:t>problem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3583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Cycle of FE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1" y="3276719"/>
            <a:ext cx="10018713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1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Importance of 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features in </a:t>
            </a:r>
            <a:r>
              <a:rPr lang="en-IN" dirty="0" smtClean="0"/>
              <a:t>our data </a:t>
            </a:r>
            <a:r>
              <a:rPr lang="en-IN" dirty="0"/>
              <a:t>will directly influence the predictive models </a:t>
            </a:r>
            <a:r>
              <a:rPr lang="en-IN" dirty="0" smtClean="0"/>
              <a:t>we use </a:t>
            </a:r>
            <a:r>
              <a:rPr lang="en-IN" dirty="0"/>
              <a:t>and the results </a:t>
            </a:r>
            <a:r>
              <a:rPr lang="en-IN" dirty="0" smtClean="0"/>
              <a:t>we </a:t>
            </a:r>
            <a:r>
              <a:rPr lang="en-IN" dirty="0"/>
              <a:t>can achieve</a:t>
            </a:r>
            <a:r>
              <a:rPr lang="en-IN" dirty="0" smtClean="0"/>
              <a:t>.</a:t>
            </a:r>
          </a:p>
          <a:p>
            <a:r>
              <a:rPr lang="en-IN" dirty="0" smtClean="0"/>
              <a:t>We </a:t>
            </a:r>
            <a:r>
              <a:rPr lang="en-IN" dirty="0"/>
              <a:t>can say that: the better the features that </a:t>
            </a:r>
            <a:r>
              <a:rPr lang="en-IN" dirty="0" smtClean="0"/>
              <a:t>we </a:t>
            </a:r>
            <a:r>
              <a:rPr lang="en-IN" dirty="0"/>
              <a:t>prepare and choose, the better the results </a:t>
            </a:r>
            <a:r>
              <a:rPr lang="en-IN" dirty="0" smtClean="0"/>
              <a:t>we will </a:t>
            </a:r>
            <a:r>
              <a:rPr lang="en-IN" dirty="0"/>
              <a:t>achieve. </a:t>
            </a:r>
            <a:endParaRPr lang="en-IN" dirty="0" smtClean="0"/>
          </a:p>
          <a:p>
            <a:pPr lvl="1"/>
            <a:r>
              <a:rPr lang="en-IN" dirty="0"/>
              <a:t>Better features means </a:t>
            </a:r>
            <a:r>
              <a:rPr lang="en-IN" dirty="0" smtClean="0"/>
              <a:t>flexibility.</a:t>
            </a:r>
          </a:p>
          <a:p>
            <a:pPr lvl="1"/>
            <a:r>
              <a:rPr lang="en-IN" dirty="0"/>
              <a:t>Better features means simpler models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Better features means better results.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1194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260" y="240539"/>
            <a:ext cx="9322235" cy="570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8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Sub-Problems of 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Feature: An attribute useful for </a:t>
            </a:r>
            <a:r>
              <a:rPr lang="en-IN" dirty="0" smtClean="0"/>
              <a:t>our modelling task</a:t>
            </a:r>
          </a:p>
          <a:p>
            <a:r>
              <a:rPr lang="en-IN" dirty="0"/>
              <a:t>Feature Importance: An estimate of the usefulness of a </a:t>
            </a:r>
            <a:r>
              <a:rPr lang="en-IN" dirty="0" smtClean="0"/>
              <a:t>feature</a:t>
            </a:r>
          </a:p>
          <a:p>
            <a:r>
              <a:rPr lang="en-IN" dirty="0"/>
              <a:t>Feature Extraction: The </a:t>
            </a:r>
            <a:r>
              <a:rPr lang="en-IN" dirty="0" smtClean="0"/>
              <a:t>construction </a:t>
            </a:r>
            <a:r>
              <a:rPr lang="en-IN" dirty="0"/>
              <a:t>of new features from raw </a:t>
            </a:r>
            <a:r>
              <a:rPr lang="en-IN" dirty="0" smtClean="0"/>
              <a:t>data</a:t>
            </a:r>
          </a:p>
          <a:p>
            <a:r>
              <a:rPr lang="en-IN" dirty="0"/>
              <a:t>Feature Selection: From many features to a few that are useful</a:t>
            </a:r>
          </a:p>
        </p:txBody>
      </p:sp>
    </p:spTree>
    <p:extLst>
      <p:ext uri="{BB962C8B-B14F-4D97-AF65-F5344CB8AC3E}">
        <p14:creationId xmlns:p14="http://schemas.microsoft.com/office/powerpoint/2010/main" val="271214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10" y="8313"/>
            <a:ext cx="10609290" cy="668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8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EDA?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Detection of mistakes</a:t>
            </a:r>
          </a:p>
          <a:p>
            <a:pPr lvl="0"/>
            <a:r>
              <a:rPr lang="en-IN" dirty="0"/>
              <a:t>Checking of assumptions</a:t>
            </a:r>
          </a:p>
          <a:p>
            <a:pPr lvl="0"/>
            <a:r>
              <a:rPr lang="en-IN" dirty="0"/>
              <a:t>Preliminary selection of appropriate models</a:t>
            </a:r>
          </a:p>
          <a:p>
            <a:pPr lvl="0"/>
            <a:r>
              <a:rPr lang="en-IN" dirty="0"/>
              <a:t>Determining relationships among the explanatory features, and</a:t>
            </a:r>
          </a:p>
          <a:p>
            <a:pPr lvl="0"/>
            <a:r>
              <a:rPr lang="en-IN" dirty="0"/>
              <a:t>Assessing the direction and rough size of relationships between explanatory and outcome features.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997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Improvisation of EDA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Quality of your inputs decide the quality of your output.</a:t>
            </a:r>
          </a:p>
          <a:p>
            <a:r>
              <a:rPr lang="en-IN" dirty="0"/>
              <a:t>To improve the model accuracy, EDA may be repeated after the model tuning.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871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EDA Does?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EDA visualizes the important aspect in the data while hiding the unnecessary.</a:t>
            </a:r>
          </a:p>
          <a:p>
            <a:r>
              <a:rPr lang="en-IN" dirty="0" smtClean="0"/>
              <a:t>EDA explores </a:t>
            </a:r>
            <a:r>
              <a:rPr lang="en-IN" dirty="0"/>
              <a:t>the data, and possibly formulate hypotheses that could lead to new data collection and </a:t>
            </a:r>
            <a:r>
              <a:rPr lang="en-IN" dirty="0" smtClean="0"/>
              <a:t>experiments.</a:t>
            </a:r>
          </a:p>
          <a:p>
            <a:r>
              <a:rPr lang="en-US" dirty="0" smtClean="0"/>
              <a:t>EDA </a:t>
            </a:r>
            <a:r>
              <a:rPr lang="en-IN" dirty="0"/>
              <a:t> focuses more narrowly on checking assumptions required for model fitting and hypothesis testing, and handling missing values and making transformations of variables as </a:t>
            </a:r>
            <a:r>
              <a:rPr lang="en-IN" dirty="0" smtClean="0"/>
              <a:t>needed.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361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438" y="0"/>
            <a:ext cx="10018713" cy="931025"/>
          </a:xfrm>
        </p:spPr>
        <p:txBody>
          <a:bodyPr/>
          <a:lstStyle/>
          <a:p>
            <a:r>
              <a:rPr lang="en-US" dirty="0" smtClean="0"/>
              <a:t>How EDA Works?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2128" y="829886"/>
            <a:ext cx="10018713" cy="53880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EDA is generally cross-classified in two ways: </a:t>
            </a:r>
          </a:p>
          <a:p>
            <a:pPr lvl="0"/>
            <a:r>
              <a:rPr lang="en-IN" dirty="0"/>
              <a:t>Each method is either non-graphical or graphical. </a:t>
            </a:r>
          </a:p>
          <a:p>
            <a:pPr lvl="0"/>
            <a:r>
              <a:rPr lang="en-IN" dirty="0"/>
              <a:t>Each method is either univariate or multivariate (usually just bivariate</a:t>
            </a:r>
            <a:r>
              <a:rPr lang="en-IN" dirty="0" smtClean="0"/>
              <a:t>).</a:t>
            </a:r>
          </a:p>
          <a:p>
            <a:pPr marL="0" lv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Beyond the categories created by the above cross-classification, each of the categories of EDA have further divisions based on:</a:t>
            </a:r>
          </a:p>
          <a:p>
            <a:r>
              <a:rPr lang="en-IN" dirty="0" smtClean="0"/>
              <a:t>The </a:t>
            </a:r>
            <a:r>
              <a:rPr lang="en-IN" dirty="0"/>
              <a:t>role (outcome or explanatory</a:t>
            </a:r>
            <a:r>
              <a:rPr lang="en-IN" dirty="0" smtClean="0"/>
              <a:t>)</a:t>
            </a:r>
          </a:p>
          <a:p>
            <a:r>
              <a:rPr lang="en-IN" dirty="0" smtClean="0"/>
              <a:t>The type </a:t>
            </a:r>
            <a:r>
              <a:rPr lang="en-IN" dirty="0"/>
              <a:t>(categorical or continuous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The techniques involved to understand, clean and prepare your data for building your predictive model: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Identify Predictor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Target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the data type and the category of the </a:t>
            </a:r>
            <a:r>
              <a:rPr lang="en-US" dirty="0" smtClean="0"/>
              <a:t>feature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072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/>
          <a:lstStyle/>
          <a:p>
            <a:pPr marL="0" lvl="0" indent="0">
              <a:buNone/>
            </a:pPr>
            <a:r>
              <a:rPr lang="en-IN" dirty="0" smtClean="0"/>
              <a:t>There are 4 different types of EDA.</a:t>
            </a:r>
          </a:p>
          <a:p>
            <a:pPr lvl="0"/>
            <a:r>
              <a:rPr lang="en-IN" dirty="0" smtClean="0"/>
              <a:t>Univariate non-graphical</a:t>
            </a:r>
          </a:p>
          <a:p>
            <a:pPr lvl="0"/>
            <a:r>
              <a:rPr lang="en-IN" dirty="0"/>
              <a:t>Univariate graphical</a:t>
            </a:r>
          </a:p>
          <a:p>
            <a:pPr lvl="0"/>
            <a:r>
              <a:rPr lang="en-IN" dirty="0"/>
              <a:t>Multivariate </a:t>
            </a:r>
            <a:r>
              <a:rPr lang="en-IN" dirty="0" smtClean="0"/>
              <a:t>non-graphical</a:t>
            </a:r>
            <a:endParaRPr lang="en-IN" dirty="0"/>
          </a:p>
          <a:p>
            <a:pPr lvl="0"/>
            <a:r>
              <a:rPr lang="en-IN" dirty="0"/>
              <a:t>Multivariate </a:t>
            </a:r>
            <a:r>
              <a:rPr lang="en-IN" dirty="0" smtClean="0"/>
              <a:t>graphical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327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521</TotalTime>
  <Words>1425</Words>
  <Application>Microsoft Office PowerPoint</Application>
  <PresentationFormat>Widescreen</PresentationFormat>
  <Paragraphs>283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Corbel</vt:lpstr>
      <vt:lpstr>Times New Roman</vt:lpstr>
      <vt:lpstr>Wingdings</vt:lpstr>
      <vt:lpstr>Parallax</vt:lpstr>
      <vt:lpstr>EDA</vt:lpstr>
      <vt:lpstr>What is EDA?</vt:lpstr>
      <vt:lpstr>PowerPoint Presentation</vt:lpstr>
      <vt:lpstr>PowerPoint Presentation</vt:lpstr>
      <vt:lpstr>Why do we need EDA?</vt:lpstr>
      <vt:lpstr>Improvisation of EDA</vt:lpstr>
      <vt:lpstr>What EDA Does?</vt:lpstr>
      <vt:lpstr>How EDA Works?</vt:lpstr>
      <vt:lpstr>Types of EDA</vt:lpstr>
      <vt:lpstr>Univariate non-graphical</vt:lpstr>
      <vt:lpstr>Univariate non-graphical – Categorical Data</vt:lpstr>
      <vt:lpstr>Univariate non-graphical – Continuous Data</vt:lpstr>
      <vt:lpstr>Univariate graphical</vt:lpstr>
      <vt:lpstr>Histogram</vt:lpstr>
      <vt:lpstr>Stem-and-Leaf plot</vt:lpstr>
      <vt:lpstr>Boxplot</vt:lpstr>
      <vt:lpstr>Multivariate non-graphical</vt:lpstr>
      <vt:lpstr>Multivariate non-graphical – Categorical Data</vt:lpstr>
      <vt:lpstr>Multivariate non-graphical – Continuous Data</vt:lpstr>
      <vt:lpstr>Multivariate non-graphical – Categorical and Continuous data</vt:lpstr>
      <vt:lpstr>Multivariate graphical</vt:lpstr>
      <vt:lpstr>Multivariate graphical – Categorical and Continuous data</vt:lpstr>
      <vt:lpstr>Multivariate graphical – Continuous Data</vt:lpstr>
      <vt:lpstr>Multivariate graphical – Continuous Data(Cont.)</vt:lpstr>
      <vt:lpstr>Multivariate graphical – Categorical Data</vt:lpstr>
      <vt:lpstr>Few other EDA Techniques</vt:lpstr>
      <vt:lpstr>Feature Engineering</vt:lpstr>
      <vt:lpstr>Life Cycle of FE</vt:lpstr>
      <vt:lpstr>Importance of Feature Engineering</vt:lpstr>
      <vt:lpstr>Sub-Problems of Feature Engineering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</dc:title>
  <dc:creator>Srinath Suryadevara</dc:creator>
  <cp:lastModifiedBy>Srinath Suryadevara</cp:lastModifiedBy>
  <cp:revision>82</cp:revision>
  <dcterms:created xsi:type="dcterms:W3CDTF">2018-01-17T06:20:14Z</dcterms:created>
  <dcterms:modified xsi:type="dcterms:W3CDTF">2018-01-22T08:43:42Z</dcterms:modified>
</cp:coreProperties>
</file>