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5975" y="2560319"/>
            <a:ext cx="2888024" cy="25831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8108" y="2493263"/>
            <a:ext cx="2680716" cy="26502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363" y="241808"/>
            <a:ext cx="53512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362" y="1526032"/>
            <a:ext cx="7669275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Capstone</a:t>
            </a:r>
            <a:r>
              <a:rPr spc="-275" dirty="0"/>
              <a:t> </a:t>
            </a:r>
            <a:r>
              <a:rPr spc="-155" dirty="0"/>
              <a:t>Projec</a:t>
            </a:r>
            <a:r>
              <a:rPr spc="-110" dirty="0"/>
              <a:t>t</a:t>
            </a:r>
            <a:r>
              <a:rPr spc="-400" dirty="0"/>
              <a:t>-</a:t>
            </a:r>
            <a:r>
              <a:rPr spc="-134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362" y="1526032"/>
            <a:ext cx="7669275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EDA</a:t>
            </a:r>
            <a:r>
              <a:rPr spc="-215" dirty="0"/>
              <a:t> </a:t>
            </a:r>
            <a:r>
              <a:rPr spc="-50" dirty="0"/>
              <a:t>On</a:t>
            </a:r>
            <a:r>
              <a:rPr spc="-215" dirty="0"/>
              <a:t> </a:t>
            </a:r>
            <a:r>
              <a:rPr spc="-105" dirty="0"/>
              <a:t>H</a:t>
            </a:r>
            <a:r>
              <a:rPr spc="-114" dirty="0"/>
              <a:t>otel</a:t>
            </a:r>
            <a:r>
              <a:rPr spc="-200" dirty="0"/>
              <a:t> </a:t>
            </a:r>
            <a:r>
              <a:rPr spc="-70" dirty="0"/>
              <a:t>Booking</a:t>
            </a:r>
            <a:r>
              <a:rPr spc="-200" dirty="0"/>
              <a:t> </a:t>
            </a:r>
            <a:r>
              <a:rPr spc="-155" dirty="0"/>
              <a:t>Analys</a:t>
            </a:r>
            <a:r>
              <a:rPr spc="-80" dirty="0"/>
              <a:t>i</a:t>
            </a:r>
            <a:r>
              <a:rPr spc="-225" dirty="0"/>
              <a:t>s</a:t>
            </a:r>
          </a:p>
          <a:p>
            <a:pPr marL="85725" algn="ctr">
              <a:lnSpc>
                <a:spcPct val="100000"/>
              </a:lnSpc>
              <a:spcBef>
                <a:spcPts val="50"/>
              </a:spcBef>
            </a:pPr>
            <a:r>
              <a:rPr sz="2400" spc="-70" dirty="0"/>
              <a:t>BY</a:t>
            </a:r>
            <a:endParaRPr sz="2400" dirty="0"/>
          </a:p>
          <a:p>
            <a:pPr marL="2511425" marR="2418715" algn="ctr">
              <a:lnSpc>
                <a:spcPct val="100000"/>
              </a:lnSpc>
            </a:pPr>
            <a:r>
              <a:rPr lang="en-US" sz="2400" spc="-75" dirty="0" smtClean="0">
                <a:solidFill>
                  <a:srgbClr val="C00000"/>
                </a:solidFill>
              </a:rPr>
              <a:t>Raju </a:t>
            </a:r>
            <a:r>
              <a:rPr lang="en-US" sz="2400" spc="-75" dirty="0" err="1" smtClean="0">
                <a:solidFill>
                  <a:srgbClr val="C00000"/>
                </a:solidFill>
              </a:rPr>
              <a:t>Vatsavai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379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BB(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Bed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&amp;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Breakfast) 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preferred</a:t>
            </a:r>
            <a:endParaRPr sz="1400">
              <a:latin typeface="Microsoft Sans Serif"/>
              <a:cs typeface="Microsoft Sans Serif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type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meal by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the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endParaRPr sz="1400">
              <a:latin typeface="Microsoft Sans Serif"/>
              <a:cs typeface="Microsoft Sans Serif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Full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Board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i.e.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FB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least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preferred.</a:t>
            </a:r>
            <a:endParaRPr sz="1400">
              <a:latin typeface="Microsoft Sans Serif"/>
              <a:cs typeface="Microsoft Sans Serif"/>
            </a:endParaRPr>
          </a:p>
          <a:p>
            <a:pPr marL="197485" marR="113030" indent="-1473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HB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(Half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Board) and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SC(Self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Catering) are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equ</a:t>
            </a:r>
            <a:r>
              <a:rPr sz="1400" spc="-72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2100" spc="-195" baseline="2182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lly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 pref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r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5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line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chart,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from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June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September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happened.</a:t>
            </a:r>
            <a:endParaRPr sz="1400">
              <a:latin typeface="Microsoft Sans Serif"/>
              <a:cs typeface="Microsoft Sans Serif"/>
            </a:endParaRPr>
          </a:p>
          <a:p>
            <a:pPr marL="12700" marR="30099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It’s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Summer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After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September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Starts declining.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213" y="634506"/>
            <a:ext cx="5226562" cy="2058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111" y="2775838"/>
            <a:ext cx="5326887" cy="23676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715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had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June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,July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August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But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other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months</a:t>
            </a:r>
            <a:r>
              <a:rPr sz="1400" spc="4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less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Thus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that,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January,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February, March,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April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,November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December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months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customers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2670"/>
            <a:ext cx="6444742" cy="2817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37" y="621430"/>
            <a:ext cx="4475551" cy="22486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60369"/>
            <a:ext cx="418147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Maximum number of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Portugal.</a:t>
            </a:r>
            <a:endParaRPr sz="1400">
              <a:latin typeface="Microsoft Sans Serif"/>
              <a:cs typeface="Microsoft Sans Serif"/>
            </a:endParaRPr>
          </a:p>
          <a:p>
            <a:pPr marL="25781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i.e. more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25000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endParaRPr sz="1400">
              <a:latin typeface="Microsoft Sans Serif"/>
              <a:cs typeface="Microsoft Sans Serif"/>
            </a:endParaRPr>
          </a:p>
          <a:p>
            <a:pPr marL="60960" marR="281940" indent="-4889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After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Portugal,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GBR(Great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Brittan),France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Spain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countries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where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most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came.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 and</a:t>
            </a:r>
            <a:endParaRPr sz="1400">
              <a:latin typeface="Microsoft Sans Serif"/>
              <a:cs typeface="Microsoft Sans Serif"/>
            </a:endParaRPr>
          </a:p>
          <a:p>
            <a:pPr marL="12700" marR="5080" indent="4826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happened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2016.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see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were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371" y="3062223"/>
            <a:ext cx="4905628" cy="20812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545584" y="587375"/>
            <a:ext cx="4247515" cy="2360930"/>
            <a:chOff x="4545584" y="587375"/>
            <a:chExt cx="4247515" cy="23609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5584" y="729756"/>
              <a:ext cx="748906" cy="20701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8044" y="587375"/>
              <a:ext cx="3615054" cy="236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02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Average ADR</a:t>
            </a:r>
            <a:r>
              <a:rPr sz="14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compared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hotels.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These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generating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more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revenue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 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Average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lead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It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means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plan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their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trip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too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early.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Usually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prefer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longer stays.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That’s why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people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 plan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early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cancellation rate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which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almost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30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%.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330"/>
            <a:ext cx="2573020" cy="21257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777" y="593815"/>
            <a:ext cx="2611548" cy="21654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3960" y="627182"/>
            <a:ext cx="2689736" cy="2244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6445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Waiting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time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period</a:t>
            </a:r>
            <a:r>
              <a:rPr sz="14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compared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That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means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much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busier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15430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most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repeated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guests.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order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increase the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count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repeated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 </a:t>
            </a:r>
            <a:r>
              <a:rPr sz="1400" spc="-36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management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need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take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valuable feedbacks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from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guests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try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give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good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service.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8" y="626491"/>
            <a:ext cx="3296030" cy="27405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1373" y="686628"/>
            <a:ext cx="3362953" cy="27205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075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'Direct' 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'TA/TO'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both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among</a:t>
            </a:r>
            <a:r>
              <a:rPr sz="1400" dirty="0">
                <a:latin typeface="Microsoft Sans Serif"/>
                <a:cs typeface="Microsoft Sans Serif"/>
              </a:rPr>
              <a:t> other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channels.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GDS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'City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Hotel'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GDS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needs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increase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5" dirty="0">
                <a:latin typeface="Microsoft Sans Serif"/>
                <a:cs typeface="Microsoft Sans Serif"/>
              </a:rPr>
              <a:t> “Direct” 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‘TA/TO’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generating more revenue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other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2700" marR="47117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Here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“Direct”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‘Online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Travel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Agency’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high</a:t>
            </a:r>
            <a:r>
              <a:rPr sz="14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adr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both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types.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Aviation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segment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needs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 </a:t>
            </a:r>
            <a:r>
              <a:rPr sz="1400" spc="-35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increase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4" y="818158"/>
              <a:ext cx="4182697" cy="2223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810" y="680593"/>
              <a:ext cx="4802886" cy="242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296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‘TA/TO’</a:t>
            </a:r>
            <a:r>
              <a:rPr sz="1400" spc="-5" dirty="0">
                <a:latin typeface="Microsoft Sans Serif"/>
                <a:cs typeface="Microsoft Sans Serif"/>
              </a:rPr>
              <a:t> distribution channel has highest </a:t>
            </a:r>
            <a:r>
              <a:rPr sz="1400" spc="-10" dirty="0">
                <a:latin typeface="Microsoft Sans Serif"/>
                <a:cs typeface="Microsoft Sans Serif"/>
              </a:rPr>
              <a:t>cancellations </a:t>
            </a:r>
            <a:r>
              <a:rPr sz="1400" spc="-5" dirty="0">
                <a:latin typeface="Microsoft Sans Serif"/>
                <a:cs typeface="Microsoft Sans Serif"/>
              </a:rPr>
              <a:t>for city hotels and more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6000 cancellations for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 hotels. In order to reduce the cancellations </a:t>
            </a:r>
            <a:r>
              <a:rPr sz="1400" dirty="0">
                <a:latin typeface="Microsoft Sans Serif"/>
                <a:cs typeface="Microsoft Sans Serif"/>
              </a:rPr>
              <a:t>they </a:t>
            </a:r>
            <a:r>
              <a:rPr sz="1400" spc="-5" dirty="0">
                <a:latin typeface="Microsoft Sans Serif"/>
                <a:cs typeface="Microsoft Sans Serif"/>
              </a:rPr>
              <a:t>should improve their cancellation policies and deposit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policies.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‘Online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TA/TO’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market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segment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cancellations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5" y="565136"/>
            <a:ext cx="4017683" cy="2412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409" y="617921"/>
            <a:ext cx="4424144" cy="2382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41191"/>
            <a:ext cx="8112759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19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 did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even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getting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while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hotel. Only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2.5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 cancelled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booking.</a:t>
            </a:r>
            <a:endParaRPr sz="140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Thus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same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room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reserved room</a:t>
            </a:r>
            <a:r>
              <a:rPr sz="14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reason for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cancellations.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81" y="613303"/>
            <a:ext cx="4086946" cy="28178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7" y="623316"/>
            <a:ext cx="3669665" cy="325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 and same_room_alloted_or_not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negatively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correlated.</a:t>
            </a:r>
            <a:r>
              <a:rPr sz="1400" spc="38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getting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same room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4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reserved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room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reason</a:t>
            </a:r>
            <a:r>
              <a:rPr sz="1400" spc="-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 cancellations.</a:t>
            </a:r>
            <a:endParaRPr sz="1400">
              <a:latin typeface="Microsoft Sans Serif"/>
              <a:cs typeface="Microsoft Sans Serif"/>
            </a:endParaRPr>
          </a:p>
          <a:p>
            <a:pPr marL="12700" marR="66865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lead-time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positively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 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lead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time.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dirty="0">
                <a:latin typeface="Microsoft Sans Serif"/>
                <a:cs typeface="Microsoft Sans Serif"/>
              </a:rPr>
              <a:t>D</a:t>
            </a:r>
            <a:r>
              <a:rPr sz="1400" spc="-5" dirty="0">
                <a:latin typeface="Microsoft Sans Serif"/>
                <a:cs typeface="Microsoft Sans Serif"/>
              </a:rPr>
              <a:t>R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10" dirty="0">
                <a:latin typeface="Microsoft Sans Serif"/>
                <a:cs typeface="Microsoft Sans Serif"/>
              </a:rPr>
              <a:t>t</a:t>
            </a:r>
            <a:r>
              <a:rPr sz="1400" spc="-5" dirty="0">
                <a:latin typeface="Microsoft Sans Serif"/>
                <a:cs typeface="Microsoft Sans Serif"/>
              </a:rPr>
              <a:t>ot</a:t>
            </a:r>
            <a:r>
              <a:rPr sz="1400" spc="-15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l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p</a:t>
            </a:r>
            <a:r>
              <a:rPr sz="1400" spc="-15" dirty="0">
                <a:latin typeface="Microsoft Sans Serif"/>
                <a:cs typeface="Microsoft Sans Serif"/>
              </a:rPr>
              <a:t>e</a:t>
            </a:r>
            <a:r>
              <a:rPr sz="1400" spc="-5" dirty="0">
                <a:latin typeface="Microsoft Sans Serif"/>
                <a:cs typeface="Microsoft Sans Serif"/>
              </a:rPr>
              <a:t>op</a:t>
            </a:r>
            <a:r>
              <a:rPr sz="1400" spc="-15" dirty="0">
                <a:latin typeface="Microsoft Sans Serif"/>
                <a:cs typeface="Microsoft Sans Serif"/>
              </a:rPr>
              <a:t>l</a:t>
            </a:r>
            <a:r>
              <a:rPr sz="1400" spc="-5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10" dirty="0">
                <a:latin typeface="Microsoft Sans Serif"/>
                <a:cs typeface="Microsoft Sans Serif"/>
              </a:rPr>
              <a:t>ar</a:t>
            </a:r>
            <a:r>
              <a:rPr sz="1400" spc="-5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5" dirty="0">
                <a:latin typeface="Microsoft Sans Serif"/>
                <a:cs typeface="Microsoft Sans Serif"/>
              </a:rPr>
              <a:t>hi</a:t>
            </a:r>
            <a:r>
              <a:rPr sz="1400" spc="-15" dirty="0">
                <a:latin typeface="Microsoft Sans Serif"/>
                <a:cs typeface="Microsoft Sans Serif"/>
              </a:rPr>
              <a:t>g</a:t>
            </a:r>
            <a:r>
              <a:rPr sz="1400" spc="-10" dirty="0">
                <a:latin typeface="Microsoft Sans Serif"/>
                <a:cs typeface="Microsoft Sans Serif"/>
              </a:rPr>
              <a:t>hl</a:t>
            </a:r>
            <a:r>
              <a:rPr sz="1400" spc="-5" dirty="0">
                <a:latin typeface="Microsoft Sans Serif"/>
                <a:cs typeface="Microsoft Sans Serif"/>
              </a:rPr>
              <a:t>y  correlated.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That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more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adr.High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revenue</a:t>
            </a:r>
            <a:endParaRPr sz="1400">
              <a:latin typeface="Microsoft Sans Serif"/>
              <a:cs typeface="Microsoft Sans Serif"/>
            </a:endParaRPr>
          </a:p>
          <a:p>
            <a:pPr marL="12700" marR="121285" algn="just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is_repeated_guest and previous_bookings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Not_canceled has strong correlation. May be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repeated guests are not more likely to cancel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9" y="629788"/>
            <a:ext cx="5185697" cy="4261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45" y="688911"/>
            <a:ext cx="4683317" cy="2414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 dirty="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Optimal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both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less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Usually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week.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729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more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than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likes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1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see</a:t>
            </a:r>
            <a:r>
              <a:rPr sz="1400" spc="1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spc="1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7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very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less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Resort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saw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Correlation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heatmap,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adr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positively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correlated.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people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,adr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 100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5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than</a:t>
            </a:r>
            <a:r>
              <a:rPr sz="1400" spc="-5" dirty="0">
                <a:latin typeface="Microsoft Sans Serif"/>
                <a:cs typeface="Microsoft Sans Serif"/>
              </a:rPr>
              <a:t> 200.</a:t>
            </a:r>
            <a:endParaRPr sz="1400" dirty="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revenue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942" y="1066118"/>
            <a:ext cx="3965159" cy="1706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35940"/>
            <a:chOff x="-12700" y="0"/>
            <a:chExt cx="8546465" cy="535940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557" y="0"/>
                  </a:moveTo>
                  <a:lnTo>
                    <a:pt x="0" y="0"/>
                  </a:lnTo>
                  <a:lnTo>
                    <a:pt x="0" y="510362"/>
                  </a:lnTo>
                  <a:lnTo>
                    <a:pt x="8520557" y="510362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362"/>
                  </a:moveTo>
                  <a:lnTo>
                    <a:pt x="8520557" y="510362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1036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7824470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  <a:buFont typeface="Wingdings"/>
              <a:buChar char=""/>
            </a:pPr>
            <a:endParaRPr sz="2950">
              <a:latin typeface="Arial"/>
              <a:cs typeface="Arial"/>
            </a:endParaRPr>
          </a:p>
          <a:p>
            <a:pPr marL="802640" marR="119380" lvl="1" indent="-318135">
              <a:lnSpc>
                <a:spcPct val="114999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project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we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will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be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analyzing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data.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data 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set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contains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for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city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resort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hotel,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includes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such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when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was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made,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length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stay,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number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adults,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children,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and/or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babies,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number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of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available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parking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spaces.</a:t>
            </a:r>
            <a:endParaRPr sz="1800">
              <a:latin typeface="Microsoft Sans Serif"/>
              <a:cs typeface="Microsoft Sans Serif"/>
            </a:endParaRPr>
          </a:p>
          <a:p>
            <a:pPr marL="802640" marR="5080" lvl="1" indent="-318135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industry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very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volatile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industry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depends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on </a:t>
            </a:r>
            <a:r>
              <a:rPr sz="1800" spc="-4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above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factors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many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more.</a:t>
            </a:r>
            <a:endParaRPr sz="1800">
              <a:latin typeface="Microsoft Sans Serif"/>
              <a:cs typeface="Microsoft Sans Serif"/>
            </a:endParaRPr>
          </a:p>
          <a:p>
            <a:pPr marL="802640" lvl="1" indent="-318770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  <a:tab pos="5246370" algn="l"/>
              </a:tabLst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main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objective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behind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this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project</a:t>
            </a:r>
            <a:r>
              <a:rPr sz="18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Microsoft Sans Serif"/>
                <a:cs typeface="Microsoft Sans Serif"/>
              </a:rPr>
              <a:t>is</a:t>
            </a:r>
            <a:r>
              <a:rPr sz="1800" spc="3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	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explore</a:t>
            </a:r>
            <a:r>
              <a:rPr sz="1800" spc="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analyze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data</a:t>
            </a:r>
            <a:endParaRPr sz="1800">
              <a:latin typeface="Microsoft Sans Serif"/>
              <a:cs typeface="Microsoft Sans Serif"/>
            </a:endParaRPr>
          </a:p>
          <a:p>
            <a:pPr marL="802640" marR="66675">
              <a:lnSpc>
                <a:spcPct val="114999"/>
              </a:lnSpc>
            </a:pP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discover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factors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that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govern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bookings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2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give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insights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hotel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1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,which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perform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various</a:t>
            </a:r>
            <a:r>
              <a:rPr sz="1800" spc="3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campaigns </a:t>
            </a:r>
            <a:r>
              <a:rPr sz="1800" spc="-465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boost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2020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business</a:t>
            </a:r>
            <a:r>
              <a:rPr sz="1800" spc="2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Microsoft Sans Serif"/>
                <a:cs typeface="Microsoft Sans Serif"/>
              </a:rPr>
              <a:t>performance.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834"/>
            <a:ext cx="2063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4646"/>
                </a:solidFill>
                <a:latin typeface="Microsoft Sans Serif"/>
                <a:cs typeface="Microsoft Sans Serif"/>
              </a:rPr>
              <a:t>Signing</a:t>
            </a:r>
            <a:r>
              <a:rPr sz="2800" b="0" spc="-40" dirty="0">
                <a:solidFill>
                  <a:srgbClr val="FF4646"/>
                </a:solidFill>
                <a:latin typeface="Microsoft Sans Serif"/>
                <a:cs typeface="Microsoft Sans Serif"/>
              </a:rPr>
              <a:t> </a:t>
            </a:r>
            <a:r>
              <a:rPr sz="2800" b="0" spc="300" dirty="0">
                <a:solidFill>
                  <a:srgbClr val="FF4646"/>
                </a:solidFill>
                <a:latin typeface="Microsoft Sans Serif"/>
                <a:cs typeface="Microsoft Sans Serif"/>
              </a:rPr>
              <a:t>off…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24510"/>
            <a:chOff x="-12700" y="0"/>
            <a:chExt cx="8546465" cy="5245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4507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Work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Flow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354330" lvl="1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3549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our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work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flow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steps.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309" y="1861947"/>
            <a:ext cx="2933065" cy="1188720"/>
            <a:chOff x="521309" y="1861947"/>
            <a:chExt cx="2933065" cy="1188720"/>
          </a:xfrm>
        </p:grpSpPr>
        <p:sp>
          <p:nvSpPr>
            <p:cNvPr id="8" name="object 8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2325649" y="0"/>
                  </a:moveTo>
                  <a:lnTo>
                    <a:pt x="0" y="0"/>
                  </a:lnTo>
                  <a:lnTo>
                    <a:pt x="581418" y="581532"/>
                  </a:lnTo>
                  <a:lnTo>
                    <a:pt x="0" y="1162939"/>
                  </a:lnTo>
                  <a:lnTo>
                    <a:pt x="2325649" y="1162939"/>
                  </a:lnTo>
                  <a:lnTo>
                    <a:pt x="2907055" y="581532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0" y="0"/>
                  </a:moveTo>
                  <a:lnTo>
                    <a:pt x="2325649" y="0"/>
                  </a:lnTo>
                  <a:lnTo>
                    <a:pt x="2907055" y="581532"/>
                  </a:lnTo>
                  <a:lnTo>
                    <a:pt x="2325649" y="1162939"/>
                  </a:lnTo>
                  <a:lnTo>
                    <a:pt x="0" y="1162939"/>
                  </a:lnTo>
                  <a:lnTo>
                    <a:pt x="581418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2624" y="2026412"/>
            <a:ext cx="166179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415"/>
              </a:spcBef>
            </a:pP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Data</a:t>
            </a:r>
            <a:r>
              <a:rPr sz="1900" spc="-7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Collection </a:t>
            </a:r>
            <a:r>
              <a:rPr sz="1900" spc="-49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Understanding</a:t>
            </a:r>
            <a:endParaRPr sz="19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661" y="1861947"/>
            <a:ext cx="2932430" cy="1188720"/>
            <a:chOff x="3137661" y="1861947"/>
            <a:chExt cx="2932430" cy="1188720"/>
          </a:xfrm>
        </p:grpSpPr>
        <p:sp>
          <p:nvSpPr>
            <p:cNvPr id="12" name="object 12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5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29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29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5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2026412"/>
            <a:ext cx="162115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15"/>
              </a:spcBef>
              <a:tabLst>
                <a:tab pos="655320" algn="l"/>
              </a:tabLst>
            </a:pPr>
            <a:r>
              <a:rPr sz="1900" dirty="0" smtClean="0">
                <a:solidFill>
                  <a:srgbClr val="F5FCFF"/>
                </a:solidFill>
                <a:latin typeface="Microsoft Sans Serif"/>
                <a:cs typeface="Microsoft Sans Serif"/>
              </a:rPr>
              <a:t>Data</a:t>
            </a:r>
            <a:r>
              <a:rPr lang="en-US" sz="1900" dirty="0" smtClean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 smtClean="0">
                <a:solidFill>
                  <a:srgbClr val="F5FCFF"/>
                </a:solidFill>
                <a:latin typeface="Microsoft Sans Serif"/>
                <a:cs typeface="Microsoft Sans Serif"/>
              </a:rPr>
              <a:t>Cl</a:t>
            </a:r>
            <a:r>
              <a:rPr sz="1900" spc="-15" dirty="0" smtClean="0">
                <a:solidFill>
                  <a:srgbClr val="F5FCFF"/>
                </a:solidFill>
                <a:latin typeface="Microsoft Sans Serif"/>
                <a:cs typeface="Microsoft Sans Serif"/>
              </a:rPr>
              <a:t>e</a:t>
            </a:r>
            <a:r>
              <a:rPr sz="1900" spc="-5" dirty="0" smtClean="0">
                <a:solidFill>
                  <a:srgbClr val="F5FCFF"/>
                </a:solidFill>
                <a:latin typeface="Microsoft Sans Serif"/>
                <a:cs typeface="Microsoft Sans Serif"/>
              </a:rPr>
              <a:t>an</a:t>
            </a:r>
            <a:r>
              <a:rPr sz="1900" spc="-15" dirty="0" smtClean="0">
                <a:solidFill>
                  <a:srgbClr val="F5FCFF"/>
                </a:solidFill>
                <a:latin typeface="Microsoft Sans Serif"/>
                <a:cs typeface="Microsoft Sans Serif"/>
              </a:rPr>
              <a:t>i</a:t>
            </a:r>
            <a:r>
              <a:rPr sz="1900" dirty="0" smtClean="0">
                <a:solidFill>
                  <a:srgbClr val="F5FCFF"/>
                </a:solidFill>
                <a:latin typeface="Microsoft Sans Serif"/>
                <a:cs typeface="Microsoft Sans Serif"/>
              </a:rPr>
              <a:t>ng 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and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Manipulation</a:t>
            </a:r>
            <a:endParaRPr sz="1900" dirty="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53989" y="1861947"/>
            <a:ext cx="2932430" cy="1188720"/>
            <a:chOff x="5753989" y="1861947"/>
            <a:chExt cx="2932430" cy="1188720"/>
          </a:xfrm>
        </p:grpSpPr>
        <p:sp>
          <p:nvSpPr>
            <p:cNvPr id="16" name="object 16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6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30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30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6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4647" y="2026412"/>
            <a:ext cx="158178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15"/>
              </a:spcBef>
            </a:pP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Exploratory 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 Data </a:t>
            </a:r>
            <a:r>
              <a:rPr sz="1900" spc="5" dirty="0">
                <a:solidFill>
                  <a:srgbClr val="F5FCF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Ana</a:t>
            </a:r>
            <a:r>
              <a:rPr sz="1900" spc="-15" dirty="0">
                <a:solidFill>
                  <a:srgbClr val="F5FCFF"/>
                </a:solidFill>
                <a:latin typeface="Microsoft Sans Serif"/>
                <a:cs typeface="Microsoft Sans Serif"/>
              </a:rPr>
              <a:t>l</a:t>
            </a:r>
            <a:r>
              <a:rPr sz="1900" dirty="0">
                <a:solidFill>
                  <a:srgbClr val="F5FCFF"/>
                </a:solidFill>
                <a:latin typeface="Microsoft Sans Serif"/>
                <a:cs typeface="Microsoft Sans Serif"/>
              </a:rPr>
              <a:t>ys</a:t>
            </a:r>
            <a:r>
              <a:rPr sz="19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is(EDA)</a:t>
            </a:r>
            <a:endParaRPr sz="1900" dirty="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141" y="3372103"/>
            <a:ext cx="7725409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EDA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divided into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following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analysis.</a:t>
            </a:r>
            <a:endParaRPr sz="1400">
              <a:latin typeface="Microsoft Sans Serif"/>
              <a:cs typeface="Microsoft Sans Serif"/>
            </a:endParaRPr>
          </a:p>
          <a:p>
            <a:pPr marL="355600" marR="74295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Univariate</a:t>
            </a:r>
            <a:r>
              <a:rPr sz="1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Univariate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simplest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three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 are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analyzing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variable.</a:t>
            </a:r>
            <a:endParaRPr sz="1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Bivariate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analysis:</a:t>
            </a:r>
            <a:r>
              <a:rPr sz="1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Bivariate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two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study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relationships.</a:t>
            </a:r>
            <a:endParaRPr sz="1400">
              <a:latin typeface="Microsoft Sans Serif"/>
              <a:cs typeface="Microsoft Sans Serif"/>
            </a:endParaRPr>
          </a:p>
          <a:p>
            <a:pPr marL="355600" marR="72136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Multivariate</a:t>
            </a:r>
            <a:r>
              <a:rPr sz="1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anlysis: </a:t>
            </a:r>
            <a:r>
              <a:rPr sz="1400" spc="-5" dirty="0">
                <a:latin typeface="Microsoft Sans Serif"/>
                <a:cs typeface="Microsoft Sans Serif"/>
              </a:rPr>
              <a:t>Multivariate 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similar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Bivariate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comparing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dirty="0">
                <a:latin typeface="Microsoft Sans Serif"/>
                <a:cs typeface="Microsoft Sans Serif"/>
              </a:rPr>
              <a:t> than</a:t>
            </a:r>
            <a:r>
              <a:rPr sz="1400" spc="-5" dirty="0">
                <a:latin typeface="Microsoft Sans Serif"/>
                <a:cs typeface="Microsoft Sans Serif"/>
              </a:rPr>
              <a:t> two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variables.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46465" cy="598170"/>
            <a:chOff x="-12700" y="0"/>
            <a:chExt cx="8546465" cy="5981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8370570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After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collecting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it’s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very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important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understand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analysis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 119390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rows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32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let’s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understand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32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columns.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solidFill>
                  <a:srgbClr val="FF4646"/>
                </a:solidFill>
                <a:latin typeface="Microsoft Sans Serif"/>
                <a:cs typeface="Microsoft Sans Serif"/>
              </a:rPr>
              <a:t>Data Description: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Arial"/>
                <a:cs typeface="Arial"/>
              </a:rPr>
              <a:t>hotel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:Resort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is_canceled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indicating if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canceled (1)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(0)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lead_time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elapsed between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entering date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3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date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arrival_date_year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Year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30505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arrival_date_month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Month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arrival_date_week_number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year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arrival_date_day_of_month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arrival date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stays_in_weekend_nights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weekend nights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stays_in_week_nights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nights.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60140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adults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adults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children </a:t>
            </a:r>
            <a:r>
              <a:rPr sz="1400" spc="-5" dirty="0">
                <a:latin typeface="Microsoft Sans Serif"/>
                <a:cs typeface="Microsoft Sans Serif"/>
              </a:rPr>
              <a:t>: Number of children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babies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babies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meal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meal booked.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Country of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origin.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8521065" cy="482600"/>
            <a:chOff x="-12700" y="0"/>
            <a:chExt cx="8521065" cy="482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849541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95411" y="457200"/>
                  </a:lnTo>
                  <a:lnTo>
                    <a:pt x="8495411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0" y="457200"/>
                  </a:moveTo>
                  <a:lnTo>
                    <a:pt x="8495411" y="457200"/>
                  </a:lnTo>
                  <a:lnTo>
                    <a:pt x="84954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68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27558"/>
            <a:ext cx="8976360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116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market_segment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Market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segment designation.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(TA/TO)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distribution_channel </a:t>
            </a:r>
            <a:r>
              <a:rPr sz="1400" spc="-5" dirty="0">
                <a:latin typeface="Microsoft Sans Serif"/>
                <a:cs typeface="Microsoft Sans Serif"/>
              </a:rPr>
              <a:t>: Booking distribution channel.(T/A/TO)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is_repeated_guest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 (1)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 </a:t>
            </a:r>
            <a:r>
              <a:rPr sz="1400" spc="-5" dirty="0">
                <a:latin typeface="Microsoft Sans Serif"/>
                <a:cs typeface="Microsoft Sans Serif"/>
              </a:rPr>
              <a:t>(0)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1657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previous_cancellations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previous bookings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prior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current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3556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previous_bookings_not_canceled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previous bookings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prior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current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reserved_room_type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reserved.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assigned_room_type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for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assigned 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booking.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booking_changes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entered 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422084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PMS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until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moment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check-in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cancellation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deposit_type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Deposit,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Non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Refund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,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Refundable.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agent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travel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agency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company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company/entity</a:t>
            </a:r>
            <a:r>
              <a:rPr sz="1400" dirty="0">
                <a:latin typeface="Microsoft Sans Serif"/>
                <a:cs typeface="Microsoft Sans Serif"/>
              </a:rPr>
              <a:t> that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.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days_in_waiting_list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days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waiting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list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before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confirmed 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customer_type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Contract,Group,transient,Transient</a:t>
            </a:r>
            <a:r>
              <a:rPr sz="1400" dirty="0">
                <a:latin typeface="Microsoft Sans Serif"/>
                <a:cs typeface="Microsoft Sans Serif"/>
              </a:rPr>
              <a:t> party.</a:t>
            </a:r>
          </a:p>
          <a:p>
            <a:pPr marL="12700" marR="1498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adr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Average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Daily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Rate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defined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dividing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sum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lodging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transactions by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total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staying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5175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required_car_parking_spaces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 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spaces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required by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total_of_special_requests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Number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special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requests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(e.g.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twin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floor)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reservation_status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: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Reservation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last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status.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31" y="4438989"/>
            <a:ext cx="3538643" cy="620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6959" y="922239"/>
            <a:ext cx="3586840" cy="19100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700" y="0"/>
            <a:ext cx="8542020" cy="514984"/>
            <a:chOff x="-12700" y="0"/>
            <a:chExt cx="8542020" cy="514984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620" y="0"/>
                  </a:moveTo>
                  <a:lnTo>
                    <a:pt x="0" y="0"/>
                  </a:lnTo>
                  <a:lnTo>
                    <a:pt x="0" y="489102"/>
                  </a:lnTo>
                  <a:lnTo>
                    <a:pt x="8516620" y="489102"/>
                  </a:lnTo>
                  <a:lnTo>
                    <a:pt x="851662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102"/>
                  </a:moveTo>
                  <a:lnTo>
                    <a:pt x="8516620" y="489102"/>
                  </a:lnTo>
                  <a:lnTo>
                    <a:pt x="8516620" y="0"/>
                  </a:lnTo>
                  <a:lnTo>
                    <a:pt x="0" y="0"/>
                  </a:lnTo>
                  <a:lnTo>
                    <a:pt x="0" y="48910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358"/>
            <a:ext cx="65963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Cleaning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Manipulation:</a:t>
            </a:r>
            <a:endParaRPr sz="2400" dirty="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2395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There 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4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company, agent,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country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children with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missing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58073"/>
            <a:ext cx="3144520" cy="138277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23386" y="1498853"/>
            <a:ext cx="780415" cy="266700"/>
            <a:chOff x="3223386" y="1498853"/>
            <a:chExt cx="780415" cy="266700"/>
          </a:xfrm>
        </p:grpSpPr>
        <p:sp>
          <p:nvSpPr>
            <p:cNvPr id="10" name="object 10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34364" y="0"/>
                  </a:moveTo>
                  <a:lnTo>
                    <a:pt x="634364" y="60325"/>
                  </a:lnTo>
                  <a:lnTo>
                    <a:pt x="0" y="60325"/>
                  </a:lnTo>
                  <a:lnTo>
                    <a:pt x="0" y="180848"/>
                  </a:lnTo>
                  <a:lnTo>
                    <a:pt x="634364" y="180848"/>
                  </a:lnTo>
                  <a:lnTo>
                    <a:pt x="634364" y="241046"/>
                  </a:lnTo>
                  <a:lnTo>
                    <a:pt x="754888" y="120523"/>
                  </a:lnTo>
                  <a:lnTo>
                    <a:pt x="63436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0" y="60325"/>
                  </a:moveTo>
                  <a:lnTo>
                    <a:pt x="634364" y="60325"/>
                  </a:lnTo>
                  <a:lnTo>
                    <a:pt x="634364" y="0"/>
                  </a:lnTo>
                  <a:lnTo>
                    <a:pt x="754888" y="120523"/>
                  </a:lnTo>
                  <a:lnTo>
                    <a:pt x="634364" y="241046"/>
                  </a:lnTo>
                  <a:lnTo>
                    <a:pt x="634364" y="180848"/>
                  </a:lnTo>
                  <a:lnTo>
                    <a:pt x="0" y="180848"/>
                  </a:lnTo>
                  <a:lnTo>
                    <a:pt x="0" y="6032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2839466"/>
            <a:ext cx="71297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Handling Duplicates: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31994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duplicates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4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dropped it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data.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886708"/>
            <a:ext cx="69532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Feature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Engineering:</a:t>
            </a:r>
            <a:endParaRPr sz="1400" dirty="0">
              <a:latin typeface="Microsoft Sans Serif"/>
              <a:cs typeface="Microsoft Sans Serif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created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new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</a:t>
            </a:r>
            <a:r>
              <a:rPr sz="1400" spc="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1)‘Total_People’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=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Children, </a:t>
            </a:r>
            <a:r>
              <a:rPr sz="1400" spc="-5" dirty="0">
                <a:latin typeface="Microsoft Sans Serif"/>
                <a:cs typeface="Microsoft Sans Serif"/>
              </a:rPr>
              <a:t>adults,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babies.</a:t>
            </a:r>
            <a:endParaRPr sz="1400" dirty="0">
              <a:latin typeface="Microsoft Sans Serif"/>
              <a:cs typeface="Microsoft Sans Serif"/>
            </a:endParaRPr>
          </a:p>
          <a:p>
            <a:pPr marL="227584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2)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‘Total_stay’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=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weekend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nights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39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weekdays night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" y="3115319"/>
            <a:ext cx="4438650" cy="627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246245" cy="2216150"/>
            <a:chOff x="38745" y="587883"/>
            <a:chExt cx="4246245" cy="2216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5" y="607816"/>
              <a:ext cx="2063211" cy="20923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609" y="587883"/>
              <a:ext cx="2206244" cy="22156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1607" y="587883"/>
            <a:ext cx="2317495" cy="23272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 dirty="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 hotel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City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busiest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hotel.</a:t>
            </a:r>
            <a:endParaRPr sz="1400" dirty="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27.5 %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 were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got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cancelled</a:t>
            </a:r>
            <a:r>
              <a:rPr sz="1400" spc="38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out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all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endParaRPr sz="1400" dirty="0">
              <a:latin typeface="Microsoft Sans Serif"/>
              <a:cs typeface="Microsoft Sans Serif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.Only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3.9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revisited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Rest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96.1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new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Thus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retention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rate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low.</a:t>
            </a:r>
            <a:endParaRPr sz="1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customers/guests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type(82.4%).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party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were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13.4%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0.6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belongs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Remaining guests belongs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Contract</a:t>
            </a:r>
            <a:r>
              <a:rPr sz="1400" spc="-5" dirty="0">
                <a:latin typeface="Microsoft Sans Serif"/>
                <a:cs typeface="Microsoft Sans Serif"/>
              </a:rPr>
              <a:t>-when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allotment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-5" dirty="0">
                <a:latin typeface="Microsoft Sans Serif"/>
                <a:cs typeface="Microsoft Sans Serif"/>
              </a:rPr>
              <a:t> 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Group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-when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</a:t>
            </a:r>
            <a:r>
              <a:rPr sz="1400" spc="-5" dirty="0">
                <a:latin typeface="Microsoft Sans Serif"/>
                <a:cs typeface="Microsoft Sans Serif"/>
              </a:rPr>
              <a:t>when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contract,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 </a:t>
            </a:r>
            <a:r>
              <a:rPr sz="1400" spc="-5" dirty="0">
                <a:latin typeface="Microsoft Sans Serif"/>
                <a:cs typeface="Microsoft Sans Serif"/>
              </a:rPr>
              <a:t>transient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Transient-party-</a:t>
            </a:r>
            <a:r>
              <a:rPr sz="1400" spc="-5" dirty="0">
                <a:latin typeface="Microsoft Sans Serif"/>
                <a:cs typeface="Microsoft Sans Serif"/>
              </a:rPr>
              <a:t>when 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transient,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but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associated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least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transient booking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0495" y="635380"/>
            <a:ext cx="2643504" cy="21715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658"/>
            <a:ext cx="4228719" cy="24164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635" y="615916"/>
              <a:ext cx="4511472" cy="2233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957" y="2688462"/>
              <a:ext cx="2602611" cy="24550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percentage of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 was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 </a:t>
            </a:r>
            <a:r>
              <a:rPr sz="1400" spc="-5" dirty="0">
                <a:latin typeface="Microsoft Sans Serif"/>
                <a:cs typeface="Microsoft Sans Serif"/>
              </a:rPr>
              <a:t>82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Percentage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changes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 was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about 10%.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 dirty="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Agent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-9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28721.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 dirty="0">
              <a:latin typeface="Microsoft Sans Serif"/>
              <a:cs typeface="Microsoft Sans Serif"/>
            </a:endParaRPr>
          </a:p>
          <a:p>
            <a:pPr marL="159385" marR="574040" indent="-147320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customers(91.6%)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 car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 spaces.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8.3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people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required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parking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space.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610171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94615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79.1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%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bookings were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made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through TA/TO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(travel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agents/Tour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operators).Second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channel 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direct.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201930" indent="-189865">
              <a:lnSpc>
                <a:spcPct val="100000"/>
              </a:lnSpc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Room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‘A’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second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preferred</a:t>
            </a:r>
            <a:r>
              <a:rPr sz="1400" spc="-10" dirty="0">
                <a:latin typeface="Microsoft Sans Serif"/>
                <a:cs typeface="Microsoft Sans Serif"/>
              </a:rPr>
              <a:t> 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‘D’.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450">
              <a:latin typeface="Microsoft Sans Serif"/>
              <a:cs typeface="Microsoft Sans Serif"/>
            </a:endParaRPr>
          </a:p>
          <a:p>
            <a:pPr marL="12700" marR="533400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Almost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98.7%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guests prefer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‘No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deposit’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criterion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while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booking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hotels.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870" y="2961181"/>
            <a:ext cx="2875837" cy="214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78612"/>
            <a:ext cx="3540633" cy="27688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051" y="614959"/>
            <a:ext cx="4634800" cy="216898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12700" y="0"/>
            <a:ext cx="8546465" cy="504190"/>
            <a:chOff x="-12700" y="0"/>
            <a:chExt cx="8546465" cy="5041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1697</Words>
  <Application>Microsoft Office PowerPoint</Application>
  <PresentationFormat>On-screen Show (16:9)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Microsoft Sans Serif</vt:lpstr>
      <vt:lpstr>Verdana</vt:lpstr>
      <vt:lpstr>Wingdings</vt:lpstr>
      <vt:lpstr>Office Theme</vt:lpstr>
      <vt:lpstr>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Signing off…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Sumanth Varma V</cp:lastModifiedBy>
  <cp:revision>5</cp:revision>
  <dcterms:created xsi:type="dcterms:W3CDTF">2023-01-07T05:55:07Z</dcterms:created>
  <dcterms:modified xsi:type="dcterms:W3CDTF">2023-01-07T06:54:56Z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2023-01-07T00:00:00Z</vt:filetime>
  </property>
</Properties>
</file>