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84" r:id="rId4"/>
    <p:sldId id="286" r:id="rId5"/>
    <p:sldId id="287" r:id="rId6"/>
    <p:sldId id="285" r:id="rId7"/>
    <p:sldId id="260" r:id="rId8"/>
    <p:sldId id="262" r:id="rId9"/>
    <p:sldId id="263" r:id="rId10"/>
    <p:sldId id="264" r:id="rId11"/>
    <p:sldId id="265" r:id="rId12"/>
    <p:sldId id="266" r:id="rId13"/>
    <p:sldId id="267" r:id="rId14"/>
    <p:sldId id="270" r:id="rId15"/>
    <p:sldId id="271" r:id="rId16"/>
    <p:sldId id="272" r:id="rId17"/>
    <p:sldId id="278" r:id="rId18"/>
    <p:sldId id="279" r:id="rId19"/>
    <p:sldId id="280" r:id="rId20"/>
    <p:sldId id="281" r:id="rId21"/>
    <p:sldId id="275" r:id="rId22"/>
    <p:sldId id="282" r:id="rId23"/>
    <p:sldId id="283" r:id="rId24"/>
    <p:sldId id="277"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C42CA"/>
    <a:srgbClr val="4F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2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F32F024-F464-42E5-814E-A3614576380C}" type="datetimeFigureOut">
              <a:rPr lang="en-IN" smtClean="0"/>
              <a:t>25-09-2023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248B72A-62F0-4AE7-93B3-78FFF8B1CF4A}" type="slidenum">
              <a:rPr lang="en-IN" smtClean="0"/>
              <a:t>‹#›</a:t>
            </a:fld>
            <a:endParaRPr lang="en-IN"/>
          </a:p>
        </p:txBody>
      </p:sp>
    </p:spTree>
    <p:extLst>
      <p:ext uri="{BB962C8B-B14F-4D97-AF65-F5344CB8AC3E}">
        <p14:creationId xmlns:p14="http://schemas.microsoft.com/office/powerpoint/2010/main" val="280530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1" i="0">
                <a:solidFill>
                  <a:srgbClr val="0091EA"/>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1" i="0">
                <a:solidFill>
                  <a:srgbClr val="0091EA"/>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1" i="0">
                <a:solidFill>
                  <a:srgbClr val="0091EA"/>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2" name="Holder 2"/>
          <p:cNvSpPr>
            <a:spLocks noGrp="1"/>
          </p:cNvSpPr>
          <p:nvPr>
            <p:ph type="title"/>
          </p:nvPr>
        </p:nvSpPr>
        <p:spPr>
          <a:xfrm>
            <a:off x="1978965" y="1934146"/>
            <a:ext cx="5186068" cy="1198880"/>
          </a:xfrm>
          <a:prstGeom prst="rect">
            <a:avLst/>
          </a:prstGeom>
        </p:spPr>
        <p:txBody>
          <a:bodyPr wrap="square" lIns="0" tIns="0" rIns="0" bIns="0">
            <a:spAutoFit/>
          </a:bodyPr>
          <a:lstStyle>
            <a:lvl1pPr>
              <a:defRPr sz="7700" b="1" i="0">
                <a:solidFill>
                  <a:srgbClr val="0091EA"/>
                </a:solidFill>
                <a:latin typeface="Tahoma"/>
                <a:cs typeface="Tahoma"/>
              </a:defRPr>
            </a:lvl1pPr>
          </a:lstStyle>
          <a:p>
            <a:endParaRPr/>
          </a:p>
        </p:txBody>
      </p:sp>
      <p:sp>
        <p:nvSpPr>
          <p:cNvPr id="3" name="Holder 3"/>
          <p:cNvSpPr>
            <a:spLocks noGrp="1"/>
          </p:cNvSpPr>
          <p:nvPr>
            <p:ph type="body" idx="1"/>
          </p:nvPr>
        </p:nvSpPr>
        <p:spPr>
          <a:xfrm>
            <a:off x="781387" y="1876175"/>
            <a:ext cx="7586345" cy="19297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tisticsbyjim.com/glossary/predictor-variables/" TargetMode="External"/><Relationship Id="rId2" Type="http://schemas.openxmlformats.org/officeDocument/2006/relationships/hyperlink" Target="https://statisticsbyjim.com/glossary/response-variables/"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5" Type="http://schemas.openxmlformats.org/officeDocument/2006/relationships/image" Target="../media/image46.sv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analyticsvidhya.com/blog/2021/09/gradient-boosting-algorithm-a-complete-guide-for-beginners/" TargetMode="External"/><Relationship Id="rId2" Type="http://schemas.openxmlformats.org/officeDocument/2006/relationships/hyperlink" Target="https://www.analyticsvidhya.com/blog/2021/06/understanding-random-forest/#:~:text=Random%20forest%20is%20a%20Supervised,average%20in%20case%20of%20regression" TargetMode="External"/><Relationship Id="rId1" Type="http://schemas.openxmlformats.org/officeDocument/2006/relationships/slideLayout" Target="../slideLayouts/slideLayout5.xml"/><Relationship Id="rId4" Type="http://schemas.openxmlformats.org/officeDocument/2006/relationships/hyperlink" Target="https://www.analyticsvidhya.com/blog/2021/09/adaboost-algorithm-a-complete-guide-for-beginners/"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jp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mygreatlearning.com/blog/what-is-regr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07735" y="3176887"/>
            <a:ext cx="562610" cy="0"/>
          </a:xfrm>
          <a:custGeom>
            <a:avLst/>
            <a:gdLst/>
            <a:ahLst/>
            <a:cxnLst/>
            <a:rect l="l" t="t" r="r" b="b"/>
            <a:pathLst>
              <a:path w="562609">
                <a:moveTo>
                  <a:pt x="0" y="0"/>
                </a:moveTo>
                <a:lnTo>
                  <a:pt x="562199" y="0"/>
                </a:lnTo>
              </a:path>
            </a:pathLst>
          </a:custGeom>
          <a:ln w="76199">
            <a:solidFill>
              <a:srgbClr val="ECEEF1"/>
            </a:solidFill>
          </a:ln>
        </p:spPr>
        <p:txBody>
          <a:bodyPr wrap="square" lIns="0" tIns="0" rIns="0" bIns="0" rtlCol="0"/>
          <a:lstStyle/>
          <a:p>
            <a:endParaRPr/>
          </a:p>
        </p:txBody>
      </p:sp>
      <p:sp>
        <p:nvSpPr>
          <p:cNvPr id="3" name="object 3"/>
          <p:cNvSpPr/>
          <p:nvPr/>
        </p:nvSpPr>
        <p:spPr>
          <a:xfrm>
            <a:off x="1575034" y="3158251"/>
            <a:ext cx="562610" cy="0"/>
          </a:xfrm>
          <a:custGeom>
            <a:avLst/>
            <a:gdLst/>
            <a:ahLst/>
            <a:cxnLst/>
            <a:rect l="l" t="t" r="r" b="b"/>
            <a:pathLst>
              <a:path w="562610">
                <a:moveTo>
                  <a:pt x="0" y="0"/>
                </a:moveTo>
                <a:lnTo>
                  <a:pt x="562199" y="0"/>
                </a:lnTo>
              </a:path>
            </a:pathLst>
          </a:custGeom>
          <a:ln w="76199">
            <a:solidFill>
              <a:srgbClr val="ECEEF1"/>
            </a:solidFill>
          </a:ln>
        </p:spPr>
        <p:txBody>
          <a:bodyPr wrap="square" lIns="0" tIns="0" rIns="0" bIns="0" rtlCol="0"/>
          <a:lstStyle/>
          <a:p>
            <a:endParaRPr/>
          </a:p>
        </p:txBody>
      </p:sp>
      <p:sp>
        <p:nvSpPr>
          <p:cNvPr id="4" name="object 4"/>
          <p:cNvSpPr/>
          <p:nvPr/>
        </p:nvSpPr>
        <p:spPr>
          <a:xfrm>
            <a:off x="1004144" y="1022025"/>
            <a:ext cx="7136765" cy="0"/>
          </a:xfrm>
          <a:custGeom>
            <a:avLst/>
            <a:gdLst/>
            <a:ahLst/>
            <a:cxnLst/>
            <a:rect l="l" t="t" r="r" b="b"/>
            <a:pathLst>
              <a:path w="7136765">
                <a:moveTo>
                  <a:pt x="7136667" y="0"/>
                </a:moveTo>
                <a:lnTo>
                  <a:pt x="0" y="0"/>
                </a:lnTo>
              </a:path>
            </a:pathLst>
          </a:custGeom>
          <a:ln w="76199">
            <a:solidFill>
              <a:srgbClr val="607D8B"/>
            </a:solidFill>
          </a:ln>
        </p:spPr>
        <p:txBody>
          <a:bodyPr wrap="square" lIns="0" tIns="0" rIns="0" bIns="0" rtlCol="0"/>
          <a:lstStyle/>
          <a:p>
            <a:endParaRPr/>
          </a:p>
        </p:txBody>
      </p:sp>
      <p:sp>
        <p:nvSpPr>
          <p:cNvPr id="5" name="object 5"/>
          <p:cNvSpPr/>
          <p:nvPr/>
        </p:nvSpPr>
        <p:spPr>
          <a:xfrm>
            <a:off x="1004144" y="1174425"/>
            <a:ext cx="7136765" cy="0"/>
          </a:xfrm>
          <a:custGeom>
            <a:avLst/>
            <a:gdLst/>
            <a:ahLst/>
            <a:cxnLst/>
            <a:rect l="l" t="t" r="r" b="b"/>
            <a:pathLst>
              <a:path w="7136765">
                <a:moveTo>
                  <a:pt x="7136667" y="0"/>
                </a:moveTo>
                <a:lnTo>
                  <a:pt x="0" y="0"/>
                </a:lnTo>
              </a:path>
            </a:pathLst>
          </a:custGeom>
          <a:ln w="9524">
            <a:solidFill>
              <a:srgbClr val="607D8B"/>
            </a:solidFill>
          </a:ln>
        </p:spPr>
        <p:txBody>
          <a:bodyPr wrap="square" lIns="0" tIns="0" rIns="0" bIns="0" rtlCol="0"/>
          <a:lstStyle/>
          <a:p>
            <a:endParaRPr/>
          </a:p>
        </p:txBody>
      </p:sp>
      <p:sp>
        <p:nvSpPr>
          <p:cNvPr id="6" name="object 6"/>
          <p:cNvSpPr/>
          <p:nvPr/>
        </p:nvSpPr>
        <p:spPr>
          <a:xfrm>
            <a:off x="1004151" y="4121499"/>
            <a:ext cx="7136765" cy="0"/>
          </a:xfrm>
          <a:custGeom>
            <a:avLst/>
            <a:gdLst/>
            <a:ahLst/>
            <a:cxnLst/>
            <a:rect l="l" t="t" r="r" b="b"/>
            <a:pathLst>
              <a:path w="7136765">
                <a:moveTo>
                  <a:pt x="0" y="0"/>
                </a:moveTo>
                <a:lnTo>
                  <a:pt x="7136667" y="0"/>
                </a:lnTo>
              </a:path>
            </a:pathLst>
          </a:custGeom>
          <a:ln w="76199">
            <a:solidFill>
              <a:srgbClr val="607D8B"/>
            </a:solidFill>
          </a:ln>
        </p:spPr>
        <p:txBody>
          <a:bodyPr wrap="square" lIns="0" tIns="0" rIns="0" bIns="0" rtlCol="0"/>
          <a:lstStyle/>
          <a:p>
            <a:endParaRPr/>
          </a:p>
        </p:txBody>
      </p:sp>
      <p:sp>
        <p:nvSpPr>
          <p:cNvPr id="7" name="object 7"/>
          <p:cNvSpPr/>
          <p:nvPr/>
        </p:nvSpPr>
        <p:spPr>
          <a:xfrm>
            <a:off x="1004151" y="3969099"/>
            <a:ext cx="7136765" cy="0"/>
          </a:xfrm>
          <a:custGeom>
            <a:avLst/>
            <a:gdLst/>
            <a:ahLst/>
            <a:cxnLst/>
            <a:rect l="l" t="t" r="r" b="b"/>
            <a:pathLst>
              <a:path w="7136765">
                <a:moveTo>
                  <a:pt x="0" y="0"/>
                </a:moveTo>
                <a:lnTo>
                  <a:pt x="7136667" y="0"/>
                </a:lnTo>
              </a:path>
            </a:pathLst>
          </a:custGeom>
          <a:ln w="9524">
            <a:solidFill>
              <a:srgbClr val="607D8B"/>
            </a:solidFill>
          </a:ln>
        </p:spPr>
        <p:txBody>
          <a:bodyPr wrap="square" lIns="0" tIns="0" rIns="0" bIns="0" rtlCol="0"/>
          <a:lstStyle/>
          <a:p>
            <a:endParaRPr/>
          </a:p>
        </p:txBody>
      </p:sp>
      <p:sp>
        <p:nvSpPr>
          <p:cNvPr id="8" name="object 8"/>
          <p:cNvSpPr txBox="1"/>
          <p:nvPr/>
        </p:nvSpPr>
        <p:spPr>
          <a:xfrm>
            <a:off x="1126389" y="1292071"/>
            <a:ext cx="6958330" cy="1185545"/>
          </a:xfrm>
          <a:prstGeom prst="rect">
            <a:avLst/>
          </a:prstGeom>
        </p:spPr>
        <p:txBody>
          <a:bodyPr vert="horz" wrap="square" lIns="0" tIns="10795" rIns="0" bIns="0" rtlCol="0">
            <a:spAutoFit/>
          </a:bodyPr>
          <a:lstStyle/>
          <a:p>
            <a:pPr marL="412115" marR="5080" indent="-400050">
              <a:lnSpc>
                <a:spcPct val="100299"/>
              </a:lnSpc>
              <a:spcBef>
                <a:spcPts val="85"/>
              </a:spcBef>
            </a:pPr>
            <a:r>
              <a:rPr sz="3800" b="1" spc="-30" dirty="0">
                <a:solidFill>
                  <a:srgbClr val="0091EA"/>
                </a:solidFill>
                <a:latin typeface="Tahoma"/>
                <a:cs typeface="Tahoma"/>
              </a:rPr>
              <a:t>Predicting</a:t>
            </a:r>
            <a:r>
              <a:rPr sz="3800" b="1" spc="-150" dirty="0">
                <a:solidFill>
                  <a:srgbClr val="0091EA"/>
                </a:solidFill>
                <a:latin typeface="Tahoma"/>
                <a:cs typeface="Tahoma"/>
              </a:rPr>
              <a:t> </a:t>
            </a:r>
            <a:r>
              <a:rPr lang="en-GB" sz="3800" b="1" spc="-55" dirty="0">
                <a:solidFill>
                  <a:srgbClr val="0091EA"/>
                </a:solidFill>
                <a:latin typeface="Tahoma"/>
                <a:cs typeface="Tahoma"/>
              </a:rPr>
              <a:t>IPL Score</a:t>
            </a:r>
            <a:r>
              <a:rPr sz="3800" b="1" spc="-140" dirty="0">
                <a:solidFill>
                  <a:srgbClr val="0091EA"/>
                </a:solidFill>
                <a:latin typeface="Tahoma"/>
                <a:cs typeface="Tahoma"/>
              </a:rPr>
              <a:t> </a:t>
            </a:r>
            <a:r>
              <a:rPr sz="3800" b="1" spc="-40" dirty="0">
                <a:solidFill>
                  <a:srgbClr val="0091EA"/>
                </a:solidFill>
                <a:latin typeface="Tahoma"/>
                <a:cs typeface="Tahoma"/>
              </a:rPr>
              <a:t>using </a:t>
            </a:r>
            <a:r>
              <a:rPr sz="3800" b="1" spc="-1100" dirty="0">
                <a:solidFill>
                  <a:srgbClr val="0091EA"/>
                </a:solidFill>
                <a:latin typeface="Tahoma"/>
                <a:cs typeface="Tahoma"/>
              </a:rPr>
              <a:t> </a:t>
            </a:r>
            <a:r>
              <a:rPr sz="3800" b="1" dirty="0">
                <a:solidFill>
                  <a:srgbClr val="0091EA"/>
                </a:solidFill>
                <a:latin typeface="Tahoma"/>
                <a:cs typeface="Tahoma"/>
              </a:rPr>
              <a:t>various</a:t>
            </a:r>
            <a:r>
              <a:rPr sz="3800" b="1" spc="-150" dirty="0">
                <a:solidFill>
                  <a:srgbClr val="0091EA"/>
                </a:solidFill>
                <a:latin typeface="Tahoma"/>
                <a:cs typeface="Tahoma"/>
              </a:rPr>
              <a:t> </a:t>
            </a:r>
            <a:r>
              <a:rPr sz="3800" b="1" spc="-60" dirty="0">
                <a:solidFill>
                  <a:srgbClr val="0091EA"/>
                </a:solidFill>
                <a:latin typeface="Tahoma"/>
                <a:cs typeface="Tahoma"/>
              </a:rPr>
              <a:t>Regressor</a:t>
            </a:r>
            <a:r>
              <a:rPr sz="3800" b="1" spc="-145" dirty="0">
                <a:solidFill>
                  <a:srgbClr val="0091EA"/>
                </a:solidFill>
                <a:latin typeface="Tahoma"/>
                <a:cs typeface="Tahoma"/>
              </a:rPr>
              <a:t> </a:t>
            </a:r>
            <a:r>
              <a:rPr sz="3800" b="1" spc="15" dirty="0">
                <a:solidFill>
                  <a:srgbClr val="0091EA"/>
                </a:solidFill>
                <a:latin typeface="Tahoma"/>
                <a:cs typeface="Tahoma"/>
              </a:rPr>
              <a:t>Models</a:t>
            </a:r>
            <a:endParaRPr sz="3800" dirty="0">
              <a:latin typeface="Tahoma"/>
              <a:cs typeface="Tahoma"/>
            </a:endParaRPr>
          </a:p>
        </p:txBody>
      </p:sp>
      <p:sp>
        <p:nvSpPr>
          <p:cNvPr id="9" name="object 9"/>
          <p:cNvSpPr txBox="1"/>
          <p:nvPr/>
        </p:nvSpPr>
        <p:spPr>
          <a:xfrm>
            <a:off x="2707600" y="2635944"/>
            <a:ext cx="3200400" cy="1367362"/>
          </a:xfrm>
          <a:prstGeom prst="rect">
            <a:avLst/>
          </a:prstGeom>
        </p:spPr>
        <p:txBody>
          <a:bodyPr vert="horz" wrap="square" lIns="0" tIns="12700" rIns="0" bIns="0" rtlCol="0">
            <a:spAutoFit/>
          </a:bodyPr>
          <a:lstStyle/>
          <a:p>
            <a:pPr marL="12700">
              <a:lnSpc>
                <a:spcPts val="1664"/>
              </a:lnSpc>
              <a:spcBef>
                <a:spcPts val="100"/>
              </a:spcBef>
            </a:pPr>
            <a:r>
              <a:rPr sz="1400" b="1" spc="-20" dirty="0">
                <a:latin typeface="Tahoma"/>
                <a:cs typeface="Tahoma"/>
              </a:rPr>
              <a:t>Project</a:t>
            </a:r>
            <a:r>
              <a:rPr sz="1400" b="1" spc="-80" dirty="0">
                <a:latin typeface="Tahoma"/>
                <a:cs typeface="Tahoma"/>
              </a:rPr>
              <a:t> </a:t>
            </a:r>
            <a:r>
              <a:rPr sz="1400" b="1" spc="-10" dirty="0">
                <a:latin typeface="Tahoma"/>
                <a:cs typeface="Tahoma"/>
              </a:rPr>
              <a:t>by</a:t>
            </a:r>
            <a:r>
              <a:rPr sz="1400" b="1" spc="-70" dirty="0">
                <a:latin typeface="Tahoma"/>
                <a:cs typeface="Tahoma"/>
              </a:rPr>
              <a:t> </a:t>
            </a:r>
            <a:r>
              <a:rPr sz="1400" b="1" spc="-110" dirty="0">
                <a:latin typeface="Tahoma"/>
                <a:cs typeface="Tahoma"/>
              </a:rPr>
              <a:t>:</a:t>
            </a:r>
            <a:endParaRPr sz="1400" dirty="0">
              <a:latin typeface="Tahoma"/>
              <a:cs typeface="Tahoma"/>
            </a:endParaRPr>
          </a:p>
          <a:p>
            <a:pPr marL="469900" marR="5080" indent="-336550">
              <a:lnSpc>
                <a:spcPts val="1650"/>
              </a:lnSpc>
              <a:spcBef>
                <a:spcPts val="65"/>
              </a:spcBef>
              <a:buFont typeface="Arial"/>
              <a:buChar char="●"/>
              <a:tabLst>
                <a:tab pos="469265" algn="l"/>
                <a:tab pos="469900" algn="l"/>
              </a:tabLst>
            </a:pPr>
            <a:r>
              <a:rPr lang="en-IN" sz="1400" b="1" spc="-20" dirty="0">
                <a:latin typeface="Tahoma"/>
                <a:cs typeface="Tahoma"/>
              </a:rPr>
              <a:t>Name: Raju</a:t>
            </a:r>
            <a:r>
              <a:rPr sz="1400" b="1" spc="-50" dirty="0">
                <a:latin typeface="Tahoma"/>
                <a:cs typeface="Tahoma"/>
              </a:rPr>
              <a:t> </a:t>
            </a:r>
            <a:r>
              <a:rPr lang="en-GB" sz="1400" b="1" spc="-10" dirty="0">
                <a:latin typeface="Tahoma"/>
                <a:cs typeface="Tahoma"/>
              </a:rPr>
              <a:t>Kumar</a:t>
            </a:r>
            <a:r>
              <a:rPr sz="1400" b="1" spc="-10" dirty="0">
                <a:latin typeface="Tahoma"/>
                <a:cs typeface="Tahoma"/>
              </a:rPr>
              <a:t>  </a:t>
            </a:r>
            <a:endParaRPr lang="en-GB" sz="1400" b="1" spc="-95" dirty="0">
              <a:latin typeface="Tahoma"/>
              <a:cs typeface="Tahoma"/>
            </a:endParaRPr>
          </a:p>
          <a:p>
            <a:pPr marL="469900" marR="5080" indent="-336550">
              <a:lnSpc>
                <a:spcPts val="1650"/>
              </a:lnSpc>
              <a:spcBef>
                <a:spcPts val="65"/>
              </a:spcBef>
              <a:buFont typeface="Arial"/>
              <a:buChar char="●"/>
              <a:tabLst>
                <a:tab pos="469265" algn="l"/>
                <a:tab pos="469900" algn="l"/>
              </a:tabLst>
            </a:pPr>
            <a:r>
              <a:rPr lang="en-GB" sz="1400" b="1" spc="-95" dirty="0">
                <a:latin typeface="Tahoma"/>
                <a:cs typeface="Tahoma"/>
              </a:rPr>
              <a:t>Branch: Information Technology</a:t>
            </a:r>
          </a:p>
          <a:p>
            <a:pPr marL="469900" marR="5080" indent="-336550">
              <a:lnSpc>
                <a:spcPts val="1650"/>
              </a:lnSpc>
              <a:spcBef>
                <a:spcPts val="65"/>
              </a:spcBef>
              <a:buFont typeface="Arial"/>
              <a:buChar char="●"/>
              <a:tabLst>
                <a:tab pos="469265" algn="l"/>
                <a:tab pos="469900" algn="l"/>
              </a:tabLst>
            </a:pPr>
            <a:r>
              <a:rPr lang="en-GB" sz="1400" b="1" spc="-95" dirty="0">
                <a:latin typeface="Tahoma"/>
                <a:cs typeface="Tahoma"/>
              </a:rPr>
              <a:t>Roll No.: 2111030</a:t>
            </a:r>
          </a:p>
          <a:p>
            <a:pPr marL="469900" marR="5080" indent="-336550">
              <a:lnSpc>
                <a:spcPts val="1650"/>
              </a:lnSpc>
              <a:spcBef>
                <a:spcPts val="65"/>
              </a:spcBef>
              <a:buFont typeface="Arial"/>
              <a:buChar char="●"/>
              <a:tabLst>
                <a:tab pos="469265" algn="l"/>
                <a:tab pos="469900" algn="l"/>
              </a:tabLst>
            </a:pPr>
            <a:r>
              <a:rPr lang="en-GB" sz="1400" b="1" spc="-95" dirty="0">
                <a:latin typeface="Tahoma"/>
                <a:cs typeface="Tahoma"/>
              </a:rPr>
              <a:t>Reg. No.: 21030480031 </a:t>
            </a:r>
          </a:p>
          <a:p>
            <a:pPr marL="469900" marR="5080" indent="-336550">
              <a:lnSpc>
                <a:spcPts val="1650"/>
              </a:lnSpc>
              <a:spcBef>
                <a:spcPts val="65"/>
              </a:spcBef>
              <a:buFont typeface="Arial"/>
              <a:buChar char="●"/>
              <a:tabLst>
                <a:tab pos="469265" algn="l"/>
                <a:tab pos="469900" algn="l"/>
              </a:tabLst>
            </a:pPr>
            <a:r>
              <a:rPr lang="en-GB" sz="1400" b="1" spc="-95" dirty="0">
                <a:latin typeface="Tahoma"/>
                <a:cs typeface="Tahoma"/>
              </a:rPr>
              <a:t>College: BIT Sindri, Dhanbad</a:t>
            </a:r>
            <a:endParaRPr sz="1400" dirty="0">
              <a:latin typeface="Tahoma"/>
              <a:cs typeface="Tahoma"/>
            </a:endParaRPr>
          </a:p>
        </p:txBody>
      </p:sp>
      <p:sp>
        <p:nvSpPr>
          <p:cNvPr id="11" name="object 11"/>
          <p:cNvSpPr txBox="1">
            <a:spLocks noGrp="1"/>
          </p:cNvSpPr>
          <p:nvPr>
            <p:ph type="title"/>
          </p:nvPr>
        </p:nvSpPr>
        <p:spPr>
          <a:xfrm>
            <a:off x="3470180" y="666258"/>
            <a:ext cx="2199005" cy="284480"/>
          </a:xfrm>
          <a:prstGeom prst="rect">
            <a:avLst/>
          </a:prstGeom>
        </p:spPr>
        <p:txBody>
          <a:bodyPr vert="horz" wrap="square" lIns="0" tIns="12700" rIns="0" bIns="0" rtlCol="0">
            <a:spAutoFit/>
          </a:bodyPr>
          <a:lstStyle/>
          <a:p>
            <a:pPr marL="12700">
              <a:lnSpc>
                <a:spcPct val="100000"/>
              </a:lnSpc>
              <a:spcBef>
                <a:spcPts val="100"/>
              </a:spcBef>
            </a:pPr>
            <a:r>
              <a:rPr lang="en-IN" sz="1700" b="0" spc="-85" dirty="0">
                <a:solidFill>
                  <a:srgbClr val="263137"/>
                </a:solidFill>
                <a:latin typeface="Lucida Sans Unicode"/>
                <a:cs typeface="Lucida Sans Unicode"/>
              </a:rPr>
              <a:t>IT </a:t>
            </a:r>
            <a:r>
              <a:rPr sz="1700" b="0" spc="-25" dirty="0">
                <a:solidFill>
                  <a:srgbClr val="263137"/>
                </a:solidFill>
                <a:latin typeface="Lucida Sans Unicode"/>
                <a:cs typeface="Lucida Sans Unicode"/>
              </a:rPr>
              <a:t>Innovation</a:t>
            </a:r>
            <a:r>
              <a:rPr sz="1700" b="0" spc="-105" dirty="0">
                <a:solidFill>
                  <a:srgbClr val="263137"/>
                </a:solidFill>
                <a:latin typeface="Lucida Sans Unicode"/>
                <a:cs typeface="Lucida Sans Unicode"/>
              </a:rPr>
              <a:t> </a:t>
            </a:r>
            <a:r>
              <a:rPr sz="1700" b="0" spc="-25" dirty="0">
                <a:solidFill>
                  <a:srgbClr val="263137"/>
                </a:solidFill>
                <a:latin typeface="Lucida Sans Unicode"/>
                <a:cs typeface="Lucida Sans Unicode"/>
              </a:rPr>
              <a:t>Lab</a:t>
            </a:r>
            <a:endParaRPr sz="1700" dirty="0">
              <a:latin typeface="Lucida Sans Unicode"/>
              <a:cs typeface="Lucida Sans Unicode"/>
            </a:endParaRPr>
          </a:p>
        </p:txBody>
      </p:sp>
      <p:pic>
        <p:nvPicPr>
          <p:cNvPr id="12" name="object 12"/>
          <p:cNvPicPr/>
          <p:nvPr/>
        </p:nvPicPr>
        <p:blipFill>
          <a:blip r:embed="rId2" cstate="print"/>
          <a:stretch>
            <a:fillRect/>
          </a:stretch>
        </p:blipFill>
        <p:spPr>
          <a:xfrm>
            <a:off x="4307800" y="4318125"/>
            <a:ext cx="609599" cy="609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211190"/>
            <a:ext cx="5690870" cy="604520"/>
          </a:xfrm>
          <a:prstGeom prst="rect">
            <a:avLst/>
          </a:prstGeom>
        </p:spPr>
        <p:txBody>
          <a:bodyPr vert="horz" wrap="square" lIns="0" tIns="12700" rIns="0" bIns="0" rtlCol="0">
            <a:spAutoFit/>
          </a:bodyPr>
          <a:lstStyle/>
          <a:p>
            <a:pPr marL="12700">
              <a:lnSpc>
                <a:spcPct val="100000"/>
              </a:lnSpc>
              <a:spcBef>
                <a:spcPts val="100"/>
              </a:spcBef>
            </a:pPr>
            <a:r>
              <a:rPr sz="3800" spc="-15" dirty="0"/>
              <a:t>Overview</a:t>
            </a:r>
            <a:r>
              <a:rPr sz="3800" spc="-175" dirty="0"/>
              <a:t> </a:t>
            </a:r>
            <a:r>
              <a:rPr sz="3800" spc="10" dirty="0"/>
              <a:t>of</a:t>
            </a:r>
            <a:r>
              <a:rPr sz="3800" spc="-170" dirty="0"/>
              <a:t> </a:t>
            </a:r>
            <a:r>
              <a:rPr sz="3800" dirty="0"/>
              <a:t>Algorithms</a:t>
            </a:r>
            <a:endParaRPr sz="3800"/>
          </a:p>
        </p:txBody>
      </p:sp>
      <p:sp>
        <p:nvSpPr>
          <p:cNvPr id="3" name="object 3"/>
          <p:cNvSpPr/>
          <p:nvPr/>
        </p:nvSpPr>
        <p:spPr>
          <a:xfrm>
            <a:off x="7921764" y="991650"/>
            <a:ext cx="250190" cy="274320"/>
          </a:xfrm>
          <a:custGeom>
            <a:avLst/>
            <a:gdLst/>
            <a:ahLst/>
            <a:cxnLst/>
            <a:rect l="l" t="t" r="r" b="b"/>
            <a:pathLst>
              <a:path w="250190" h="274319">
                <a:moveTo>
                  <a:pt x="249808" y="274320"/>
                </a:moveTo>
                <a:lnTo>
                  <a:pt x="0" y="274320"/>
                </a:lnTo>
                <a:lnTo>
                  <a:pt x="0" y="0"/>
                </a:lnTo>
                <a:lnTo>
                  <a:pt x="249808" y="0"/>
                </a:lnTo>
                <a:lnTo>
                  <a:pt x="249808" y="274320"/>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8294325" y="4331425"/>
            <a:ext cx="761999" cy="761999"/>
          </a:xfrm>
          <a:prstGeom prst="rect">
            <a:avLst/>
          </a:prstGeom>
        </p:spPr>
      </p:pic>
      <p:sp>
        <p:nvSpPr>
          <p:cNvPr id="8" name="TextBox 7">
            <a:extLst>
              <a:ext uri="{FF2B5EF4-FFF2-40B4-BE49-F238E27FC236}">
                <a16:creationId xmlns:a16="http://schemas.microsoft.com/office/drawing/2014/main" id="{AC718B0D-1FC6-4E67-ABD3-9E710C2BAEA0}"/>
              </a:ext>
            </a:extLst>
          </p:cNvPr>
          <p:cNvSpPr txBox="1"/>
          <p:nvPr/>
        </p:nvSpPr>
        <p:spPr>
          <a:xfrm>
            <a:off x="896045" y="1007013"/>
            <a:ext cx="6837026" cy="1631216"/>
          </a:xfrm>
          <a:prstGeom prst="rect">
            <a:avLst/>
          </a:prstGeom>
          <a:noFill/>
        </p:spPr>
        <p:txBody>
          <a:bodyPr wrap="square" rtlCol="0">
            <a:spAutoFit/>
          </a:bodyPr>
          <a:lstStyle/>
          <a:p>
            <a:pPr marL="285750" indent="-285750">
              <a:buFont typeface="Arial" panose="020B0604020202020204" pitchFamily="34" charset="0"/>
              <a:buChar char="•"/>
            </a:pPr>
            <a:r>
              <a:rPr lang="en-GB" sz="2000" b="1" dirty="0">
                <a:latin typeface="Tahoma" panose="020B0604030504040204" pitchFamily="34" charset="0"/>
                <a:ea typeface="Tahoma" panose="020B0604030504040204" pitchFamily="34" charset="0"/>
                <a:cs typeface="Tahoma" panose="020B0604030504040204" pitchFamily="34" charset="0"/>
              </a:rPr>
              <a:t>Random Forest </a:t>
            </a:r>
            <a:r>
              <a:rPr lang="en-GB" sz="2000" dirty="0">
                <a:latin typeface="Tahoma" panose="020B0604030504040204" pitchFamily="34" charset="0"/>
                <a:ea typeface="Tahoma" panose="020B0604030504040204" pitchFamily="34" charset="0"/>
                <a:cs typeface="Tahoma" panose="020B0604030504040204" pitchFamily="34" charset="0"/>
              </a:rPr>
              <a:t>- A random forest is a meta estimator that fits a number of classifying decision trees on various sub-samples of the dataset and uses averaging to improve the predictive accuracy and control over-fitting.</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61041D0-A974-4B09-B682-4EFF0376E7D9}"/>
              </a:ext>
            </a:extLst>
          </p:cNvPr>
          <p:cNvSpPr txBox="1"/>
          <p:nvPr/>
        </p:nvSpPr>
        <p:spPr>
          <a:xfrm>
            <a:off x="859174" y="2952750"/>
            <a:ext cx="6400800" cy="954107"/>
          </a:xfrm>
          <a:prstGeom prst="rect">
            <a:avLst/>
          </a:prstGeom>
          <a:noFill/>
        </p:spPr>
        <p:txBody>
          <a:bodyPr wrap="square" rtlCol="0">
            <a:spAutoFit/>
          </a:bodyPr>
          <a:lstStyle/>
          <a:p>
            <a:pPr marL="285750" indent="-285750">
              <a:buFont typeface="Arial" panose="020B0604020202020204" pitchFamily="34" charset="0"/>
              <a:buChar char="•"/>
            </a:pPr>
            <a:r>
              <a:rPr lang="en-GB" dirty="0"/>
              <a:t> </a:t>
            </a:r>
            <a:r>
              <a:rPr lang="en-GB" sz="2000" b="1" dirty="0">
                <a:latin typeface="Tahoma" panose="020B0604030504040204" pitchFamily="34" charset="0"/>
                <a:ea typeface="Tahoma" panose="020B0604030504040204" pitchFamily="34" charset="0"/>
                <a:cs typeface="Tahoma" panose="020B0604030504040204" pitchFamily="34" charset="0"/>
              </a:rPr>
              <a:t>Lasso</a:t>
            </a:r>
            <a:r>
              <a:rPr lang="en-GB" dirty="0">
                <a:latin typeface="Tahoma" panose="020B0604030504040204" pitchFamily="34" charset="0"/>
                <a:ea typeface="Tahoma" panose="020B0604030504040204" pitchFamily="34" charset="0"/>
                <a:cs typeface="Tahoma" panose="020B0604030504040204" pitchFamily="34" charset="0"/>
              </a:rPr>
              <a:t> - Lasso regression is a type of linear regression that uses shrinkage. Shrinkage is where data values are shrunk towards a central point, like the mean.</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5690870" cy="604520"/>
          </a:xfrm>
          <a:prstGeom prst="rect">
            <a:avLst/>
          </a:prstGeom>
        </p:spPr>
        <p:txBody>
          <a:bodyPr vert="horz" wrap="square" lIns="0" tIns="12700" rIns="0" bIns="0" rtlCol="0">
            <a:spAutoFit/>
          </a:bodyPr>
          <a:lstStyle/>
          <a:p>
            <a:pPr marL="12700">
              <a:lnSpc>
                <a:spcPct val="100000"/>
              </a:lnSpc>
              <a:spcBef>
                <a:spcPts val="100"/>
              </a:spcBef>
            </a:pPr>
            <a:r>
              <a:rPr sz="3800" spc="-15" dirty="0"/>
              <a:t>Overview</a:t>
            </a:r>
            <a:r>
              <a:rPr sz="3800" spc="-175" dirty="0"/>
              <a:t> </a:t>
            </a:r>
            <a:r>
              <a:rPr sz="3800" spc="10" dirty="0"/>
              <a:t>of</a:t>
            </a:r>
            <a:r>
              <a:rPr sz="3800" spc="-170" dirty="0"/>
              <a:t> </a:t>
            </a:r>
            <a:r>
              <a:rPr sz="3800" dirty="0"/>
              <a:t>Algorithms</a:t>
            </a:r>
            <a:endParaRPr sz="3800"/>
          </a:p>
        </p:txBody>
      </p:sp>
      <p:sp>
        <p:nvSpPr>
          <p:cNvPr id="3" name="object 3"/>
          <p:cNvSpPr txBox="1"/>
          <p:nvPr/>
        </p:nvSpPr>
        <p:spPr>
          <a:xfrm>
            <a:off x="859299" y="1111525"/>
            <a:ext cx="7223125" cy="3040512"/>
          </a:xfrm>
          <a:prstGeom prst="rect">
            <a:avLst/>
          </a:prstGeom>
        </p:spPr>
        <p:txBody>
          <a:bodyPr vert="horz" wrap="square" lIns="0" tIns="12700" rIns="0" bIns="0" rtlCol="0">
            <a:spAutoFit/>
          </a:bodyPr>
          <a:lstStyle/>
          <a:p>
            <a:pPr marL="379095" marR="5080" indent="-367030">
              <a:lnSpc>
                <a:spcPct val="121500"/>
              </a:lnSpc>
              <a:spcBef>
                <a:spcPts val="100"/>
              </a:spcBef>
              <a:buFont typeface="Arial MT"/>
              <a:buChar char="●"/>
              <a:tabLst>
                <a:tab pos="379095" algn="l"/>
                <a:tab pos="379730" algn="l"/>
                <a:tab pos="1153795" algn="l"/>
              </a:tabLst>
            </a:pPr>
            <a:r>
              <a:rPr lang="en-GB" b="1" spc="20" dirty="0">
                <a:latin typeface="Tahoma"/>
                <a:cs typeface="Tahoma"/>
              </a:rPr>
              <a:t>Decision Tree -</a:t>
            </a:r>
            <a:r>
              <a:rPr lang="en-GB" dirty="0"/>
              <a:t> It is a tree-structured classifier, where internal nodes represent the features of a dataset, branches represent the decision rules and each leaf node represents the outcome. In order to build a tree, we use the </a:t>
            </a:r>
            <a:r>
              <a:rPr lang="en-GB" b="1" dirty="0"/>
              <a:t>CART algorithm,</a:t>
            </a:r>
            <a:r>
              <a:rPr lang="en-GB" dirty="0"/>
              <a:t> which stands for </a:t>
            </a:r>
            <a:r>
              <a:rPr lang="en-GB" b="1" dirty="0"/>
              <a:t>Classification and Regression Tree algorithm.</a:t>
            </a:r>
            <a:endParaRPr lang="en-GB" b="1" spc="20" dirty="0">
              <a:latin typeface="Tahoma"/>
              <a:cs typeface="Tahoma"/>
            </a:endParaRPr>
          </a:p>
          <a:p>
            <a:pPr marL="379095" marR="5080" indent="-367030">
              <a:lnSpc>
                <a:spcPct val="121500"/>
              </a:lnSpc>
              <a:spcBef>
                <a:spcPts val="100"/>
              </a:spcBef>
              <a:buFont typeface="Arial MT"/>
              <a:buChar char="●"/>
              <a:tabLst>
                <a:tab pos="379095" algn="l"/>
                <a:tab pos="379730" algn="l"/>
                <a:tab pos="1153795" algn="l"/>
              </a:tabLst>
            </a:pPr>
            <a:r>
              <a:rPr lang="en-GB" b="1" spc="-70" dirty="0">
                <a:latin typeface="Tahoma"/>
                <a:cs typeface="Tahoma"/>
              </a:rPr>
              <a:t>Gradient Boost</a:t>
            </a:r>
            <a:r>
              <a:rPr sz="1800" b="1" spc="-20" dirty="0">
                <a:latin typeface="Tahoma"/>
                <a:cs typeface="Tahoma"/>
              </a:rPr>
              <a:t> </a:t>
            </a:r>
            <a:r>
              <a:rPr sz="1800" spc="45" dirty="0">
                <a:latin typeface="Tahoma"/>
                <a:cs typeface="Tahoma"/>
              </a:rPr>
              <a:t>-</a:t>
            </a:r>
            <a:r>
              <a:rPr sz="1800" spc="-65" dirty="0">
                <a:latin typeface="Tahoma"/>
                <a:cs typeface="Tahoma"/>
              </a:rPr>
              <a:t> </a:t>
            </a:r>
            <a:r>
              <a:rPr lang="en-GB" dirty="0"/>
              <a:t>It gives a prediction model in the form of an ensemble of weak prediction models, which are typically decision trees. When a decision tree is the weak learner, the resulting algorithm is called gradient-boosted trees; it usually outperforms random forest.</a:t>
            </a:r>
            <a:endParaRPr sz="1800" dirty="0">
              <a:latin typeface="Tahoma"/>
              <a:cs typeface="Tahoma"/>
            </a:endParaRPr>
          </a:p>
        </p:txBody>
      </p:sp>
      <p:pic>
        <p:nvPicPr>
          <p:cNvPr id="4" name="object 4"/>
          <p:cNvPicPr/>
          <p:nvPr/>
        </p:nvPicPr>
        <p:blipFill>
          <a:blip r:embed="rId2" cstate="print"/>
          <a:stretch>
            <a:fillRect/>
          </a:stretch>
        </p:blipFill>
        <p:spPr>
          <a:xfrm>
            <a:off x="8294325" y="4331425"/>
            <a:ext cx="761999" cy="7619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7141209" cy="604520"/>
          </a:xfrm>
          <a:prstGeom prst="rect">
            <a:avLst/>
          </a:prstGeom>
        </p:spPr>
        <p:txBody>
          <a:bodyPr vert="horz" wrap="square" lIns="0" tIns="12700" rIns="0" bIns="0" rtlCol="0">
            <a:spAutoFit/>
          </a:bodyPr>
          <a:lstStyle/>
          <a:p>
            <a:pPr marL="12700">
              <a:lnSpc>
                <a:spcPct val="100000"/>
              </a:lnSpc>
              <a:spcBef>
                <a:spcPts val="100"/>
              </a:spcBef>
            </a:pPr>
            <a:r>
              <a:rPr sz="3800" spc="30" dirty="0"/>
              <a:t>Model</a:t>
            </a:r>
            <a:r>
              <a:rPr sz="3800" spc="-150" dirty="0"/>
              <a:t> </a:t>
            </a:r>
            <a:r>
              <a:rPr sz="3800" spc="-5" dirty="0"/>
              <a:t>Evaluation</a:t>
            </a:r>
            <a:r>
              <a:rPr sz="3800" spc="-140" dirty="0"/>
              <a:t> </a:t>
            </a:r>
            <a:r>
              <a:rPr sz="3800" spc="10" dirty="0"/>
              <a:t>Parameters</a:t>
            </a:r>
            <a:endParaRPr sz="3800"/>
          </a:p>
        </p:txBody>
      </p:sp>
      <p:sp>
        <p:nvSpPr>
          <p:cNvPr id="3" name="object 3"/>
          <p:cNvSpPr txBox="1"/>
          <p:nvPr/>
        </p:nvSpPr>
        <p:spPr>
          <a:xfrm>
            <a:off x="768775" y="1090355"/>
            <a:ext cx="7413625" cy="3125086"/>
          </a:xfrm>
          <a:prstGeom prst="rect">
            <a:avLst/>
          </a:prstGeom>
        </p:spPr>
        <p:txBody>
          <a:bodyPr vert="horz" wrap="square" lIns="0" tIns="10795" rIns="0" bIns="0" rtlCol="0">
            <a:spAutoFit/>
          </a:bodyPr>
          <a:lstStyle/>
          <a:p>
            <a:pPr marL="12700" marR="915669">
              <a:lnSpc>
                <a:spcPct val="100699"/>
              </a:lnSpc>
              <a:spcBef>
                <a:spcPts val="85"/>
              </a:spcBef>
            </a:pPr>
            <a:r>
              <a:rPr sz="1800" spc="-5" dirty="0">
                <a:latin typeface="Tahoma"/>
                <a:cs typeface="Tahoma"/>
              </a:rPr>
              <a:t>The</a:t>
            </a:r>
            <a:r>
              <a:rPr sz="1800" spc="-65" dirty="0">
                <a:latin typeface="Tahoma"/>
                <a:cs typeface="Tahoma"/>
              </a:rPr>
              <a:t> </a:t>
            </a:r>
            <a:r>
              <a:rPr sz="1800" spc="25" dirty="0">
                <a:latin typeface="Tahoma"/>
                <a:cs typeface="Tahoma"/>
              </a:rPr>
              <a:t>eﬃciency</a:t>
            </a:r>
            <a:r>
              <a:rPr sz="1800" spc="-65" dirty="0">
                <a:latin typeface="Tahoma"/>
                <a:cs typeface="Tahoma"/>
              </a:rPr>
              <a:t> </a:t>
            </a:r>
            <a:r>
              <a:rPr sz="1800" spc="5" dirty="0">
                <a:latin typeface="Tahoma"/>
                <a:cs typeface="Tahoma"/>
              </a:rPr>
              <a:t>of</a:t>
            </a:r>
            <a:r>
              <a:rPr sz="1800" spc="-65" dirty="0">
                <a:latin typeface="Tahoma"/>
                <a:cs typeface="Tahoma"/>
              </a:rPr>
              <a:t> </a:t>
            </a:r>
            <a:r>
              <a:rPr sz="1800" spc="-10" dirty="0">
                <a:latin typeface="Tahoma"/>
                <a:cs typeface="Tahoma"/>
              </a:rPr>
              <a:t>the</a:t>
            </a:r>
            <a:r>
              <a:rPr sz="1800" spc="-65" dirty="0">
                <a:latin typeface="Tahoma"/>
                <a:cs typeface="Tahoma"/>
              </a:rPr>
              <a:t> </a:t>
            </a:r>
            <a:r>
              <a:rPr sz="1800" spc="35" dirty="0">
                <a:latin typeface="Tahoma"/>
                <a:cs typeface="Tahoma"/>
              </a:rPr>
              <a:t>models</a:t>
            </a:r>
            <a:r>
              <a:rPr sz="1800" spc="-65" dirty="0">
                <a:latin typeface="Tahoma"/>
                <a:cs typeface="Tahoma"/>
              </a:rPr>
              <a:t> </a:t>
            </a:r>
            <a:r>
              <a:rPr sz="1800" spc="40" dirty="0">
                <a:latin typeface="Tahoma"/>
                <a:cs typeface="Tahoma"/>
              </a:rPr>
              <a:t>used</a:t>
            </a:r>
            <a:r>
              <a:rPr sz="1800" spc="-65" dirty="0">
                <a:latin typeface="Tahoma"/>
                <a:cs typeface="Tahoma"/>
              </a:rPr>
              <a:t> </a:t>
            </a:r>
            <a:r>
              <a:rPr sz="1800" spc="35" dirty="0">
                <a:latin typeface="Tahoma"/>
                <a:cs typeface="Tahoma"/>
              </a:rPr>
              <a:t>has</a:t>
            </a:r>
            <a:r>
              <a:rPr sz="1800" spc="-65" dirty="0">
                <a:latin typeface="Tahoma"/>
                <a:cs typeface="Tahoma"/>
              </a:rPr>
              <a:t> </a:t>
            </a:r>
            <a:r>
              <a:rPr sz="1800" spc="20" dirty="0">
                <a:latin typeface="Tahoma"/>
                <a:cs typeface="Tahoma"/>
              </a:rPr>
              <a:t>been</a:t>
            </a:r>
            <a:r>
              <a:rPr sz="1800" spc="-65" dirty="0">
                <a:latin typeface="Tahoma"/>
                <a:cs typeface="Tahoma"/>
              </a:rPr>
              <a:t> </a:t>
            </a:r>
            <a:r>
              <a:rPr sz="1800" spc="5" dirty="0">
                <a:latin typeface="Tahoma"/>
                <a:cs typeface="Tahoma"/>
              </a:rPr>
              <a:t>evaluated</a:t>
            </a:r>
            <a:r>
              <a:rPr sz="1800" spc="-65" dirty="0">
                <a:latin typeface="Tahoma"/>
                <a:cs typeface="Tahoma"/>
              </a:rPr>
              <a:t> </a:t>
            </a:r>
            <a:r>
              <a:rPr sz="1800" spc="15" dirty="0">
                <a:latin typeface="Tahoma"/>
                <a:cs typeface="Tahoma"/>
              </a:rPr>
              <a:t>using</a:t>
            </a:r>
            <a:r>
              <a:rPr sz="1800" spc="-65" dirty="0">
                <a:latin typeface="Tahoma"/>
                <a:cs typeface="Tahoma"/>
              </a:rPr>
              <a:t> </a:t>
            </a:r>
            <a:r>
              <a:rPr sz="1800" spc="-15" dirty="0">
                <a:latin typeface="Tahoma"/>
                <a:cs typeface="Tahoma"/>
              </a:rPr>
              <a:t>the </a:t>
            </a:r>
            <a:r>
              <a:rPr sz="1800" spc="-545" dirty="0">
                <a:latin typeface="Tahoma"/>
                <a:cs typeface="Tahoma"/>
              </a:rPr>
              <a:t> </a:t>
            </a:r>
            <a:r>
              <a:rPr sz="1800" spc="5" dirty="0">
                <a:latin typeface="Tahoma"/>
                <a:cs typeface="Tahoma"/>
              </a:rPr>
              <a:t>following</a:t>
            </a:r>
            <a:r>
              <a:rPr sz="1800" spc="-75" dirty="0">
                <a:latin typeface="Tahoma"/>
                <a:cs typeface="Tahoma"/>
              </a:rPr>
              <a:t> </a:t>
            </a:r>
            <a:r>
              <a:rPr sz="1800" spc="10" dirty="0">
                <a:latin typeface="Tahoma"/>
                <a:cs typeface="Tahoma"/>
              </a:rPr>
              <a:t>performance</a:t>
            </a:r>
            <a:r>
              <a:rPr sz="1800" spc="-70" dirty="0">
                <a:latin typeface="Tahoma"/>
                <a:cs typeface="Tahoma"/>
              </a:rPr>
              <a:t> </a:t>
            </a:r>
            <a:r>
              <a:rPr sz="1800" spc="20" dirty="0">
                <a:latin typeface="Tahoma"/>
                <a:cs typeface="Tahoma"/>
              </a:rPr>
              <a:t>metrics</a:t>
            </a:r>
            <a:r>
              <a:rPr sz="1800" spc="-65" dirty="0">
                <a:latin typeface="Tahoma"/>
                <a:cs typeface="Tahoma"/>
              </a:rPr>
              <a:t> </a:t>
            </a:r>
            <a:r>
              <a:rPr sz="1800" spc="-140" dirty="0">
                <a:latin typeface="Tahoma"/>
                <a:cs typeface="Tahoma"/>
              </a:rPr>
              <a:t>:</a:t>
            </a:r>
            <a:endParaRPr sz="1800" dirty="0">
              <a:latin typeface="Tahoma"/>
              <a:cs typeface="Tahoma"/>
            </a:endParaRPr>
          </a:p>
          <a:p>
            <a:pPr marL="469900" marR="76200" indent="-367030">
              <a:lnSpc>
                <a:spcPct val="114599"/>
              </a:lnSpc>
              <a:spcBef>
                <a:spcPts val="300"/>
              </a:spcBef>
              <a:buFont typeface="Arial MT"/>
              <a:buChar char="●"/>
              <a:tabLst>
                <a:tab pos="469265" algn="l"/>
                <a:tab pos="469900" algn="l"/>
              </a:tabLst>
            </a:pPr>
            <a:r>
              <a:rPr sz="1800" b="1" spc="20" dirty="0">
                <a:latin typeface="Tahoma"/>
                <a:cs typeface="Tahoma"/>
              </a:rPr>
              <a:t>RMSE</a:t>
            </a:r>
            <a:r>
              <a:rPr sz="1800" b="1" spc="-35" dirty="0">
                <a:latin typeface="Tahoma"/>
                <a:cs typeface="Tahoma"/>
              </a:rPr>
              <a:t> </a:t>
            </a:r>
            <a:r>
              <a:rPr sz="1800" b="1" spc="-90" dirty="0">
                <a:latin typeface="Tahoma"/>
                <a:cs typeface="Tahoma"/>
              </a:rPr>
              <a:t>(Root</a:t>
            </a:r>
            <a:r>
              <a:rPr sz="1800" b="1" spc="-35" dirty="0">
                <a:latin typeface="Tahoma"/>
                <a:cs typeface="Tahoma"/>
              </a:rPr>
              <a:t> </a:t>
            </a:r>
            <a:r>
              <a:rPr sz="1800" b="1" spc="-40" dirty="0">
                <a:latin typeface="Tahoma"/>
                <a:cs typeface="Tahoma"/>
              </a:rPr>
              <a:t>Mean</a:t>
            </a:r>
            <a:r>
              <a:rPr sz="1800" b="1" spc="-30" dirty="0">
                <a:latin typeface="Tahoma"/>
                <a:cs typeface="Tahoma"/>
              </a:rPr>
              <a:t> </a:t>
            </a:r>
            <a:r>
              <a:rPr sz="1800" b="1" spc="-50" dirty="0">
                <a:latin typeface="Tahoma"/>
                <a:cs typeface="Tahoma"/>
              </a:rPr>
              <a:t>Square</a:t>
            </a:r>
            <a:r>
              <a:rPr sz="1800" b="1" spc="-30" dirty="0">
                <a:latin typeface="Tahoma"/>
                <a:cs typeface="Tahoma"/>
              </a:rPr>
              <a:t> </a:t>
            </a:r>
            <a:r>
              <a:rPr sz="1800" b="1" spc="-90" dirty="0">
                <a:latin typeface="Tahoma"/>
                <a:cs typeface="Tahoma"/>
              </a:rPr>
              <a:t>Error)</a:t>
            </a:r>
            <a:r>
              <a:rPr sz="1800" b="1" spc="10" dirty="0">
                <a:latin typeface="Tahoma"/>
                <a:cs typeface="Tahoma"/>
              </a:rPr>
              <a:t> </a:t>
            </a:r>
            <a:r>
              <a:rPr sz="1800" spc="45" dirty="0">
                <a:latin typeface="Tahoma"/>
                <a:cs typeface="Tahoma"/>
              </a:rPr>
              <a:t>-</a:t>
            </a:r>
            <a:r>
              <a:rPr sz="1800" spc="-65" dirty="0">
                <a:latin typeface="Tahoma"/>
                <a:cs typeface="Tahoma"/>
              </a:rPr>
              <a:t> </a:t>
            </a:r>
            <a:r>
              <a:rPr sz="1800" spc="130" dirty="0">
                <a:solidFill>
                  <a:srgbClr val="2E2E2E"/>
                </a:solidFill>
                <a:latin typeface="Tahoma"/>
                <a:cs typeface="Tahoma"/>
              </a:rPr>
              <a:t>RMSE</a:t>
            </a:r>
            <a:r>
              <a:rPr sz="1800" spc="-65" dirty="0">
                <a:solidFill>
                  <a:srgbClr val="2E2E2E"/>
                </a:solidFill>
                <a:latin typeface="Tahoma"/>
                <a:cs typeface="Tahoma"/>
              </a:rPr>
              <a:t> </a:t>
            </a:r>
            <a:r>
              <a:rPr sz="1800" spc="40" dirty="0">
                <a:solidFill>
                  <a:srgbClr val="2E2E2E"/>
                </a:solidFill>
                <a:latin typeface="Tahoma"/>
                <a:cs typeface="Tahoma"/>
              </a:rPr>
              <a:t>is</a:t>
            </a:r>
            <a:r>
              <a:rPr sz="1800" spc="-65" dirty="0">
                <a:solidFill>
                  <a:srgbClr val="2E2E2E"/>
                </a:solidFill>
                <a:latin typeface="Tahoma"/>
                <a:cs typeface="Tahoma"/>
              </a:rPr>
              <a:t> </a:t>
            </a:r>
            <a:r>
              <a:rPr sz="1800" spc="-10" dirty="0">
                <a:solidFill>
                  <a:srgbClr val="2E2E2E"/>
                </a:solidFill>
                <a:latin typeface="Tahoma"/>
                <a:cs typeface="Tahoma"/>
              </a:rPr>
              <a:t>the</a:t>
            </a:r>
            <a:r>
              <a:rPr sz="1800" spc="-70" dirty="0">
                <a:solidFill>
                  <a:srgbClr val="2E2E2E"/>
                </a:solidFill>
                <a:latin typeface="Tahoma"/>
                <a:cs typeface="Tahoma"/>
              </a:rPr>
              <a:t> </a:t>
            </a:r>
            <a:r>
              <a:rPr sz="1800" spc="20" dirty="0">
                <a:solidFill>
                  <a:srgbClr val="2E2E2E"/>
                </a:solidFill>
                <a:latin typeface="Tahoma"/>
                <a:cs typeface="Tahoma"/>
              </a:rPr>
              <a:t>square</a:t>
            </a:r>
            <a:r>
              <a:rPr sz="1800" spc="-65" dirty="0">
                <a:solidFill>
                  <a:srgbClr val="2E2E2E"/>
                </a:solidFill>
                <a:latin typeface="Tahoma"/>
                <a:cs typeface="Tahoma"/>
              </a:rPr>
              <a:t> </a:t>
            </a:r>
            <a:r>
              <a:rPr sz="1800" spc="-5" dirty="0">
                <a:solidFill>
                  <a:srgbClr val="2E2E2E"/>
                </a:solidFill>
                <a:latin typeface="Tahoma"/>
                <a:cs typeface="Tahoma"/>
              </a:rPr>
              <a:t>root</a:t>
            </a:r>
            <a:r>
              <a:rPr sz="1800" spc="-65" dirty="0">
                <a:solidFill>
                  <a:srgbClr val="2E2E2E"/>
                </a:solidFill>
                <a:latin typeface="Tahoma"/>
                <a:cs typeface="Tahoma"/>
              </a:rPr>
              <a:t> </a:t>
            </a:r>
            <a:r>
              <a:rPr sz="1800" spc="5" dirty="0">
                <a:solidFill>
                  <a:srgbClr val="2E2E2E"/>
                </a:solidFill>
                <a:latin typeface="Tahoma"/>
                <a:cs typeface="Tahoma"/>
              </a:rPr>
              <a:t>of</a:t>
            </a:r>
            <a:r>
              <a:rPr sz="1800" spc="-65" dirty="0">
                <a:solidFill>
                  <a:srgbClr val="2E2E2E"/>
                </a:solidFill>
                <a:latin typeface="Tahoma"/>
                <a:cs typeface="Tahoma"/>
              </a:rPr>
              <a:t> </a:t>
            </a:r>
            <a:r>
              <a:rPr sz="1800" spc="-15" dirty="0">
                <a:solidFill>
                  <a:srgbClr val="2E2E2E"/>
                </a:solidFill>
                <a:latin typeface="Tahoma"/>
                <a:cs typeface="Tahoma"/>
              </a:rPr>
              <a:t>the </a:t>
            </a:r>
            <a:r>
              <a:rPr sz="1800" spc="-545" dirty="0">
                <a:solidFill>
                  <a:srgbClr val="2E2E2E"/>
                </a:solidFill>
                <a:latin typeface="Tahoma"/>
                <a:cs typeface="Tahoma"/>
              </a:rPr>
              <a:t> </a:t>
            </a:r>
            <a:r>
              <a:rPr sz="1800" spc="10" dirty="0">
                <a:solidFill>
                  <a:srgbClr val="2E2E2E"/>
                </a:solidFill>
                <a:latin typeface="Tahoma"/>
                <a:cs typeface="Tahoma"/>
              </a:rPr>
              <a:t>mean</a:t>
            </a:r>
            <a:r>
              <a:rPr sz="1800" spc="-70" dirty="0">
                <a:solidFill>
                  <a:srgbClr val="2E2E2E"/>
                </a:solidFill>
                <a:latin typeface="Tahoma"/>
                <a:cs typeface="Tahoma"/>
              </a:rPr>
              <a:t> </a:t>
            </a:r>
            <a:r>
              <a:rPr sz="1800" spc="5" dirty="0">
                <a:solidFill>
                  <a:srgbClr val="2E2E2E"/>
                </a:solidFill>
                <a:latin typeface="Tahoma"/>
                <a:cs typeface="Tahoma"/>
              </a:rPr>
              <a:t>of</a:t>
            </a:r>
            <a:r>
              <a:rPr sz="1800" spc="-65" dirty="0">
                <a:solidFill>
                  <a:srgbClr val="2E2E2E"/>
                </a:solidFill>
                <a:latin typeface="Tahoma"/>
                <a:cs typeface="Tahoma"/>
              </a:rPr>
              <a:t> </a:t>
            </a:r>
            <a:r>
              <a:rPr sz="1800" spc="-10" dirty="0">
                <a:solidFill>
                  <a:srgbClr val="2E2E2E"/>
                </a:solidFill>
                <a:latin typeface="Tahoma"/>
                <a:cs typeface="Tahoma"/>
              </a:rPr>
              <a:t>the</a:t>
            </a:r>
            <a:r>
              <a:rPr sz="1800" spc="-70" dirty="0">
                <a:solidFill>
                  <a:srgbClr val="2E2E2E"/>
                </a:solidFill>
                <a:latin typeface="Tahoma"/>
                <a:cs typeface="Tahoma"/>
              </a:rPr>
              <a:t> </a:t>
            </a:r>
            <a:r>
              <a:rPr sz="1800" spc="20" dirty="0">
                <a:solidFill>
                  <a:srgbClr val="2E2E2E"/>
                </a:solidFill>
                <a:latin typeface="Tahoma"/>
                <a:cs typeface="Tahoma"/>
              </a:rPr>
              <a:t>square</a:t>
            </a:r>
            <a:r>
              <a:rPr sz="1800" spc="-65" dirty="0">
                <a:solidFill>
                  <a:srgbClr val="2E2E2E"/>
                </a:solidFill>
                <a:latin typeface="Tahoma"/>
                <a:cs typeface="Tahoma"/>
              </a:rPr>
              <a:t> </a:t>
            </a:r>
            <a:r>
              <a:rPr sz="1800" spc="5" dirty="0">
                <a:solidFill>
                  <a:srgbClr val="2E2E2E"/>
                </a:solidFill>
                <a:latin typeface="Tahoma"/>
                <a:cs typeface="Tahoma"/>
              </a:rPr>
              <a:t>of</a:t>
            </a:r>
            <a:r>
              <a:rPr sz="1800" spc="-70" dirty="0">
                <a:solidFill>
                  <a:srgbClr val="2E2E2E"/>
                </a:solidFill>
                <a:latin typeface="Tahoma"/>
                <a:cs typeface="Tahoma"/>
              </a:rPr>
              <a:t> </a:t>
            </a:r>
            <a:r>
              <a:rPr sz="1800" spc="-5" dirty="0">
                <a:solidFill>
                  <a:srgbClr val="2E2E2E"/>
                </a:solidFill>
                <a:latin typeface="Tahoma"/>
                <a:cs typeface="Tahoma"/>
              </a:rPr>
              <a:t>all</a:t>
            </a:r>
            <a:r>
              <a:rPr sz="1800" spc="-65" dirty="0">
                <a:solidFill>
                  <a:srgbClr val="2E2E2E"/>
                </a:solidFill>
                <a:latin typeface="Tahoma"/>
                <a:cs typeface="Tahoma"/>
              </a:rPr>
              <a:t> </a:t>
            </a:r>
            <a:r>
              <a:rPr sz="1800" spc="5" dirty="0">
                <a:solidFill>
                  <a:srgbClr val="2E2E2E"/>
                </a:solidFill>
                <a:latin typeface="Tahoma"/>
                <a:cs typeface="Tahoma"/>
              </a:rPr>
              <a:t>of</a:t>
            </a:r>
            <a:r>
              <a:rPr sz="1800" spc="-65" dirty="0">
                <a:solidFill>
                  <a:srgbClr val="2E2E2E"/>
                </a:solidFill>
                <a:latin typeface="Tahoma"/>
                <a:cs typeface="Tahoma"/>
              </a:rPr>
              <a:t> </a:t>
            </a:r>
            <a:r>
              <a:rPr sz="1800" spc="-10" dirty="0">
                <a:solidFill>
                  <a:srgbClr val="2E2E2E"/>
                </a:solidFill>
                <a:latin typeface="Tahoma"/>
                <a:cs typeface="Tahoma"/>
              </a:rPr>
              <a:t>the</a:t>
            </a:r>
            <a:r>
              <a:rPr sz="1800" spc="-70" dirty="0">
                <a:solidFill>
                  <a:srgbClr val="2E2E2E"/>
                </a:solidFill>
                <a:latin typeface="Tahoma"/>
                <a:cs typeface="Tahoma"/>
              </a:rPr>
              <a:t> </a:t>
            </a:r>
            <a:r>
              <a:rPr sz="1800" spc="-45" dirty="0">
                <a:solidFill>
                  <a:srgbClr val="2E2E2E"/>
                </a:solidFill>
                <a:latin typeface="Tahoma"/>
                <a:cs typeface="Tahoma"/>
              </a:rPr>
              <a:t>error.</a:t>
            </a:r>
            <a:endParaRPr sz="1800" dirty="0">
              <a:latin typeface="Tahoma"/>
              <a:cs typeface="Tahoma"/>
            </a:endParaRPr>
          </a:p>
          <a:p>
            <a:pPr marL="469900" marR="245745" indent="-367030">
              <a:lnSpc>
                <a:spcPct val="114599"/>
              </a:lnSpc>
              <a:buFont typeface="Arial MT"/>
              <a:buChar char="●"/>
              <a:tabLst>
                <a:tab pos="469265" algn="l"/>
                <a:tab pos="469900" algn="l"/>
              </a:tabLst>
            </a:pPr>
            <a:r>
              <a:rPr lang="en-GB" b="1" spc="90" dirty="0">
                <a:latin typeface="Tahoma"/>
                <a:cs typeface="Tahoma"/>
              </a:rPr>
              <a:t>Mean Absolute Error- </a:t>
            </a:r>
            <a:r>
              <a:rPr lang="en-GB" spc="90" dirty="0">
                <a:latin typeface="Tahoma"/>
                <a:cs typeface="Tahoma"/>
              </a:rPr>
              <a:t>A</a:t>
            </a:r>
            <a:r>
              <a:rPr lang="en-GB" dirty="0"/>
              <a:t>bsolute error refers to </a:t>
            </a:r>
            <a:r>
              <a:rPr lang="en-GB" b="1" dirty="0"/>
              <a:t>the magnitude of difference between the prediction of an observation and the true value of that observation</a:t>
            </a:r>
            <a:r>
              <a:rPr lang="en-GB" dirty="0"/>
              <a:t>.</a:t>
            </a:r>
            <a:endParaRPr sz="1800" dirty="0">
              <a:latin typeface="Tahoma"/>
              <a:cs typeface="Tahoma"/>
            </a:endParaRPr>
          </a:p>
          <a:p>
            <a:pPr marL="469900" marR="5080" indent="-367030">
              <a:lnSpc>
                <a:spcPct val="114599"/>
              </a:lnSpc>
              <a:buFont typeface="Arial MT"/>
              <a:buChar char="●"/>
              <a:tabLst>
                <a:tab pos="469265" algn="l"/>
                <a:tab pos="469900" algn="l"/>
              </a:tabLst>
            </a:pPr>
            <a:r>
              <a:rPr sz="1800" b="1" spc="-80" dirty="0">
                <a:latin typeface="Tahoma"/>
                <a:cs typeface="Tahoma"/>
              </a:rPr>
              <a:t>R2</a:t>
            </a:r>
            <a:r>
              <a:rPr sz="1800" b="1" spc="-35" dirty="0">
                <a:latin typeface="Tahoma"/>
                <a:cs typeface="Tahoma"/>
              </a:rPr>
              <a:t> </a:t>
            </a:r>
            <a:r>
              <a:rPr sz="1800" b="1" spc="-10" dirty="0">
                <a:latin typeface="Tahoma"/>
                <a:cs typeface="Tahoma"/>
              </a:rPr>
              <a:t>Score</a:t>
            </a:r>
            <a:r>
              <a:rPr sz="1800" b="1" spc="-25" dirty="0">
                <a:latin typeface="Tahoma"/>
                <a:cs typeface="Tahoma"/>
              </a:rPr>
              <a:t> </a:t>
            </a:r>
            <a:r>
              <a:rPr sz="1800" spc="45" dirty="0">
                <a:latin typeface="Tahoma"/>
                <a:cs typeface="Tahoma"/>
              </a:rPr>
              <a:t>-</a:t>
            </a:r>
            <a:r>
              <a:rPr sz="1800" spc="-70" dirty="0">
                <a:latin typeface="Tahoma"/>
                <a:cs typeface="Tahoma"/>
              </a:rPr>
              <a:t> </a:t>
            </a:r>
            <a:r>
              <a:rPr sz="1800" spc="60" dirty="0">
                <a:latin typeface="Tahoma"/>
                <a:cs typeface="Tahoma"/>
              </a:rPr>
              <a:t>R2</a:t>
            </a:r>
            <a:r>
              <a:rPr sz="1800" spc="-65" dirty="0">
                <a:latin typeface="Tahoma"/>
                <a:cs typeface="Tahoma"/>
              </a:rPr>
              <a:t> </a:t>
            </a:r>
            <a:r>
              <a:rPr sz="1800" spc="55" dirty="0">
                <a:latin typeface="Tahoma"/>
                <a:cs typeface="Tahoma"/>
              </a:rPr>
              <a:t>Score</a:t>
            </a:r>
            <a:r>
              <a:rPr sz="1800" spc="-70" dirty="0">
                <a:latin typeface="Tahoma"/>
                <a:cs typeface="Tahoma"/>
              </a:rPr>
              <a:t> </a:t>
            </a:r>
            <a:r>
              <a:rPr sz="1800" spc="25" dirty="0">
                <a:latin typeface="Tahoma"/>
                <a:cs typeface="Tahoma"/>
              </a:rPr>
              <a:t>indicates</a:t>
            </a:r>
            <a:r>
              <a:rPr sz="1800" spc="-65" dirty="0">
                <a:latin typeface="Tahoma"/>
                <a:cs typeface="Tahoma"/>
              </a:rPr>
              <a:t> </a:t>
            </a:r>
            <a:r>
              <a:rPr sz="1800" spc="-10" dirty="0">
                <a:latin typeface="Tahoma"/>
                <a:cs typeface="Tahoma"/>
              </a:rPr>
              <a:t>the</a:t>
            </a:r>
            <a:r>
              <a:rPr sz="1800" spc="-75" dirty="0">
                <a:latin typeface="Tahoma"/>
                <a:cs typeface="Tahoma"/>
              </a:rPr>
              <a:t> </a:t>
            </a:r>
            <a:r>
              <a:rPr sz="1800" spc="15" dirty="0">
                <a:latin typeface="Tahoma"/>
                <a:cs typeface="Tahoma"/>
              </a:rPr>
              <a:t>percentage</a:t>
            </a:r>
            <a:r>
              <a:rPr sz="1800" spc="-65" dirty="0">
                <a:latin typeface="Tahoma"/>
                <a:cs typeface="Tahoma"/>
              </a:rPr>
              <a:t> </a:t>
            </a:r>
            <a:r>
              <a:rPr sz="1800" spc="5" dirty="0">
                <a:latin typeface="Tahoma"/>
                <a:cs typeface="Tahoma"/>
              </a:rPr>
              <a:t>of</a:t>
            </a:r>
            <a:r>
              <a:rPr sz="1800" spc="-65" dirty="0">
                <a:latin typeface="Tahoma"/>
                <a:cs typeface="Tahoma"/>
              </a:rPr>
              <a:t> </a:t>
            </a:r>
            <a:r>
              <a:rPr sz="1800" spc="-10" dirty="0">
                <a:latin typeface="Tahoma"/>
                <a:cs typeface="Tahoma"/>
              </a:rPr>
              <a:t>the</a:t>
            </a:r>
            <a:r>
              <a:rPr sz="1800" spc="-75" dirty="0">
                <a:latin typeface="Tahoma"/>
                <a:cs typeface="Tahoma"/>
              </a:rPr>
              <a:t> </a:t>
            </a:r>
            <a:r>
              <a:rPr sz="1800" spc="15" dirty="0">
                <a:latin typeface="Tahoma"/>
                <a:cs typeface="Tahoma"/>
              </a:rPr>
              <a:t>variance</a:t>
            </a:r>
            <a:r>
              <a:rPr sz="1800" spc="-65" dirty="0">
                <a:latin typeface="Tahoma"/>
                <a:cs typeface="Tahoma"/>
              </a:rPr>
              <a:t> </a:t>
            </a:r>
            <a:r>
              <a:rPr sz="1800" spc="-10" dirty="0">
                <a:latin typeface="Tahoma"/>
                <a:cs typeface="Tahoma"/>
              </a:rPr>
              <a:t>in</a:t>
            </a:r>
            <a:r>
              <a:rPr sz="1800" spc="-20" dirty="0">
                <a:latin typeface="Tahoma"/>
                <a:cs typeface="Tahoma"/>
              </a:rPr>
              <a:t> </a:t>
            </a:r>
            <a:r>
              <a:rPr sz="1800" spc="-15" dirty="0">
                <a:latin typeface="Tahoma"/>
                <a:cs typeface="Tahoma"/>
              </a:rPr>
              <a:t>the </a:t>
            </a:r>
            <a:r>
              <a:rPr sz="1800" spc="-545" dirty="0">
                <a:latin typeface="Tahoma"/>
                <a:cs typeface="Tahoma"/>
              </a:rPr>
              <a:t> </a:t>
            </a:r>
            <a:r>
              <a:rPr sz="1800" spc="20" dirty="0">
                <a:latin typeface="Tahoma"/>
                <a:cs typeface="Tahoma"/>
                <a:hlinkClick r:id="rId2"/>
              </a:rPr>
              <a:t>dependent </a:t>
            </a:r>
            <a:r>
              <a:rPr sz="1800" spc="5" dirty="0">
                <a:latin typeface="Tahoma"/>
                <a:cs typeface="Tahoma"/>
                <a:hlinkClick r:id="rId2"/>
              </a:rPr>
              <a:t>variable </a:t>
            </a:r>
            <a:r>
              <a:rPr sz="1800" spc="-20" dirty="0">
                <a:latin typeface="Tahoma"/>
                <a:cs typeface="Tahoma"/>
              </a:rPr>
              <a:t>that </a:t>
            </a:r>
            <a:r>
              <a:rPr sz="1800" spc="-10" dirty="0">
                <a:latin typeface="Tahoma"/>
                <a:cs typeface="Tahoma"/>
              </a:rPr>
              <a:t>the </a:t>
            </a:r>
            <a:r>
              <a:rPr sz="1800" spc="15" dirty="0">
                <a:latin typeface="Tahoma"/>
                <a:cs typeface="Tahoma"/>
                <a:hlinkClick r:id="rId3"/>
              </a:rPr>
              <a:t>independent variables </a:t>
            </a:r>
            <a:r>
              <a:rPr sz="1800" spc="5" dirty="0">
                <a:latin typeface="Tahoma"/>
                <a:cs typeface="Tahoma"/>
              </a:rPr>
              <a:t>explain </a:t>
            </a:r>
            <a:r>
              <a:rPr sz="1800" spc="10" dirty="0">
                <a:latin typeface="Tahoma"/>
                <a:cs typeface="Tahoma"/>
              </a:rPr>
              <a:t> </a:t>
            </a:r>
            <a:r>
              <a:rPr sz="1800" spc="5" dirty="0">
                <a:latin typeface="Tahoma"/>
                <a:cs typeface="Tahoma"/>
              </a:rPr>
              <a:t>collectively.</a:t>
            </a:r>
            <a:endParaRPr sz="1800" dirty="0">
              <a:latin typeface="Tahoma"/>
              <a:cs typeface="Tahoma"/>
            </a:endParaRPr>
          </a:p>
        </p:txBody>
      </p:sp>
      <p:pic>
        <p:nvPicPr>
          <p:cNvPr id="4" name="object 4"/>
          <p:cNvPicPr/>
          <p:nvPr/>
        </p:nvPicPr>
        <p:blipFill>
          <a:blip r:embed="rId4" cstate="print"/>
          <a:stretch>
            <a:fillRect/>
          </a:stretch>
        </p:blipFill>
        <p:spPr>
          <a:xfrm>
            <a:off x="8357850" y="4438375"/>
            <a:ext cx="624949" cy="6249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4450080" cy="604520"/>
          </a:xfrm>
          <a:prstGeom prst="rect">
            <a:avLst/>
          </a:prstGeom>
        </p:spPr>
        <p:txBody>
          <a:bodyPr vert="horz" wrap="square" lIns="0" tIns="12700" rIns="0" bIns="0" rtlCol="0">
            <a:spAutoFit/>
          </a:bodyPr>
          <a:lstStyle/>
          <a:p>
            <a:pPr marL="12700">
              <a:lnSpc>
                <a:spcPct val="100000"/>
              </a:lnSpc>
              <a:spcBef>
                <a:spcPts val="100"/>
              </a:spcBef>
            </a:pPr>
            <a:r>
              <a:rPr sz="3800" spc="-40" dirty="0"/>
              <a:t>Dataset:</a:t>
            </a:r>
            <a:r>
              <a:rPr sz="3800" spc="-195" dirty="0"/>
              <a:t> </a:t>
            </a:r>
            <a:r>
              <a:rPr sz="3800" spc="-10" dirty="0"/>
              <a:t>Overview</a:t>
            </a:r>
            <a:endParaRPr sz="3800"/>
          </a:p>
        </p:txBody>
      </p:sp>
      <p:pic>
        <p:nvPicPr>
          <p:cNvPr id="5" name="object 5"/>
          <p:cNvPicPr/>
          <p:nvPr/>
        </p:nvPicPr>
        <p:blipFill>
          <a:blip r:embed="rId2" cstate="print"/>
          <a:stretch>
            <a:fillRect/>
          </a:stretch>
        </p:blipFill>
        <p:spPr>
          <a:xfrm>
            <a:off x="8307550" y="4308850"/>
            <a:ext cx="761199" cy="761199"/>
          </a:xfrm>
          <a:prstGeom prst="rect">
            <a:avLst/>
          </a:prstGeom>
        </p:spPr>
      </p:pic>
      <p:pic>
        <p:nvPicPr>
          <p:cNvPr id="7" name="Picture 6">
            <a:extLst>
              <a:ext uri="{FF2B5EF4-FFF2-40B4-BE49-F238E27FC236}">
                <a16:creationId xmlns:a16="http://schemas.microsoft.com/office/drawing/2014/main" id="{E20E6054-319C-4D1D-907C-1BB23BF5D36C}"/>
              </a:ext>
            </a:extLst>
          </p:cNvPr>
          <p:cNvPicPr>
            <a:picLocks noChangeAspect="1"/>
          </p:cNvPicPr>
          <p:nvPr/>
        </p:nvPicPr>
        <p:blipFill>
          <a:blip r:embed="rId3"/>
          <a:stretch>
            <a:fillRect/>
          </a:stretch>
        </p:blipFill>
        <p:spPr>
          <a:xfrm>
            <a:off x="0" y="1034862"/>
            <a:ext cx="6153484" cy="2949431"/>
          </a:xfrm>
          <a:prstGeom prst="rect">
            <a:avLst/>
          </a:prstGeom>
        </p:spPr>
      </p:pic>
      <p:pic>
        <p:nvPicPr>
          <p:cNvPr id="8" name="Picture 7">
            <a:extLst>
              <a:ext uri="{FF2B5EF4-FFF2-40B4-BE49-F238E27FC236}">
                <a16:creationId xmlns:a16="http://schemas.microsoft.com/office/drawing/2014/main" id="{5AB9D87D-D110-4B6F-BB69-42914BEE00F2}"/>
              </a:ext>
            </a:extLst>
          </p:cNvPr>
          <p:cNvPicPr>
            <a:picLocks noChangeAspect="1"/>
          </p:cNvPicPr>
          <p:nvPr/>
        </p:nvPicPr>
        <p:blipFill>
          <a:blip r:embed="rId4"/>
          <a:stretch>
            <a:fillRect/>
          </a:stretch>
        </p:blipFill>
        <p:spPr>
          <a:xfrm>
            <a:off x="6153484" y="1040393"/>
            <a:ext cx="2895600" cy="29494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350543"/>
            <a:ext cx="9143999" cy="792956"/>
          </a:xfrm>
          <a:prstGeom prst="rect">
            <a:avLst/>
          </a:prstGeom>
        </p:spPr>
      </p:pic>
      <p:grpSp>
        <p:nvGrpSpPr>
          <p:cNvPr id="3" name="object 3"/>
          <p:cNvGrpSpPr/>
          <p:nvPr/>
        </p:nvGrpSpPr>
        <p:grpSpPr>
          <a:xfrm>
            <a:off x="-114300" y="2256728"/>
            <a:ext cx="9372600" cy="1240155"/>
            <a:chOff x="-114300" y="2256728"/>
            <a:chExt cx="9372600" cy="1240155"/>
          </a:xfrm>
        </p:grpSpPr>
        <p:sp>
          <p:nvSpPr>
            <p:cNvPr id="4" name="object 4"/>
            <p:cNvSpPr/>
            <p:nvPr/>
          </p:nvSpPr>
          <p:spPr>
            <a:xfrm>
              <a:off x="0" y="2371028"/>
              <a:ext cx="9144000" cy="1011555"/>
            </a:xfrm>
            <a:custGeom>
              <a:avLst/>
              <a:gdLst/>
              <a:ahLst/>
              <a:cxnLst/>
              <a:rect l="l" t="t" r="r" b="b"/>
              <a:pathLst>
                <a:path w="9144000" h="1011554">
                  <a:moveTo>
                    <a:pt x="9143999" y="0"/>
                  </a:moveTo>
                  <a:lnTo>
                    <a:pt x="8127999" y="0"/>
                  </a:lnTo>
                  <a:lnTo>
                    <a:pt x="8079081" y="2314"/>
                  </a:lnTo>
                  <a:lnTo>
                    <a:pt x="8031476" y="9115"/>
                  </a:lnTo>
                  <a:lnTo>
                    <a:pt x="7985400" y="20191"/>
                  </a:lnTo>
                  <a:lnTo>
                    <a:pt x="7941063" y="35331"/>
                  </a:lnTo>
                  <a:lnTo>
                    <a:pt x="7898681" y="54322"/>
                  </a:lnTo>
                  <a:lnTo>
                    <a:pt x="7858465" y="76953"/>
                  </a:lnTo>
                  <a:lnTo>
                    <a:pt x="7820628" y="103012"/>
                  </a:lnTo>
                  <a:lnTo>
                    <a:pt x="7785384" y="132286"/>
                  </a:lnTo>
                  <a:lnTo>
                    <a:pt x="7752946" y="164565"/>
                  </a:lnTo>
                  <a:lnTo>
                    <a:pt x="7723526" y="199636"/>
                  </a:lnTo>
                  <a:lnTo>
                    <a:pt x="7697338" y="237287"/>
                  </a:lnTo>
                  <a:lnTo>
                    <a:pt x="7674594" y="277307"/>
                  </a:lnTo>
                  <a:lnTo>
                    <a:pt x="7655508" y="319484"/>
                  </a:lnTo>
                  <a:lnTo>
                    <a:pt x="7640293" y="363606"/>
                  </a:lnTo>
                  <a:lnTo>
                    <a:pt x="7629161" y="409460"/>
                  </a:lnTo>
                  <a:lnTo>
                    <a:pt x="7622325" y="456836"/>
                  </a:lnTo>
                  <a:lnTo>
                    <a:pt x="7619999" y="505521"/>
                  </a:lnTo>
                  <a:lnTo>
                    <a:pt x="7617674" y="554206"/>
                  </a:lnTo>
                  <a:lnTo>
                    <a:pt x="7610838" y="601581"/>
                  </a:lnTo>
                  <a:lnTo>
                    <a:pt x="7599706" y="647436"/>
                  </a:lnTo>
                  <a:lnTo>
                    <a:pt x="7584491" y="691557"/>
                  </a:lnTo>
                  <a:lnTo>
                    <a:pt x="7565405" y="733734"/>
                  </a:lnTo>
                  <a:lnTo>
                    <a:pt x="7542661" y="773754"/>
                  </a:lnTo>
                  <a:lnTo>
                    <a:pt x="7516473" y="811405"/>
                  </a:lnTo>
                  <a:lnTo>
                    <a:pt x="7487053" y="846477"/>
                  </a:lnTo>
                  <a:lnTo>
                    <a:pt x="7454615" y="878756"/>
                  </a:lnTo>
                  <a:lnTo>
                    <a:pt x="7419371" y="908030"/>
                  </a:lnTo>
                  <a:lnTo>
                    <a:pt x="7381534" y="934089"/>
                  </a:lnTo>
                  <a:lnTo>
                    <a:pt x="7341318" y="956720"/>
                  </a:lnTo>
                  <a:lnTo>
                    <a:pt x="7298936" y="975712"/>
                  </a:lnTo>
                  <a:lnTo>
                    <a:pt x="7254599" y="990852"/>
                  </a:lnTo>
                  <a:lnTo>
                    <a:pt x="7208523" y="1001928"/>
                  </a:lnTo>
                  <a:lnTo>
                    <a:pt x="7160918" y="1008730"/>
                  </a:lnTo>
                  <a:lnTo>
                    <a:pt x="7111999" y="1011044"/>
                  </a:lnTo>
                  <a:lnTo>
                    <a:pt x="7063075" y="1008730"/>
                  </a:lnTo>
                  <a:lnTo>
                    <a:pt x="7015467" y="1001928"/>
                  </a:lnTo>
                  <a:lnTo>
                    <a:pt x="6969387" y="990852"/>
                  </a:lnTo>
                  <a:lnTo>
                    <a:pt x="6925049" y="975712"/>
                  </a:lnTo>
                  <a:lnTo>
                    <a:pt x="6882665" y="956720"/>
                  </a:lnTo>
                  <a:lnTo>
                    <a:pt x="6842449" y="934089"/>
                  </a:lnTo>
                  <a:lnTo>
                    <a:pt x="6804613" y="908030"/>
                  </a:lnTo>
                  <a:lnTo>
                    <a:pt x="6769370" y="878756"/>
                  </a:lnTo>
                  <a:lnTo>
                    <a:pt x="6736934" y="846477"/>
                  </a:lnTo>
                  <a:lnTo>
                    <a:pt x="6707516" y="811405"/>
                  </a:lnTo>
                  <a:lnTo>
                    <a:pt x="6681329" y="773754"/>
                  </a:lnTo>
                  <a:lnTo>
                    <a:pt x="6658588" y="733734"/>
                  </a:lnTo>
                  <a:lnTo>
                    <a:pt x="6639504" y="691557"/>
                  </a:lnTo>
                  <a:lnTo>
                    <a:pt x="6624290" y="647436"/>
                  </a:lnTo>
                  <a:lnTo>
                    <a:pt x="6613159" y="601581"/>
                  </a:lnTo>
                  <a:lnTo>
                    <a:pt x="6606325" y="554206"/>
                  </a:lnTo>
                  <a:lnTo>
                    <a:pt x="6603999" y="505521"/>
                  </a:lnTo>
                  <a:lnTo>
                    <a:pt x="6601674" y="456836"/>
                  </a:lnTo>
                  <a:lnTo>
                    <a:pt x="6594840" y="409460"/>
                  </a:lnTo>
                  <a:lnTo>
                    <a:pt x="6583709" y="363606"/>
                  </a:lnTo>
                  <a:lnTo>
                    <a:pt x="6568495" y="319484"/>
                  </a:lnTo>
                  <a:lnTo>
                    <a:pt x="6549411" y="277307"/>
                  </a:lnTo>
                  <a:lnTo>
                    <a:pt x="6526670" y="237287"/>
                  </a:lnTo>
                  <a:lnTo>
                    <a:pt x="6500483" y="199636"/>
                  </a:lnTo>
                  <a:lnTo>
                    <a:pt x="6471066" y="164565"/>
                  </a:lnTo>
                  <a:lnTo>
                    <a:pt x="6438629" y="132286"/>
                  </a:lnTo>
                  <a:lnTo>
                    <a:pt x="6403386" y="103012"/>
                  </a:lnTo>
                  <a:lnTo>
                    <a:pt x="6365550" y="76953"/>
                  </a:lnTo>
                  <a:lnTo>
                    <a:pt x="6325334" y="54322"/>
                  </a:lnTo>
                  <a:lnTo>
                    <a:pt x="6282950" y="35331"/>
                  </a:lnTo>
                  <a:lnTo>
                    <a:pt x="6238612" y="20191"/>
                  </a:lnTo>
                  <a:lnTo>
                    <a:pt x="6192532" y="9115"/>
                  </a:lnTo>
                  <a:lnTo>
                    <a:pt x="6144924" y="2314"/>
                  </a:lnTo>
                  <a:lnTo>
                    <a:pt x="6095999" y="0"/>
                  </a:lnTo>
                  <a:lnTo>
                    <a:pt x="6047075" y="2314"/>
                  </a:lnTo>
                  <a:lnTo>
                    <a:pt x="5999467" y="9115"/>
                  </a:lnTo>
                  <a:lnTo>
                    <a:pt x="5953387" y="20191"/>
                  </a:lnTo>
                  <a:lnTo>
                    <a:pt x="5909049" y="35331"/>
                  </a:lnTo>
                  <a:lnTo>
                    <a:pt x="5866666" y="54322"/>
                  </a:lnTo>
                  <a:lnTo>
                    <a:pt x="5826449" y="76953"/>
                  </a:lnTo>
                  <a:lnTo>
                    <a:pt x="5788614" y="103012"/>
                  </a:lnTo>
                  <a:lnTo>
                    <a:pt x="5753371" y="132286"/>
                  </a:lnTo>
                  <a:lnTo>
                    <a:pt x="5720934" y="164565"/>
                  </a:lnTo>
                  <a:lnTo>
                    <a:pt x="5691516" y="199636"/>
                  </a:lnTo>
                  <a:lnTo>
                    <a:pt x="5665330" y="237287"/>
                  </a:lnTo>
                  <a:lnTo>
                    <a:pt x="5642588" y="277307"/>
                  </a:lnTo>
                  <a:lnTo>
                    <a:pt x="5623504" y="319484"/>
                  </a:lnTo>
                  <a:lnTo>
                    <a:pt x="5608290" y="363606"/>
                  </a:lnTo>
                  <a:lnTo>
                    <a:pt x="5597160" y="409460"/>
                  </a:lnTo>
                  <a:lnTo>
                    <a:pt x="5590325" y="456836"/>
                  </a:lnTo>
                  <a:lnTo>
                    <a:pt x="5588000" y="505521"/>
                  </a:lnTo>
                  <a:lnTo>
                    <a:pt x="5585675" y="554206"/>
                  </a:lnTo>
                  <a:lnTo>
                    <a:pt x="5578840" y="601581"/>
                  </a:lnTo>
                  <a:lnTo>
                    <a:pt x="5567710" y="647436"/>
                  </a:lnTo>
                  <a:lnTo>
                    <a:pt x="5552496" y="691557"/>
                  </a:lnTo>
                  <a:lnTo>
                    <a:pt x="5533412" y="733734"/>
                  </a:lnTo>
                  <a:lnTo>
                    <a:pt x="5510670" y="773754"/>
                  </a:lnTo>
                  <a:lnTo>
                    <a:pt x="5484484" y="811405"/>
                  </a:lnTo>
                  <a:lnTo>
                    <a:pt x="5455066" y="846477"/>
                  </a:lnTo>
                  <a:lnTo>
                    <a:pt x="5422629" y="878756"/>
                  </a:lnTo>
                  <a:lnTo>
                    <a:pt x="5387386" y="908030"/>
                  </a:lnTo>
                  <a:lnTo>
                    <a:pt x="5349550" y="934089"/>
                  </a:lnTo>
                  <a:lnTo>
                    <a:pt x="5309334" y="956720"/>
                  </a:lnTo>
                  <a:lnTo>
                    <a:pt x="5266950" y="975712"/>
                  </a:lnTo>
                  <a:lnTo>
                    <a:pt x="5222612" y="990852"/>
                  </a:lnTo>
                  <a:lnTo>
                    <a:pt x="5176533" y="1001928"/>
                  </a:lnTo>
                  <a:lnTo>
                    <a:pt x="5128924" y="1008730"/>
                  </a:lnTo>
                  <a:lnTo>
                    <a:pt x="5080000" y="1011044"/>
                  </a:lnTo>
                  <a:lnTo>
                    <a:pt x="5031076" y="1008730"/>
                  </a:lnTo>
                  <a:lnTo>
                    <a:pt x="4983467" y="1001928"/>
                  </a:lnTo>
                  <a:lnTo>
                    <a:pt x="4937387" y="990852"/>
                  </a:lnTo>
                  <a:lnTo>
                    <a:pt x="4893049" y="975712"/>
                  </a:lnTo>
                  <a:lnTo>
                    <a:pt x="4850666" y="956720"/>
                  </a:lnTo>
                  <a:lnTo>
                    <a:pt x="4810449" y="934089"/>
                  </a:lnTo>
                  <a:lnTo>
                    <a:pt x="4772613" y="908030"/>
                  </a:lnTo>
                  <a:lnTo>
                    <a:pt x="4737371" y="878756"/>
                  </a:lnTo>
                  <a:lnTo>
                    <a:pt x="4704934" y="846477"/>
                  </a:lnTo>
                  <a:lnTo>
                    <a:pt x="4675516" y="811405"/>
                  </a:lnTo>
                  <a:lnTo>
                    <a:pt x="4649329" y="773754"/>
                  </a:lnTo>
                  <a:lnTo>
                    <a:pt x="4626588" y="733734"/>
                  </a:lnTo>
                  <a:lnTo>
                    <a:pt x="4607504" y="691557"/>
                  </a:lnTo>
                  <a:lnTo>
                    <a:pt x="4592290" y="647436"/>
                  </a:lnTo>
                  <a:lnTo>
                    <a:pt x="4581159" y="601581"/>
                  </a:lnTo>
                  <a:lnTo>
                    <a:pt x="4574325" y="554206"/>
                  </a:lnTo>
                  <a:lnTo>
                    <a:pt x="4571999" y="505521"/>
                  </a:lnTo>
                  <a:lnTo>
                    <a:pt x="4569674" y="456836"/>
                  </a:lnTo>
                  <a:lnTo>
                    <a:pt x="4562840" y="409460"/>
                  </a:lnTo>
                  <a:lnTo>
                    <a:pt x="4551709" y="363606"/>
                  </a:lnTo>
                  <a:lnTo>
                    <a:pt x="4536495" y="319484"/>
                  </a:lnTo>
                  <a:lnTo>
                    <a:pt x="4517411" y="277307"/>
                  </a:lnTo>
                  <a:lnTo>
                    <a:pt x="4494670" y="237287"/>
                  </a:lnTo>
                  <a:lnTo>
                    <a:pt x="4468484" y="199636"/>
                  </a:lnTo>
                  <a:lnTo>
                    <a:pt x="4439066" y="164565"/>
                  </a:lnTo>
                  <a:lnTo>
                    <a:pt x="4406629" y="132286"/>
                  </a:lnTo>
                  <a:lnTo>
                    <a:pt x="4371386" y="103012"/>
                  </a:lnTo>
                  <a:lnTo>
                    <a:pt x="4333550" y="76953"/>
                  </a:lnTo>
                  <a:lnTo>
                    <a:pt x="4293334" y="54322"/>
                  </a:lnTo>
                  <a:lnTo>
                    <a:pt x="4250951" y="35331"/>
                  </a:lnTo>
                  <a:lnTo>
                    <a:pt x="4206613" y="20191"/>
                  </a:lnTo>
                  <a:lnTo>
                    <a:pt x="4160533" y="9115"/>
                  </a:lnTo>
                  <a:lnTo>
                    <a:pt x="4112924" y="2314"/>
                  </a:lnTo>
                  <a:lnTo>
                    <a:pt x="4064000" y="0"/>
                  </a:lnTo>
                  <a:lnTo>
                    <a:pt x="4015076" y="2314"/>
                  </a:lnTo>
                  <a:lnTo>
                    <a:pt x="3967467" y="9115"/>
                  </a:lnTo>
                  <a:lnTo>
                    <a:pt x="3921387" y="20191"/>
                  </a:lnTo>
                  <a:lnTo>
                    <a:pt x="3877049" y="35331"/>
                  </a:lnTo>
                  <a:lnTo>
                    <a:pt x="3834666" y="54322"/>
                  </a:lnTo>
                  <a:lnTo>
                    <a:pt x="3794450" y="76953"/>
                  </a:lnTo>
                  <a:lnTo>
                    <a:pt x="3756614" y="103012"/>
                  </a:lnTo>
                  <a:lnTo>
                    <a:pt x="3721371" y="132286"/>
                  </a:lnTo>
                  <a:lnTo>
                    <a:pt x="3688934" y="164565"/>
                  </a:lnTo>
                  <a:lnTo>
                    <a:pt x="3659516" y="199636"/>
                  </a:lnTo>
                  <a:lnTo>
                    <a:pt x="3633330" y="237287"/>
                  </a:lnTo>
                  <a:lnTo>
                    <a:pt x="3610588" y="277307"/>
                  </a:lnTo>
                  <a:lnTo>
                    <a:pt x="3591504" y="319484"/>
                  </a:lnTo>
                  <a:lnTo>
                    <a:pt x="3576290" y="363606"/>
                  </a:lnTo>
                  <a:lnTo>
                    <a:pt x="3565160" y="409460"/>
                  </a:lnTo>
                  <a:lnTo>
                    <a:pt x="3558325" y="456836"/>
                  </a:lnTo>
                  <a:lnTo>
                    <a:pt x="3556000" y="505521"/>
                  </a:lnTo>
                  <a:lnTo>
                    <a:pt x="3553674" y="554206"/>
                  </a:lnTo>
                  <a:lnTo>
                    <a:pt x="3546840" y="601581"/>
                  </a:lnTo>
                  <a:lnTo>
                    <a:pt x="3535709" y="647436"/>
                  </a:lnTo>
                  <a:lnTo>
                    <a:pt x="3520495" y="691557"/>
                  </a:lnTo>
                  <a:lnTo>
                    <a:pt x="3501410" y="733734"/>
                  </a:lnTo>
                  <a:lnTo>
                    <a:pt x="3478668" y="773754"/>
                  </a:lnTo>
                  <a:lnTo>
                    <a:pt x="3452482" y="811405"/>
                  </a:lnTo>
                  <a:lnTo>
                    <a:pt x="3423063" y="846477"/>
                  </a:lnTo>
                  <a:lnTo>
                    <a:pt x="3390626" y="878756"/>
                  </a:lnTo>
                  <a:lnTo>
                    <a:pt x="3355383" y="908030"/>
                  </a:lnTo>
                  <a:lnTo>
                    <a:pt x="3317547" y="934089"/>
                  </a:lnTo>
                  <a:lnTo>
                    <a:pt x="3277331" y="956720"/>
                  </a:lnTo>
                  <a:lnTo>
                    <a:pt x="3234947" y="975712"/>
                  </a:lnTo>
                  <a:lnTo>
                    <a:pt x="3190609" y="990852"/>
                  </a:lnTo>
                  <a:lnTo>
                    <a:pt x="3144530" y="1001928"/>
                  </a:lnTo>
                  <a:lnTo>
                    <a:pt x="3096923" y="1008730"/>
                  </a:lnTo>
                  <a:lnTo>
                    <a:pt x="3047999" y="1011044"/>
                  </a:lnTo>
                  <a:lnTo>
                    <a:pt x="2999076" y="1008730"/>
                  </a:lnTo>
                  <a:lnTo>
                    <a:pt x="2951469" y="1001928"/>
                  </a:lnTo>
                  <a:lnTo>
                    <a:pt x="2905390" y="990852"/>
                  </a:lnTo>
                  <a:lnTo>
                    <a:pt x="2861052" y="975712"/>
                  </a:lnTo>
                  <a:lnTo>
                    <a:pt x="2818669" y="956720"/>
                  </a:lnTo>
                  <a:lnTo>
                    <a:pt x="2778452" y="934089"/>
                  </a:lnTo>
                  <a:lnTo>
                    <a:pt x="2740616" y="908030"/>
                  </a:lnTo>
                  <a:lnTo>
                    <a:pt x="2705373" y="878756"/>
                  </a:lnTo>
                  <a:lnTo>
                    <a:pt x="2672936" y="846477"/>
                  </a:lnTo>
                  <a:lnTo>
                    <a:pt x="2643518" y="811405"/>
                  </a:lnTo>
                  <a:lnTo>
                    <a:pt x="2617331" y="773754"/>
                  </a:lnTo>
                  <a:lnTo>
                    <a:pt x="2594589" y="733734"/>
                  </a:lnTo>
                  <a:lnTo>
                    <a:pt x="2575505" y="691557"/>
                  </a:lnTo>
                  <a:lnTo>
                    <a:pt x="2560291" y="647436"/>
                  </a:lnTo>
                  <a:lnTo>
                    <a:pt x="2549160" y="601581"/>
                  </a:lnTo>
                  <a:lnTo>
                    <a:pt x="2542325" y="554206"/>
                  </a:lnTo>
                  <a:lnTo>
                    <a:pt x="2540000" y="505521"/>
                  </a:lnTo>
                  <a:lnTo>
                    <a:pt x="2537674" y="456836"/>
                  </a:lnTo>
                  <a:lnTo>
                    <a:pt x="2530840" y="409460"/>
                  </a:lnTo>
                  <a:lnTo>
                    <a:pt x="2519709" y="363606"/>
                  </a:lnTo>
                  <a:lnTo>
                    <a:pt x="2504495" y="319484"/>
                  </a:lnTo>
                  <a:lnTo>
                    <a:pt x="2485410" y="277307"/>
                  </a:lnTo>
                  <a:lnTo>
                    <a:pt x="2462668" y="237287"/>
                  </a:lnTo>
                  <a:lnTo>
                    <a:pt x="2436482" y="199636"/>
                  </a:lnTo>
                  <a:lnTo>
                    <a:pt x="2407063" y="164565"/>
                  </a:lnTo>
                  <a:lnTo>
                    <a:pt x="2374626" y="132286"/>
                  </a:lnTo>
                  <a:lnTo>
                    <a:pt x="2339383" y="103012"/>
                  </a:lnTo>
                  <a:lnTo>
                    <a:pt x="2301547" y="76953"/>
                  </a:lnTo>
                  <a:lnTo>
                    <a:pt x="2261331" y="54322"/>
                  </a:lnTo>
                  <a:lnTo>
                    <a:pt x="2218947" y="35331"/>
                  </a:lnTo>
                  <a:lnTo>
                    <a:pt x="2174609" y="20191"/>
                  </a:lnTo>
                  <a:lnTo>
                    <a:pt x="2128530" y="9115"/>
                  </a:lnTo>
                  <a:lnTo>
                    <a:pt x="2080923" y="2314"/>
                  </a:lnTo>
                  <a:lnTo>
                    <a:pt x="2031999" y="0"/>
                  </a:lnTo>
                  <a:lnTo>
                    <a:pt x="1983076" y="2314"/>
                  </a:lnTo>
                  <a:lnTo>
                    <a:pt x="1935468" y="9115"/>
                  </a:lnTo>
                  <a:lnTo>
                    <a:pt x="1889389" y="20191"/>
                  </a:lnTo>
                  <a:lnTo>
                    <a:pt x="1845052" y="35331"/>
                  </a:lnTo>
                  <a:lnTo>
                    <a:pt x="1802668" y="54322"/>
                  </a:lnTo>
                  <a:lnTo>
                    <a:pt x="1762452" y="76953"/>
                  </a:lnTo>
                  <a:lnTo>
                    <a:pt x="1724616" y="103012"/>
                  </a:lnTo>
                  <a:lnTo>
                    <a:pt x="1689373" y="132286"/>
                  </a:lnTo>
                  <a:lnTo>
                    <a:pt x="1656936" y="164565"/>
                  </a:lnTo>
                  <a:lnTo>
                    <a:pt x="1627518" y="199636"/>
                  </a:lnTo>
                  <a:lnTo>
                    <a:pt x="1601331" y="237287"/>
                  </a:lnTo>
                  <a:lnTo>
                    <a:pt x="1578589" y="277307"/>
                  </a:lnTo>
                  <a:lnTo>
                    <a:pt x="1559505" y="319484"/>
                  </a:lnTo>
                  <a:lnTo>
                    <a:pt x="1544290" y="363606"/>
                  </a:lnTo>
                  <a:lnTo>
                    <a:pt x="1533160" y="409460"/>
                  </a:lnTo>
                  <a:lnTo>
                    <a:pt x="1526325" y="456836"/>
                  </a:lnTo>
                  <a:lnTo>
                    <a:pt x="1523999" y="505521"/>
                  </a:lnTo>
                  <a:lnTo>
                    <a:pt x="1521674" y="554206"/>
                  </a:lnTo>
                  <a:lnTo>
                    <a:pt x="1514839" y="601581"/>
                  </a:lnTo>
                  <a:lnTo>
                    <a:pt x="1503709" y="647436"/>
                  </a:lnTo>
                  <a:lnTo>
                    <a:pt x="1488494" y="691557"/>
                  </a:lnTo>
                  <a:lnTo>
                    <a:pt x="1469410" y="733734"/>
                  </a:lnTo>
                  <a:lnTo>
                    <a:pt x="1446668" y="773754"/>
                  </a:lnTo>
                  <a:lnTo>
                    <a:pt x="1420481" y="811405"/>
                  </a:lnTo>
                  <a:lnTo>
                    <a:pt x="1391063" y="846477"/>
                  </a:lnTo>
                  <a:lnTo>
                    <a:pt x="1358626" y="878756"/>
                  </a:lnTo>
                  <a:lnTo>
                    <a:pt x="1323383" y="908030"/>
                  </a:lnTo>
                  <a:lnTo>
                    <a:pt x="1285547" y="934089"/>
                  </a:lnTo>
                  <a:lnTo>
                    <a:pt x="1245331" y="956720"/>
                  </a:lnTo>
                  <a:lnTo>
                    <a:pt x="1202947" y="975712"/>
                  </a:lnTo>
                  <a:lnTo>
                    <a:pt x="1158610" y="990852"/>
                  </a:lnTo>
                  <a:lnTo>
                    <a:pt x="1112531" y="1001928"/>
                  </a:lnTo>
                  <a:lnTo>
                    <a:pt x="1064923" y="1008730"/>
                  </a:lnTo>
                  <a:lnTo>
                    <a:pt x="1016000" y="1011044"/>
                  </a:lnTo>
                  <a:lnTo>
                    <a:pt x="0" y="1011044"/>
                  </a:lnTo>
                </a:path>
              </a:pathLst>
            </a:custGeom>
            <a:ln w="228599">
              <a:solidFill>
                <a:srgbClr val="607D8B"/>
              </a:solidFill>
            </a:ln>
          </p:spPr>
          <p:txBody>
            <a:bodyPr wrap="square" lIns="0" tIns="0" rIns="0" bIns="0" rtlCol="0"/>
            <a:lstStyle/>
            <a:p>
              <a:endParaRPr/>
            </a:p>
          </p:txBody>
        </p:sp>
        <p:sp>
          <p:nvSpPr>
            <p:cNvPr id="5" name="object 5"/>
            <p:cNvSpPr/>
            <p:nvPr/>
          </p:nvSpPr>
          <p:spPr>
            <a:xfrm>
              <a:off x="0" y="2371028"/>
              <a:ext cx="9144000" cy="1011555"/>
            </a:xfrm>
            <a:custGeom>
              <a:avLst/>
              <a:gdLst/>
              <a:ahLst/>
              <a:cxnLst/>
              <a:rect l="l" t="t" r="r" b="b"/>
              <a:pathLst>
                <a:path w="9144000" h="1011554">
                  <a:moveTo>
                    <a:pt x="9143999" y="0"/>
                  </a:moveTo>
                  <a:lnTo>
                    <a:pt x="8127999" y="0"/>
                  </a:lnTo>
                  <a:lnTo>
                    <a:pt x="8079081" y="2314"/>
                  </a:lnTo>
                  <a:lnTo>
                    <a:pt x="8031476" y="9115"/>
                  </a:lnTo>
                  <a:lnTo>
                    <a:pt x="7985400" y="20191"/>
                  </a:lnTo>
                  <a:lnTo>
                    <a:pt x="7941063" y="35331"/>
                  </a:lnTo>
                  <a:lnTo>
                    <a:pt x="7898681" y="54322"/>
                  </a:lnTo>
                  <a:lnTo>
                    <a:pt x="7858465" y="76953"/>
                  </a:lnTo>
                  <a:lnTo>
                    <a:pt x="7820628" y="103012"/>
                  </a:lnTo>
                  <a:lnTo>
                    <a:pt x="7785384" y="132286"/>
                  </a:lnTo>
                  <a:lnTo>
                    <a:pt x="7752946" y="164565"/>
                  </a:lnTo>
                  <a:lnTo>
                    <a:pt x="7723526" y="199636"/>
                  </a:lnTo>
                  <a:lnTo>
                    <a:pt x="7697338" y="237287"/>
                  </a:lnTo>
                  <a:lnTo>
                    <a:pt x="7674594" y="277307"/>
                  </a:lnTo>
                  <a:lnTo>
                    <a:pt x="7655508" y="319484"/>
                  </a:lnTo>
                  <a:lnTo>
                    <a:pt x="7640293" y="363606"/>
                  </a:lnTo>
                  <a:lnTo>
                    <a:pt x="7629161" y="409460"/>
                  </a:lnTo>
                  <a:lnTo>
                    <a:pt x="7622325" y="456836"/>
                  </a:lnTo>
                  <a:lnTo>
                    <a:pt x="7619999" y="505521"/>
                  </a:lnTo>
                  <a:lnTo>
                    <a:pt x="7617674" y="554206"/>
                  </a:lnTo>
                  <a:lnTo>
                    <a:pt x="7610838" y="601581"/>
                  </a:lnTo>
                  <a:lnTo>
                    <a:pt x="7599706" y="647436"/>
                  </a:lnTo>
                  <a:lnTo>
                    <a:pt x="7584491" y="691557"/>
                  </a:lnTo>
                  <a:lnTo>
                    <a:pt x="7565405" y="733734"/>
                  </a:lnTo>
                  <a:lnTo>
                    <a:pt x="7542661" y="773754"/>
                  </a:lnTo>
                  <a:lnTo>
                    <a:pt x="7516473" y="811405"/>
                  </a:lnTo>
                  <a:lnTo>
                    <a:pt x="7487053" y="846477"/>
                  </a:lnTo>
                  <a:lnTo>
                    <a:pt x="7454615" y="878756"/>
                  </a:lnTo>
                  <a:lnTo>
                    <a:pt x="7419371" y="908030"/>
                  </a:lnTo>
                  <a:lnTo>
                    <a:pt x="7381534" y="934089"/>
                  </a:lnTo>
                  <a:lnTo>
                    <a:pt x="7341318" y="956720"/>
                  </a:lnTo>
                  <a:lnTo>
                    <a:pt x="7298936" y="975712"/>
                  </a:lnTo>
                  <a:lnTo>
                    <a:pt x="7254599" y="990852"/>
                  </a:lnTo>
                  <a:lnTo>
                    <a:pt x="7208523" y="1001928"/>
                  </a:lnTo>
                  <a:lnTo>
                    <a:pt x="7160918" y="1008730"/>
                  </a:lnTo>
                  <a:lnTo>
                    <a:pt x="7111999" y="1011044"/>
                  </a:lnTo>
                  <a:lnTo>
                    <a:pt x="7063075" y="1008730"/>
                  </a:lnTo>
                  <a:lnTo>
                    <a:pt x="7015467" y="1001928"/>
                  </a:lnTo>
                  <a:lnTo>
                    <a:pt x="6969387" y="990852"/>
                  </a:lnTo>
                  <a:lnTo>
                    <a:pt x="6925049" y="975712"/>
                  </a:lnTo>
                  <a:lnTo>
                    <a:pt x="6882665" y="956720"/>
                  </a:lnTo>
                  <a:lnTo>
                    <a:pt x="6842449" y="934089"/>
                  </a:lnTo>
                  <a:lnTo>
                    <a:pt x="6804613" y="908030"/>
                  </a:lnTo>
                  <a:lnTo>
                    <a:pt x="6769370" y="878756"/>
                  </a:lnTo>
                  <a:lnTo>
                    <a:pt x="6736934" y="846477"/>
                  </a:lnTo>
                  <a:lnTo>
                    <a:pt x="6707516" y="811405"/>
                  </a:lnTo>
                  <a:lnTo>
                    <a:pt x="6681329" y="773754"/>
                  </a:lnTo>
                  <a:lnTo>
                    <a:pt x="6658588" y="733734"/>
                  </a:lnTo>
                  <a:lnTo>
                    <a:pt x="6639504" y="691557"/>
                  </a:lnTo>
                  <a:lnTo>
                    <a:pt x="6624290" y="647436"/>
                  </a:lnTo>
                  <a:lnTo>
                    <a:pt x="6613159" y="601581"/>
                  </a:lnTo>
                  <a:lnTo>
                    <a:pt x="6606325" y="554206"/>
                  </a:lnTo>
                  <a:lnTo>
                    <a:pt x="6603999" y="505521"/>
                  </a:lnTo>
                  <a:lnTo>
                    <a:pt x="6601674" y="456836"/>
                  </a:lnTo>
                  <a:lnTo>
                    <a:pt x="6594840" y="409460"/>
                  </a:lnTo>
                  <a:lnTo>
                    <a:pt x="6583709" y="363606"/>
                  </a:lnTo>
                  <a:lnTo>
                    <a:pt x="6568495" y="319484"/>
                  </a:lnTo>
                  <a:lnTo>
                    <a:pt x="6549411" y="277307"/>
                  </a:lnTo>
                  <a:lnTo>
                    <a:pt x="6526670" y="237287"/>
                  </a:lnTo>
                  <a:lnTo>
                    <a:pt x="6500483" y="199636"/>
                  </a:lnTo>
                  <a:lnTo>
                    <a:pt x="6471066" y="164565"/>
                  </a:lnTo>
                  <a:lnTo>
                    <a:pt x="6438629" y="132286"/>
                  </a:lnTo>
                  <a:lnTo>
                    <a:pt x="6403386" y="103012"/>
                  </a:lnTo>
                  <a:lnTo>
                    <a:pt x="6365550" y="76953"/>
                  </a:lnTo>
                  <a:lnTo>
                    <a:pt x="6325334" y="54322"/>
                  </a:lnTo>
                  <a:lnTo>
                    <a:pt x="6282950" y="35331"/>
                  </a:lnTo>
                  <a:lnTo>
                    <a:pt x="6238612" y="20191"/>
                  </a:lnTo>
                  <a:lnTo>
                    <a:pt x="6192532" y="9115"/>
                  </a:lnTo>
                  <a:lnTo>
                    <a:pt x="6144924" y="2314"/>
                  </a:lnTo>
                  <a:lnTo>
                    <a:pt x="6095999" y="0"/>
                  </a:lnTo>
                  <a:lnTo>
                    <a:pt x="6047075" y="2314"/>
                  </a:lnTo>
                  <a:lnTo>
                    <a:pt x="5999467" y="9115"/>
                  </a:lnTo>
                  <a:lnTo>
                    <a:pt x="5953387" y="20191"/>
                  </a:lnTo>
                  <a:lnTo>
                    <a:pt x="5909049" y="35331"/>
                  </a:lnTo>
                  <a:lnTo>
                    <a:pt x="5866666" y="54322"/>
                  </a:lnTo>
                  <a:lnTo>
                    <a:pt x="5826449" y="76953"/>
                  </a:lnTo>
                  <a:lnTo>
                    <a:pt x="5788614" y="103012"/>
                  </a:lnTo>
                  <a:lnTo>
                    <a:pt x="5753371" y="132286"/>
                  </a:lnTo>
                  <a:lnTo>
                    <a:pt x="5720934" y="164565"/>
                  </a:lnTo>
                  <a:lnTo>
                    <a:pt x="5691516" y="199636"/>
                  </a:lnTo>
                  <a:lnTo>
                    <a:pt x="5665330" y="237287"/>
                  </a:lnTo>
                  <a:lnTo>
                    <a:pt x="5642588" y="277307"/>
                  </a:lnTo>
                  <a:lnTo>
                    <a:pt x="5623504" y="319484"/>
                  </a:lnTo>
                  <a:lnTo>
                    <a:pt x="5608290" y="363606"/>
                  </a:lnTo>
                  <a:lnTo>
                    <a:pt x="5597160" y="409460"/>
                  </a:lnTo>
                  <a:lnTo>
                    <a:pt x="5590325" y="456836"/>
                  </a:lnTo>
                  <a:lnTo>
                    <a:pt x="5588000" y="505521"/>
                  </a:lnTo>
                  <a:lnTo>
                    <a:pt x="5585675" y="554206"/>
                  </a:lnTo>
                  <a:lnTo>
                    <a:pt x="5578840" y="601581"/>
                  </a:lnTo>
                  <a:lnTo>
                    <a:pt x="5567710" y="647436"/>
                  </a:lnTo>
                  <a:lnTo>
                    <a:pt x="5552496" y="691557"/>
                  </a:lnTo>
                  <a:lnTo>
                    <a:pt x="5533412" y="733734"/>
                  </a:lnTo>
                  <a:lnTo>
                    <a:pt x="5510670" y="773754"/>
                  </a:lnTo>
                  <a:lnTo>
                    <a:pt x="5484484" y="811405"/>
                  </a:lnTo>
                  <a:lnTo>
                    <a:pt x="5455066" y="846477"/>
                  </a:lnTo>
                  <a:lnTo>
                    <a:pt x="5422629" y="878756"/>
                  </a:lnTo>
                  <a:lnTo>
                    <a:pt x="5387386" y="908030"/>
                  </a:lnTo>
                  <a:lnTo>
                    <a:pt x="5349550" y="934089"/>
                  </a:lnTo>
                  <a:lnTo>
                    <a:pt x="5309334" y="956720"/>
                  </a:lnTo>
                  <a:lnTo>
                    <a:pt x="5266950" y="975712"/>
                  </a:lnTo>
                  <a:lnTo>
                    <a:pt x="5222612" y="990852"/>
                  </a:lnTo>
                  <a:lnTo>
                    <a:pt x="5176533" y="1001928"/>
                  </a:lnTo>
                  <a:lnTo>
                    <a:pt x="5128924" y="1008730"/>
                  </a:lnTo>
                  <a:lnTo>
                    <a:pt x="5080000" y="1011044"/>
                  </a:lnTo>
                  <a:lnTo>
                    <a:pt x="5031076" y="1008730"/>
                  </a:lnTo>
                  <a:lnTo>
                    <a:pt x="4983467" y="1001928"/>
                  </a:lnTo>
                  <a:lnTo>
                    <a:pt x="4937387" y="990852"/>
                  </a:lnTo>
                  <a:lnTo>
                    <a:pt x="4893049" y="975712"/>
                  </a:lnTo>
                  <a:lnTo>
                    <a:pt x="4850666" y="956720"/>
                  </a:lnTo>
                  <a:lnTo>
                    <a:pt x="4810449" y="934089"/>
                  </a:lnTo>
                  <a:lnTo>
                    <a:pt x="4772613" y="908030"/>
                  </a:lnTo>
                  <a:lnTo>
                    <a:pt x="4737371" y="878756"/>
                  </a:lnTo>
                  <a:lnTo>
                    <a:pt x="4704934" y="846477"/>
                  </a:lnTo>
                  <a:lnTo>
                    <a:pt x="4675516" y="811405"/>
                  </a:lnTo>
                  <a:lnTo>
                    <a:pt x="4649329" y="773754"/>
                  </a:lnTo>
                  <a:lnTo>
                    <a:pt x="4626588" y="733734"/>
                  </a:lnTo>
                  <a:lnTo>
                    <a:pt x="4607504" y="691557"/>
                  </a:lnTo>
                  <a:lnTo>
                    <a:pt x="4592290" y="647436"/>
                  </a:lnTo>
                  <a:lnTo>
                    <a:pt x="4581159" y="601581"/>
                  </a:lnTo>
                  <a:lnTo>
                    <a:pt x="4574325" y="554206"/>
                  </a:lnTo>
                  <a:lnTo>
                    <a:pt x="4571999" y="505521"/>
                  </a:lnTo>
                  <a:lnTo>
                    <a:pt x="4569674" y="456836"/>
                  </a:lnTo>
                  <a:lnTo>
                    <a:pt x="4562840" y="409460"/>
                  </a:lnTo>
                  <a:lnTo>
                    <a:pt x="4551709" y="363606"/>
                  </a:lnTo>
                  <a:lnTo>
                    <a:pt x="4536495" y="319484"/>
                  </a:lnTo>
                  <a:lnTo>
                    <a:pt x="4517411" y="277307"/>
                  </a:lnTo>
                  <a:lnTo>
                    <a:pt x="4494670" y="237287"/>
                  </a:lnTo>
                  <a:lnTo>
                    <a:pt x="4468484" y="199636"/>
                  </a:lnTo>
                  <a:lnTo>
                    <a:pt x="4439066" y="164565"/>
                  </a:lnTo>
                  <a:lnTo>
                    <a:pt x="4406629" y="132286"/>
                  </a:lnTo>
                  <a:lnTo>
                    <a:pt x="4371386" y="103012"/>
                  </a:lnTo>
                  <a:lnTo>
                    <a:pt x="4333550" y="76953"/>
                  </a:lnTo>
                  <a:lnTo>
                    <a:pt x="4293334" y="54322"/>
                  </a:lnTo>
                  <a:lnTo>
                    <a:pt x="4250951" y="35331"/>
                  </a:lnTo>
                  <a:lnTo>
                    <a:pt x="4206613" y="20191"/>
                  </a:lnTo>
                  <a:lnTo>
                    <a:pt x="4160533" y="9115"/>
                  </a:lnTo>
                  <a:lnTo>
                    <a:pt x="4112924" y="2314"/>
                  </a:lnTo>
                  <a:lnTo>
                    <a:pt x="4064000" y="0"/>
                  </a:lnTo>
                  <a:lnTo>
                    <a:pt x="4015076" y="2314"/>
                  </a:lnTo>
                  <a:lnTo>
                    <a:pt x="3967467" y="9115"/>
                  </a:lnTo>
                  <a:lnTo>
                    <a:pt x="3921387" y="20191"/>
                  </a:lnTo>
                  <a:lnTo>
                    <a:pt x="3877049" y="35331"/>
                  </a:lnTo>
                  <a:lnTo>
                    <a:pt x="3834666" y="54322"/>
                  </a:lnTo>
                  <a:lnTo>
                    <a:pt x="3794450" y="76953"/>
                  </a:lnTo>
                  <a:lnTo>
                    <a:pt x="3756614" y="103012"/>
                  </a:lnTo>
                  <a:lnTo>
                    <a:pt x="3721371" y="132286"/>
                  </a:lnTo>
                  <a:lnTo>
                    <a:pt x="3688934" y="164565"/>
                  </a:lnTo>
                  <a:lnTo>
                    <a:pt x="3659516" y="199636"/>
                  </a:lnTo>
                  <a:lnTo>
                    <a:pt x="3633330" y="237287"/>
                  </a:lnTo>
                  <a:lnTo>
                    <a:pt x="3610588" y="277307"/>
                  </a:lnTo>
                  <a:lnTo>
                    <a:pt x="3591504" y="319484"/>
                  </a:lnTo>
                  <a:lnTo>
                    <a:pt x="3576290" y="363606"/>
                  </a:lnTo>
                  <a:lnTo>
                    <a:pt x="3565160" y="409460"/>
                  </a:lnTo>
                  <a:lnTo>
                    <a:pt x="3558325" y="456836"/>
                  </a:lnTo>
                  <a:lnTo>
                    <a:pt x="3556000" y="505521"/>
                  </a:lnTo>
                  <a:lnTo>
                    <a:pt x="3553674" y="554206"/>
                  </a:lnTo>
                  <a:lnTo>
                    <a:pt x="3546840" y="601581"/>
                  </a:lnTo>
                  <a:lnTo>
                    <a:pt x="3535709" y="647436"/>
                  </a:lnTo>
                  <a:lnTo>
                    <a:pt x="3520495" y="691557"/>
                  </a:lnTo>
                  <a:lnTo>
                    <a:pt x="3501410" y="733734"/>
                  </a:lnTo>
                  <a:lnTo>
                    <a:pt x="3478668" y="773754"/>
                  </a:lnTo>
                  <a:lnTo>
                    <a:pt x="3452482" y="811405"/>
                  </a:lnTo>
                  <a:lnTo>
                    <a:pt x="3423063" y="846477"/>
                  </a:lnTo>
                  <a:lnTo>
                    <a:pt x="3390626" y="878756"/>
                  </a:lnTo>
                  <a:lnTo>
                    <a:pt x="3355383" y="908030"/>
                  </a:lnTo>
                  <a:lnTo>
                    <a:pt x="3317547" y="934089"/>
                  </a:lnTo>
                  <a:lnTo>
                    <a:pt x="3277331" y="956720"/>
                  </a:lnTo>
                  <a:lnTo>
                    <a:pt x="3234947" y="975712"/>
                  </a:lnTo>
                  <a:lnTo>
                    <a:pt x="3190609" y="990852"/>
                  </a:lnTo>
                  <a:lnTo>
                    <a:pt x="3144530" y="1001928"/>
                  </a:lnTo>
                  <a:lnTo>
                    <a:pt x="3096923" y="1008730"/>
                  </a:lnTo>
                  <a:lnTo>
                    <a:pt x="3047999" y="1011044"/>
                  </a:lnTo>
                  <a:lnTo>
                    <a:pt x="2999076" y="1008730"/>
                  </a:lnTo>
                  <a:lnTo>
                    <a:pt x="2951469" y="1001928"/>
                  </a:lnTo>
                  <a:lnTo>
                    <a:pt x="2905390" y="990852"/>
                  </a:lnTo>
                  <a:lnTo>
                    <a:pt x="2861052" y="975712"/>
                  </a:lnTo>
                  <a:lnTo>
                    <a:pt x="2818669" y="956720"/>
                  </a:lnTo>
                  <a:lnTo>
                    <a:pt x="2778452" y="934089"/>
                  </a:lnTo>
                  <a:lnTo>
                    <a:pt x="2740616" y="908030"/>
                  </a:lnTo>
                  <a:lnTo>
                    <a:pt x="2705373" y="878756"/>
                  </a:lnTo>
                  <a:lnTo>
                    <a:pt x="2672936" y="846477"/>
                  </a:lnTo>
                  <a:lnTo>
                    <a:pt x="2643518" y="811405"/>
                  </a:lnTo>
                  <a:lnTo>
                    <a:pt x="2617331" y="773754"/>
                  </a:lnTo>
                  <a:lnTo>
                    <a:pt x="2594589" y="733734"/>
                  </a:lnTo>
                  <a:lnTo>
                    <a:pt x="2575505" y="691557"/>
                  </a:lnTo>
                  <a:lnTo>
                    <a:pt x="2560291" y="647436"/>
                  </a:lnTo>
                  <a:lnTo>
                    <a:pt x="2549160" y="601581"/>
                  </a:lnTo>
                  <a:lnTo>
                    <a:pt x="2542325" y="554206"/>
                  </a:lnTo>
                  <a:lnTo>
                    <a:pt x="2540000" y="505521"/>
                  </a:lnTo>
                  <a:lnTo>
                    <a:pt x="2537674" y="456836"/>
                  </a:lnTo>
                  <a:lnTo>
                    <a:pt x="2530840" y="409460"/>
                  </a:lnTo>
                  <a:lnTo>
                    <a:pt x="2519709" y="363606"/>
                  </a:lnTo>
                  <a:lnTo>
                    <a:pt x="2504495" y="319484"/>
                  </a:lnTo>
                  <a:lnTo>
                    <a:pt x="2485410" y="277307"/>
                  </a:lnTo>
                  <a:lnTo>
                    <a:pt x="2462668" y="237287"/>
                  </a:lnTo>
                  <a:lnTo>
                    <a:pt x="2436482" y="199636"/>
                  </a:lnTo>
                  <a:lnTo>
                    <a:pt x="2407063" y="164565"/>
                  </a:lnTo>
                  <a:lnTo>
                    <a:pt x="2374626" y="132286"/>
                  </a:lnTo>
                  <a:lnTo>
                    <a:pt x="2339383" y="103012"/>
                  </a:lnTo>
                  <a:lnTo>
                    <a:pt x="2301547" y="76953"/>
                  </a:lnTo>
                  <a:lnTo>
                    <a:pt x="2261331" y="54322"/>
                  </a:lnTo>
                  <a:lnTo>
                    <a:pt x="2218947" y="35331"/>
                  </a:lnTo>
                  <a:lnTo>
                    <a:pt x="2174609" y="20191"/>
                  </a:lnTo>
                  <a:lnTo>
                    <a:pt x="2128530" y="9115"/>
                  </a:lnTo>
                  <a:lnTo>
                    <a:pt x="2080923" y="2314"/>
                  </a:lnTo>
                  <a:lnTo>
                    <a:pt x="2031999" y="0"/>
                  </a:lnTo>
                  <a:lnTo>
                    <a:pt x="1983076" y="2314"/>
                  </a:lnTo>
                  <a:lnTo>
                    <a:pt x="1935468" y="9115"/>
                  </a:lnTo>
                  <a:lnTo>
                    <a:pt x="1889389" y="20191"/>
                  </a:lnTo>
                  <a:lnTo>
                    <a:pt x="1845052" y="35331"/>
                  </a:lnTo>
                  <a:lnTo>
                    <a:pt x="1802668" y="54322"/>
                  </a:lnTo>
                  <a:lnTo>
                    <a:pt x="1762452" y="76953"/>
                  </a:lnTo>
                  <a:lnTo>
                    <a:pt x="1724616" y="103012"/>
                  </a:lnTo>
                  <a:lnTo>
                    <a:pt x="1689373" y="132286"/>
                  </a:lnTo>
                  <a:lnTo>
                    <a:pt x="1656936" y="164565"/>
                  </a:lnTo>
                  <a:lnTo>
                    <a:pt x="1627518" y="199636"/>
                  </a:lnTo>
                  <a:lnTo>
                    <a:pt x="1601331" y="237287"/>
                  </a:lnTo>
                  <a:lnTo>
                    <a:pt x="1578589" y="277307"/>
                  </a:lnTo>
                  <a:lnTo>
                    <a:pt x="1559505" y="319484"/>
                  </a:lnTo>
                  <a:lnTo>
                    <a:pt x="1544290" y="363606"/>
                  </a:lnTo>
                  <a:lnTo>
                    <a:pt x="1533160" y="409460"/>
                  </a:lnTo>
                  <a:lnTo>
                    <a:pt x="1526325" y="456836"/>
                  </a:lnTo>
                  <a:lnTo>
                    <a:pt x="1523999" y="505521"/>
                  </a:lnTo>
                  <a:lnTo>
                    <a:pt x="1521674" y="554206"/>
                  </a:lnTo>
                  <a:lnTo>
                    <a:pt x="1514839" y="601581"/>
                  </a:lnTo>
                  <a:lnTo>
                    <a:pt x="1503709" y="647436"/>
                  </a:lnTo>
                  <a:lnTo>
                    <a:pt x="1488494" y="691557"/>
                  </a:lnTo>
                  <a:lnTo>
                    <a:pt x="1469410" y="733734"/>
                  </a:lnTo>
                  <a:lnTo>
                    <a:pt x="1446668" y="773754"/>
                  </a:lnTo>
                  <a:lnTo>
                    <a:pt x="1420481" y="811405"/>
                  </a:lnTo>
                  <a:lnTo>
                    <a:pt x="1391063" y="846477"/>
                  </a:lnTo>
                  <a:lnTo>
                    <a:pt x="1358626" y="878756"/>
                  </a:lnTo>
                  <a:lnTo>
                    <a:pt x="1323383" y="908030"/>
                  </a:lnTo>
                  <a:lnTo>
                    <a:pt x="1285547" y="934089"/>
                  </a:lnTo>
                  <a:lnTo>
                    <a:pt x="1245331" y="956720"/>
                  </a:lnTo>
                  <a:lnTo>
                    <a:pt x="1202947" y="975712"/>
                  </a:lnTo>
                  <a:lnTo>
                    <a:pt x="1158610" y="990852"/>
                  </a:lnTo>
                  <a:lnTo>
                    <a:pt x="1112531" y="1001928"/>
                  </a:lnTo>
                  <a:lnTo>
                    <a:pt x="1064923" y="1008730"/>
                  </a:lnTo>
                  <a:lnTo>
                    <a:pt x="1016000" y="1011044"/>
                  </a:lnTo>
                  <a:lnTo>
                    <a:pt x="0" y="1011044"/>
                  </a:lnTo>
                </a:path>
              </a:pathLst>
            </a:custGeom>
            <a:ln w="19049">
              <a:solidFill>
                <a:srgbClr val="FFFFFF"/>
              </a:solidFill>
            </a:ln>
          </p:spPr>
          <p:txBody>
            <a:bodyPr wrap="square" lIns="0" tIns="0" rIns="0" bIns="0" rtlCol="0"/>
            <a:lstStyle/>
            <a:p>
              <a:endParaRPr/>
            </a:p>
          </p:txBody>
        </p:sp>
      </p:grpSp>
      <p:grpSp>
        <p:nvGrpSpPr>
          <p:cNvPr id="6" name="object 6"/>
          <p:cNvGrpSpPr/>
          <p:nvPr/>
        </p:nvGrpSpPr>
        <p:grpSpPr>
          <a:xfrm>
            <a:off x="1855667" y="1772729"/>
            <a:ext cx="335280" cy="404495"/>
            <a:chOff x="1855667" y="1772729"/>
            <a:chExt cx="335280" cy="404495"/>
          </a:xfrm>
        </p:grpSpPr>
        <p:sp>
          <p:nvSpPr>
            <p:cNvPr id="7" name="object 7"/>
            <p:cNvSpPr/>
            <p:nvPr/>
          </p:nvSpPr>
          <p:spPr>
            <a:xfrm>
              <a:off x="1855667" y="1772729"/>
              <a:ext cx="335280" cy="404495"/>
            </a:xfrm>
            <a:custGeom>
              <a:avLst/>
              <a:gdLst/>
              <a:ahLst/>
              <a:cxnLst/>
              <a:rect l="l" t="t" r="r" b="b"/>
              <a:pathLst>
                <a:path w="335280" h="404494">
                  <a:moveTo>
                    <a:pt x="167372" y="404072"/>
                  </a:moveTo>
                  <a:lnTo>
                    <a:pt x="49022" y="285722"/>
                  </a:lnTo>
                  <a:lnTo>
                    <a:pt x="21787" y="250032"/>
                  </a:lnTo>
                  <a:lnTo>
                    <a:pt x="5446" y="209830"/>
                  </a:lnTo>
                  <a:lnTo>
                    <a:pt x="0" y="167372"/>
                  </a:lnTo>
                  <a:lnTo>
                    <a:pt x="5446" y="124913"/>
                  </a:lnTo>
                  <a:lnTo>
                    <a:pt x="21787" y="84711"/>
                  </a:lnTo>
                  <a:lnTo>
                    <a:pt x="49022" y="49022"/>
                  </a:lnTo>
                  <a:lnTo>
                    <a:pt x="84711" y="21787"/>
                  </a:lnTo>
                  <a:lnTo>
                    <a:pt x="124913" y="5446"/>
                  </a:lnTo>
                  <a:lnTo>
                    <a:pt x="167372" y="0"/>
                  </a:lnTo>
                  <a:lnTo>
                    <a:pt x="209830" y="5446"/>
                  </a:lnTo>
                  <a:lnTo>
                    <a:pt x="250032" y="21787"/>
                  </a:lnTo>
                  <a:lnTo>
                    <a:pt x="285722" y="49022"/>
                  </a:lnTo>
                  <a:lnTo>
                    <a:pt x="312956" y="84711"/>
                  </a:lnTo>
                  <a:lnTo>
                    <a:pt x="329297" y="124913"/>
                  </a:lnTo>
                  <a:lnTo>
                    <a:pt x="334744" y="167372"/>
                  </a:lnTo>
                  <a:lnTo>
                    <a:pt x="329297" y="209830"/>
                  </a:lnTo>
                  <a:lnTo>
                    <a:pt x="312956" y="250032"/>
                  </a:lnTo>
                  <a:lnTo>
                    <a:pt x="285722" y="285722"/>
                  </a:lnTo>
                  <a:lnTo>
                    <a:pt x="167372" y="404072"/>
                  </a:lnTo>
                  <a:close/>
                </a:path>
              </a:pathLst>
            </a:custGeom>
            <a:solidFill>
              <a:srgbClr val="0091EA"/>
            </a:solidFill>
          </p:spPr>
          <p:txBody>
            <a:bodyPr wrap="square" lIns="0" tIns="0" rIns="0" bIns="0" rtlCol="0"/>
            <a:lstStyle/>
            <a:p>
              <a:endParaRPr/>
            </a:p>
          </p:txBody>
        </p:sp>
        <p:pic>
          <p:nvPicPr>
            <p:cNvPr id="8" name="object 8"/>
            <p:cNvPicPr/>
            <p:nvPr/>
          </p:nvPicPr>
          <p:blipFill>
            <a:blip r:embed="rId3" cstate="print"/>
            <a:stretch>
              <a:fillRect/>
            </a:stretch>
          </p:blipFill>
          <p:spPr>
            <a:xfrm>
              <a:off x="1955989" y="1866498"/>
              <a:ext cx="134099" cy="134099"/>
            </a:xfrm>
            <a:prstGeom prst="rect">
              <a:avLst/>
            </a:prstGeom>
          </p:spPr>
        </p:pic>
      </p:grpSp>
      <p:sp>
        <p:nvSpPr>
          <p:cNvPr id="9" name="object 9"/>
          <p:cNvSpPr txBox="1"/>
          <p:nvPr/>
        </p:nvSpPr>
        <p:spPr>
          <a:xfrm>
            <a:off x="1991404" y="1870175"/>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1</a:t>
            </a:r>
            <a:endParaRPr sz="600">
              <a:latin typeface="Times New Roman"/>
              <a:cs typeface="Times New Roman"/>
            </a:endParaRPr>
          </a:p>
        </p:txBody>
      </p:sp>
      <p:grpSp>
        <p:nvGrpSpPr>
          <p:cNvPr id="10" name="object 10"/>
          <p:cNvGrpSpPr/>
          <p:nvPr/>
        </p:nvGrpSpPr>
        <p:grpSpPr>
          <a:xfrm>
            <a:off x="2902841" y="3604474"/>
            <a:ext cx="335280" cy="404495"/>
            <a:chOff x="2902841" y="3604474"/>
            <a:chExt cx="335280" cy="404495"/>
          </a:xfrm>
        </p:grpSpPr>
        <p:sp>
          <p:nvSpPr>
            <p:cNvPr id="11" name="object 11"/>
            <p:cNvSpPr/>
            <p:nvPr/>
          </p:nvSpPr>
          <p:spPr>
            <a:xfrm>
              <a:off x="2902841" y="3604474"/>
              <a:ext cx="335280" cy="404495"/>
            </a:xfrm>
            <a:custGeom>
              <a:avLst/>
              <a:gdLst/>
              <a:ahLst/>
              <a:cxnLst/>
              <a:rect l="l" t="t" r="r" b="b"/>
              <a:pathLst>
                <a:path w="335280" h="404495">
                  <a:moveTo>
                    <a:pt x="167372" y="404072"/>
                  </a:moveTo>
                  <a:lnTo>
                    <a:pt x="124913" y="398625"/>
                  </a:lnTo>
                  <a:lnTo>
                    <a:pt x="84711" y="382284"/>
                  </a:lnTo>
                  <a:lnTo>
                    <a:pt x="49022" y="355049"/>
                  </a:lnTo>
                  <a:lnTo>
                    <a:pt x="21787" y="319360"/>
                  </a:lnTo>
                  <a:lnTo>
                    <a:pt x="5446" y="279158"/>
                  </a:lnTo>
                  <a:lnTo>
                    <a:pt x="0" y="236699"/>
                  </a:lnTo>
                  <a:lnTo>
                    <a:pt x="5446" y="194241"/>
                  </a:lnTo>
                  <a:lnTo>
                    <a:pt x="21787" y="154039"/>
                  </a:lnTo>
                  <a:lnTo>
                    <a:pt x="49022" y="118349"/>
                  </a:lnTo>
                  <a:lnTo>
                    <a:pt x="167372" y="0"/>
                  </a:lnTo>
                  <a:lnTo>
                    <a:pt x="285722" y="118349"/>
                  </a:lnTo>
                  <a:lnTo>
                    <a:pt x="312956" y="154039"/>
                  </a:lnTo>
                  <a:lnTo>
                    <a:pt x="329297" y="194241"/>
                  </a:lnTo>
                  <a:lnTo>
                    <a:pt x="334744" y="236699"/>
                  </a:lnTo>
                  <a:lnTo>
                    <a:pt x="329297" y="279158"/>
                  </a:lnTo>
                  <a:lnTo>
                    <a:pt x="312956" y="319360"/>
                  </a:lnTo>
                  <a:lnTo>
                    <a:pt x="285722" y="355049"/>
                  </a:lnTo>
                  <a:lnTo>
                    <a:pt x="250032" y="382284"/>
                  </a:lnTo>
                  <a:lnTo>
                    <a:pt x="209830" y="398625"/>
                  </a:lnTo>
                  <a:lnTo>
                    <a:pt x="167372" y="404072"/>
                  </a:lnTo>
                  <a:close/>
                </a:path>
              </a:pathLst>
            </a:custGeom>
            <a:solidFill>
              <a:srgbClr val="0053A3"/>
            </a:solidFill>
          </p:spPr>
          <p:txBody>
            <a:bodyPr wrap="square" lIns="0" tIns="0" rIns="0" bIns="0" rtlCol="0"/>
            <a:lstStyle/>
            <a:p>
              <a:endParaRPr/>
            </a:p>
          </p:txBody>
        </p:sp>
        <p:pic>
          <p:nvPicPr>
            <p:cNvPr id="12" name="object 12"/>
            <p:cNvPicPr/>
            <p:nvPr/>
          </p:nvPicPr>
          <p:blipFill>
            <a:blip r:embed="rId4" cstate="print"/>
            <a:stretch>
              <a:fillRect/>
            </a:stretch>
          </p:blipFill>
          <p:spPr>
            <a:xfrm>
              <a:off x="3003164" y="3780677"/>
              <a:ext cx="134099" cy="134099"/>
            </a:xfrm>
            <a:prstGeom prst="rect">
              <a:avLst/>
            </a:prstGeom>
          </p:spPr>
        </p:pic>
      </p:grpSp>
      <p:sp>
        <p:nvSpPr>
          <p:cNvPr id="13" name="object 13"/>
          <p:cNvSpPr txBox="1"/>
          <p:nvPr/>
        </p:nvSpPr>
        <p:spPr>
          <a:xfrm>
            <a:off x="3038578" y="3784354"/>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2</a:t>
            </a:r>
            <a:endParaRPr sz="600">
              <a:latin typeface="Times New Roman"/>
              <a:cs typeface="Times New Roman"/>
            </a:endParaRPr>
          </a:p>
        </p:txBody>
      </p:sp>
      <p:sp>
        <p:nvSpPr>
          <p:cNvPr id="15" name="object 15"/>
          <p:cNvSpPr txBox="1"/>
          <p:nvPr/>
        </p:nvSpPr>
        <p:spPr>
          <a:xfrm>
            <a:off x="1141119" y="1214495"/>
            <a:ext cx="1791335" cy="474489"/>
          </a:xfrm>
          <a:prstGeom prst="rect">
            <a:avLst/>
          </a:prstGeom>
        </p:spPr>
        <p:txBody>
          <a:bodyPr vert="horz" wrap="square" lIns="0" tIns="12700" rIns="0" bIns="0" rtlCol="0">
            <a:spAutoFit/>
          </a:bodyPr>
          <a:lstStyle/>
          <a:p>
            <a:pPr marL="12700" marR="5080" algn="ctr">
              <a:lnSpc>
                <a:spcPct val="100000"/>
              </a:lnSpc>
              <a:spcBef>
                <a:spcPts val="100"/>
              </a:spcBef>
            </a:pPr>
            <a:r>
              <a:rPr lang="en-GB" sz="1000" spc="-10" dirty="0">
                <a:latin typeface="Tahoma"/>
                <a:cs typeface="Tahoma"/>
              </a:rPr>
              <a:t>Dataset was taken from Kaggle and were visualised by using table and plots</a:t>
            </a:r>
            <a:r>
              <a:rPr sz="1000" spc="-5" dirty="0">
                <a:latin typeface="Tahoma"/>
                <a:cs typeface="Tahoma"/>
              </a:rPr>
              <a:t>.</a:t>
            </a:r>
            <a:endParaRPr sz="1000" dirty="0">
              <a:latin typeface="Tahoma"/>
              <a:cs typeface="Tahoma"/>
            </a:endParaRPr>
          </a:p>
        </p:txBody>
      </p:sp>
      <p:sp>
        <p:nvSpPr>
          <p:cNvPr id="16" name="object 16"/>
          <p:cNvSpPr txBox="1">
            <a:spLocks noGrp="1"/>
          </p:cNvSpPr>
          <p:nvPr>
            <p:ph type="title"/>
          </p:nvPr>
        </p:nvSpPr>
        <p:spPr>
          <a:xfrm>
            <a:off x="859174" y="275090"/>
            <a:ext cx="4752975" cy="604520"/>
          </a:xfrm>
          <a:prstGeom prst="rect">
            <a:avLst/>
          </a:prstGeom>
        </p:spPr>
        <p:txBody>
          <a:bodyPr vert="horz" wrap="square" lIns="0" tIns="12700" rIns="0" bIns="0" rtlCol="0">
            <a:spAutoFit/>
          </a:bodyPr>
          <a:lstStyle/>
          <a:p>
            <a:pPr marL="12700">
              <a:lnSpc>
                <a:spcPct val="100000"/>
              </a:lnSpc>
              <a:spcBef>
                <a:spcPts val="100"/>
              </a:spcBef>
            </a:pPr>
            <a:r>
              <a:rPr sz="3800" spc="-15" dirty="0"/>
              <a:t>Roadmap</a:t>
            </a:r>
            <a:r>
              <a:rPr sz="3800" spc="-175" dirty="0"/>
              <a:t> </a:t>
            </a:r>
            <a:r>
              <a:rPr sz="3800" spc="10" dirty="0"/>
              <a:t>of</a:t>
            </a:r>
            <a:r>
              <a:rPr sz="3800" spc="-175" dirty="0"/>
              <a:t> </a:t>
            </a:r>
            <a:r>
              <a:rPr sz="3800" spc="-40" dirty="0"/>
              <a:t>Project</a:t>
            </a:r>
            <a:endParaRPr sz="3800"/>
          </a:p>
        </p:txBody>
      </p:sp>
      <p:sp>
        <p:nvSpPr>
          <p:cNvPr id="17" name="object 17"/>
          <p:cNvSpPr txBox="1"/>
          <p:nvPr/>
        </p:nvSpPr>
        <p:spPr>
          <a:xfrm>
            <a:off x="3334188" y="1200244"/>
            <a:ext cx="1325245" cy="482600"/>
          </a:xfrm>
          <a:prstGeom prst="rect">
            <a:avLst/>
          </a:prstGeom>
        </p:spPr>
        <p:txBody>
          <a:bodyPr vert="horz" wrap="square" lIns="0" tIns="12700" rIns="0" bIns="0" rtlCol="0">
            <a:spAutoFit/>
          </a:bodyPr>
          <a:lstStyle/>
          <a:p>
            <a:pPr marL="12065" marR="5080" indent="-635" algn="ctr">
              <a:lnSpc>
                <a:spcPct val="100000"/>
              </a:lnSpc>
              <a:spcBef>
                <a:spcPts val="100"/>
              </a:spcBef>
            </a:pPr>
            <a:r>
              <a:rPr lang="en-GB" sz="1000" spc="10" dirty="0">
                <a:latin typeface="Tahoma"/>
                <a:cs typeface="Tahoma"/>
              </a:rPr>
              <a:t>7 </a:t>
            </a:r>
            <a:r>
              <a:rPr sz="1000" spc="-15" dirty="0">
                <a:latin typeface="Tahoma"/>
                <a:cs typeface="Tahoma"/>
              </a:rPr>
              <a:t>different </a:t>
            </a:r>
            <a:r>
              <a:rPr sz="1000" spc="70" dirty="0">
                <a:latin typeface="Tahoma"/>
                <a:cs typeface="Tahoma"/>
              </a:rPr>
              <a:t>ML </a:t>
            </a:r>
            <a:r>
              <a:rPr sz="1000" spc="75" dirty="0">
                <a:latin typeface="Tahoma"/>
                <a:cs typeface="Tahoma"/>
              </a:rPr>
              <a:t> </a:t>
            </a:r>
            <a:r>
              <a:rPr sz="1000" dirty="0">
                <a:latin typeface="Tahoma"/>
                <a:cs typeface="Tahoma"/>
              </a:rPr>
              <a:t>algorithms</a:t>
            </a:r>
            <a:r>
              <a:rPr sz="1000" spc="-50" dirty="0">
                <a:latin typeface="Tahoma"/>
                <a:cs typeface="Tahoma"/>
              </a:rPr>
              <a:t> </a:t>
            </a:r>
            <a:r>
              <a:rPr sz="1000" spc="-10" dirty="0">
                <a:latin typeface="Tahoma"/>
                <a:cs typeface="Tahoma"/>
              </a:rPr>
              <a:t>were</a:t>
            </a:r>
            <a:r>
              <a:rPr sz="1000" spc="-50" dirty="0">
                <a:latin typeface="Tahoma"/>
                <a:cs typeface="Tahoma"/>
              </a:rPr>
              <a:t> </a:t>
            </a:r>
            <a:r>
              <a:rPr sz="1000" spc="-15" dirty="0">
                <a:latin typeface="Tahoma"/>
                <a:cs typeface="Tahoma"/>
              </a:rPr>
              <a:t>run</a:t>
            </a:r>
            <a:r>
              <a:rPr sz="1000" spc="-50" dirty="0">
                <a:latin typeface="Tahoma"/>
                <a:cs typeface="Tahoma"/>
              </a:rPr>
              <a:t> </a:t>
            </a:r>
            <a:r>
              <a:rPr sz="1000" spc="5" dirty="0">
                <a:latin typeface="Tahoma"/>
                <a:cs typeface="Tahoma"/>
              </a:rPr>
              <a:t>on </a:t>
            </a:r>
            <a:r>
              <a:rPr sz="1000" spc="-295" dirty="0">
                <a:latin typeface="Tahoma"/>
                <a:cs typeface="Tahoma"/>
              </a:rPr>
              <a:t> </a:t>
            </a:r>
            <a:r>
              <a:rPr sz="1000" spc="30" dirty="0">
                <a:latin typeface="Tahoma"/>
                <a:cs typeface="Tahoma"/>
              </a:rPr>
              <a:t>Model</a:t>
            </a:r>
            <a:r>
              <a:rPr lang="en-GB" sz="1000" spc="-45" dirty="0">
                <a:latin typeface="Tahoma"/>
                <a:cs typeface="Tahoma"/>
              </a:rPr>
              <a:t>.</a:t>
            </a:r>
            <a:endParaRPr sz="1000" dirty="0">
              <a:latin typeface="Tahoma"/>
              <a:cs typeface="Tahoma"/>
            </a:endParaRPr>
          </a:p>
        </p:txBody>
      </p:sp>
      <p:sp>
        <p:nvSpPr>
          <p:cNvPr id="18" name="object 18"/>
          <p:cNvSpPr txBox="1"/>
          <p:nvPr/>
        </p:nvSpPr>
        <p:spPr>
          <a:xfrm>
            <a:off x="2224863" y="4045845"/>
            <a:ext cx="1687830" cy="482600"/>
          </a:xfrm>
          <a:prstGeom prst="rect">
            <a:avLst/>
          </a:prstGeom>
        </p:spPr>
        <p:txBody>
          <a:bodyPr vert="horz" wrap="square" lIns="0" tIns="12700" rIns="0" bIns="0" rtlCol="0">
            <a:spAutoFit/>
          </a:bodyPr>
          <a:lstStyle/>
          <a:p>
            <a:pPr marL="12700" marR="5080" indent="-2540" algn="ctr">
              <a:lnSpc>
                <a:spcPct val="100000"/>
              </a:lnSpc>
              <a:spcBef>
                <a:spcPts val="100"/>
              </a:spcBef>
            </a:pPr>
            <a:r>
              <a:rPr sz="1000" spc="-5" dirty="0">
                <a:latin typeface="Tahoma"/>
                <a:cs typeface="Tahoma"/>
              </a:rPr>
              <a:t>The </a:t>
            </a:r>
            <a:r>
              <a:rPr sz="1000" spc="5" dirty="0">
                <a:latin typeface="Tahoma"/>
                <a:cs typeface="Tahoma"/>
              </a:rPr>
              <a:t>dataset </a:t>
            </a:r>
            <a:r>
              <a:rPr sz="1000" spc="20" dirty="0">
                <a:latin typeface="Tahoma"/>
                <a:cs typeface="Tahoma"/>
              </a:rPr>
              <a:t>was </a:t>
            </a:r>
            <a:r>
              <a:rPr sz="1000" spc="10" dirty="0">
                <a:latin typeface="Tahoma"/>
                <a:cs typeface="Tahoma"/>
              </a:rPr>
              <a:t>divided </a:t>
            </a:r>
            <a:r>
              <a:rPr sz="1000" spc="-10" dirty="0">
                <a:latin typeface="Tahoma"/>
                <a:cs typeface="Tahoma"/>
              </a:rPr>
              <a:t>into </a:t>
            </a:r>
            <a:r>
              <a:rPr sz="1000" spc="-300" dirty="0">
                <a:latin typeface="Tahoma"/>
                <a:cs typeface="Tahoma"/>
              </a:rPr>
              <a:t> </a:t>
            </a:r>
            <a:r>
              <a:rPr sz="1000" spc="-25" dirty="0">
                <a:latin typeface="Tahoma"/>
                <a:cs typeface="Tahoma"/>
              </a:rPr>
              <a:t>8:2</a:t>
            </a:r>
            <a:r>
              <a:rPr sz="1000" spc="-55" dirty="0">
                <a:latin typeface="Tahoma"/>
                <a:cs typeface="Tahoma"/>
              </a:rPr>
              <a:t> </a:t>
            </a:r>
            <a:r>
              <a:rPr sz="1000" spc="-10" dirty="0">
                <a:latin typeface="Tahoma"/>
                <a:cs typeface="Tahoma"/>
              </a:rPr>
              <a:t>ratio</a:t>
            </a:r>
            <a:r>
              <a:rPr sz="1000" spc="-50" dirty="0">
                <a:latin typeface="Tahoma"/>
                <a:cs typeface="Tahoma"/>
              </a:rPr>
              <a:t> </a:t>
            </a:r>
            <a:r>
              <a:rPr sz="1000" dirty="0">
                <a:latin typeface="Tahoma"/>
                <a:cs typeface="Tahoma"/>
              </a:rPr>
              <a:t>randomly</a:t>
            </a:r>
            <a:r>
              <a:rPr sz="1000" spc="-50" dirty="0">
                <a:latin typeface="Tahoma"/>
                <a:cs typeface="Tahoma"/>
              </a:rPr>
              <a:t> </a:t>
            </a:r>
            <a:r>
              <a:rPr sz="1000" spc="-10" dirty="0">
                <a:latin typeface="Tahoma"/>
                <a:cs typeface="Tahoma"/>
              </a:rPr>
              <a:t>for</a:t>
            </a:r>
            <a:r>
              <a:rPr sz="1000" spc="-50" dirty="0">
                <a:latin typeface="Tahoma"/>
                <a:cs typeface="Tahoma"/>
              </a:rPr>
              <a:t> </a:t>
            </a:r>
            <a:r>
              <a:rPr sz="1000" spc="-15" dirty="0">
                <a:latin typeface="Tahoma"/>
                <a:cs typeface="Tahoma"/>
              </a:rPr>
              <a:t>training </a:t>
            </a:r>
            <a:r>
              <a:rPr sz="1000" spc="-300" dirty="0">
                <a:latin typeface="Tahoma"/>
                <a:cs typeface="Tahoma"/>
              </a:rPr>
              <a:t> </a:t>
            </a:r>
            <a:r>
              <a:rPr sz="1000" spc="10" dirty="0">
                <a:latin typeface="Tahoma"/>
                <a:cs typeface="Tahoma"/>
              </a:rPr>
              <a:t>and</a:t>
            </a:r>
            <a:r>
              <a:rPr sz="1000" spc="-45" dirty="0">
                <a:latin typeface="Tahoma"/>
                <a:cs typeface="Tahoma"/>
              </a:rPr>
              <a:t> </a:t>
            </a:r>
            <a:r>
              <a:rPr sz="1000" dirty="0">
                <a:latin typeface="Tahoma"/>
                <a:cs typeface="Tahoma"/>
              </a:rPr>
              <a:t>validation.</a:t>
            </a:r>
          </a:p>
        </p:txBody>
      </p:sp>
      <p:grpSp>
        <p:nvGrpSpPr>
          <p:cNvPr id="19" name="object 19"/>
          <p:cNvGrpSpPr/>
          <p:nvPr/>
        </p:nvGrpSpPr>
        <p:grpSpPr>
          <a:xfrm>
            <a:off x="3899417" y="1772729"/>
            <a:ext cx="335280" cy="404495"/>
            <a:chOff x="3899417" y="1772729"/>
            <a:chExt cx="335280" cy="404495"/>
          </a:xfrm>
        </p:grpSpPr>
        <p:sp>
          <p:nvSpPr>
            <p:cNvPr id="20" name="object 20"/>
            <p:cNvSpPr/>
            <p:nvPr/>
          </p:nvSpPr>
          <p:spPr>
            <a:xfrm>
              <a:off x="3899417" y="1772729"/>
              <a:ext cx="335280" cy="404495"/>
            </a:xfrm>
            <a:custGeom>
              <a:avLst/>
              <a:gdLst/>
              <a:ahLst/>
              <a:cxnLst/>
              <a:rect l="l" t="t" r="r" b="b"/>
              <a:pathLst>
                <a:path w="335279" h="404494">
                  <a:moveTo>
                    <a:pt x="167372" y="404072"/>
                  </a:moveTo>
                  <a:lnTo>
                    <a:pt x="49022" y="285722"/>
                  </a:lnTo>
                  <a:lnTo>
                    <a:pt x="21787" y="250032"/>
                  </a:lnTo>
                  <a:lnTo>
                    <a:pt x="5446" y="209830"/>
                  </a:lnTo>
                  <a:lnTo>
                    <a:pt x="0" y="167372"/>
                  </a:lnTo>
                  <a:lnTo>
                    <a:pt x="5446" y="124913"/>
                  </a:lnTo>
                  <a:lnTo>
                    <a:pt x="21787" y="84711"/>
                  </a:lnTo>
                  <a:lnTo>
                    <a:pt x="49022" y="49022"/>
                  </a:lnTo>
                  <a:lnTo>
                    <a:pt x="84711" y="21787"/>
                  </a:lnTo>
                  <a:lnTo>
                    <a:pt x="124914" y="5446"/>
                  </a:lnTo>
                  <a:lnTo>
                    <a:pt x="167372" y="0"/>
                  </a:lnTo>
                  <a:lnTo>
                    <a:pt x="209830" y="5446"/>
                  </a:lnTo>
                  <a:lnTo>
                    <a:pt x="250032" y="21787"/>
                  </a:lnTo>
                  <a:lnTo>
                    <a:pt x="285722" y="49022"/>
                  </a:lnTo>
                  <a:lnTo>
                    <a:pt x="312956" y="84711"/>
                  </a:lnTo>
                  <a:lnTo>
                    <a:pt x="329297" y="124913"/>
                  </a:lnTo>
                  <a:lnTo>
                    <a:pt x="334744" y="167372"/>
                  </a:lnTo>
                  <a:lnTo>
                    <a:pt x="329297" y="209830"/>
                  </a:lnTo>
                  <a:lnTo>
                    <a:pt x="312956" y="250032"/>
                  </a:lnTo>
                  <a:lnTo>
                    <a:pt x="285722" y="285722"/>
                  </a:lnTo>
                  <a:lnTo>
                    <a:pt x="167372" y="404072"/>
                  </a:lnTo>
                  <a:close/>
                </a:path>
              </a:pathLst>
            </a:custGeom>
            <a:solidFill>
              <a:srgbClr val="0091EA"/>
            </a:solidFill>
          </p:spPr>
          <p:txBody>
            <a:bodyPr wrap="square" lIns="0" tIns="0" rIns="0" bIns="0" rtlCol="0"/>
            <a:lstStyle/>
            <a:p>
              <a:endParaRPr/>
            </a:p>
          </p:txBody>
        </p:sp>
        <p:pic>
          <p:nvPicPr>
            <p:cNvPr id="21" name="object 21"/>
            <p:cNvPicPr/>
            <p:nvPr/>
          </p:nvPicPr>
          <p:blipFill>
            <a:blip r:embed="rId3" cstate="print"/>
            <a:stretch>
              <a:fillRect/>
            </a:stretch>
          </p:blipFill>
          <p:spPr>
            <a:xfrm>
              <a:off x="3999739" y="1866498"/>
              <a:ext cx="134099" cy="134099"/>
            </a:xfrm>
            <a:prstGeom prst="rect">
              <a:avLst/>
            </a:prstGeom>
          </p:spPr>
        </p:pic>
      </p:grpSp>
      <p:sp>
        <p:nvSpPr>
          <p:cNvPr id="22" name="object 22"/>
          <p:cNvSpPr txBox="1"/>
          <p:nvPr/>
        </p:nvSpPr>
        <p:spPr>
          <a:xfrm>
            <a:off x="4035154" y="1870175"/>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3</a:t>
            </a:r>
            <a:endParaRPr sz="600">
              <a:latin typeface="Times New Roman"/>
              <a:cs typeface="Times New Roman"/>
            </a:endParaRPr>
          </a:p>
        </p:txBody>
      </p:sp>
      <p:grpSp>
        <p:nvGrpSpPr>
          <p:cNvPr id="23" name="object 23"/>
          <p:cNvGrpSpPr/>
          <p:nvPr/>
        </p:nvGrpSpPr>
        <p:grpSpPr>
          <a:xfrm>
            <a:off x="4933817" y="3590225"/>
            <a:ext cx="335280" cy="404495"/>
            <a:chOff x="4933817" y="3590225"/>
            <a:chExt cx="335280" cy="404495"/>
          </a:xfrm>
        </p:grpSpPr>
        <p:sp>
          <p:nvSpPr>
            <p:cNvPr id="24" name="object 24"/>
            <p:cNvSpPr/>
            <p:nvPr/>
          </p:nvSpPr>
          <p:spPr>
            <a:xfrm>
              <a:off x="4933817" y="3590225"/>
              <a:ext cx="335280" cy="404495"/>
            </a:xfrm>
            <a:custGeom>
              <a:avLst/>
              <a:gdLst/>
              <a:ahLst/>
              <a:cxnLst/>
              <a:rect l="l" t="t" r="r" b="b"/>
              <a:pathLst>
                <a:path w="335279" h="404495">
                  <a:moveTo>
                    <a:pt x="167372" y="404072"/>
                  </a:moveTo>
                  <a:lnTo>
                    <a:pt x="124914" y="398625"/>
                  </a:lnTo>
                  <a:lnTo>
                    <a:pt x="84711" y="382284"/>
                  </a:lnTo>
                  <a:lnTo>
                    <a:pt x="49022" y="355049"/>
                  </a:lnTo>
                  <a:lnTo>
                    <a:pt x="21787" y="319360"/>
                  </a:lnTo>
                  <a:lnTo>
                    <a:pt x="5446" y="279158"/>
                  </a:lnTo>
                  <a:lnTo>
                    <a:pt x="0" y="236699"/>
                  </a:lnTo>
                  <a:lnTo>
                    <a:pt x="5446" y="194241"/>
                  </a:lnTo>
                  <a:lnTo>
                    <a:pt x="21787" y="154039"/>
                  </a:lnTo>
                  <a:lnTo>
                    <a:pt x="49022" y="118349"/>
                  </a:lnTo>
                  <a:lnTo>
                    <a:pt x="167372" y="0"/>
                  </a:lnTo>
                  <a:lnTo>
                    <a:pt x="285722" y="118349"/>
                  </a:lnTo>
                  <a:lnTo>
                    <a:pt x="312956" y="154039"/>
                  </a:lnTo>
                  <a:lnTo>
                    <a:pt x="329297" y="194241"/>
                  </a:lnTo>
                  <a:lnTo>
                    <a:pt x="334744" y="236699"/>
                  </a:lnTo>
                  <a:lnTo>
                    <a:pt x="329297" y="279158"/>
                  </a:lnTo>
                  <a:lnTo>
                    <a:pt x="312956" y="319360"/>
                  </a:lnTo>
                  <a:lnTo>
                    <a:pt x="285722" y="355049"/>
                  </a:lnTo>
                  <a:lnTo>
                    <a:pt x="250032" y="382284"/>
                  </a:lnTo>
                  <a:lnTo>
                    <a:pt x="209830" y="398625"/>
                  </a:lnTo>
                  <a:lnTo>
                    <a:pt x="167372" y="404072"/>
                  </a:lnTo>
                  <a:close/>
                </a:path>
              </a:pathLst>
            </a:custGeom>
            <a:solidFill>
              <a:srgbClr val="0053A3"/>
            </a:solidFill>
          </p:spPr>
          <p:txBody>
            <a:bodyPr wrap="square" lIns="0" tIns="0" rIns="0" bIns="0" rtlCol="0"/>
            <a:lstStyle/>
            <a:p>
              <a:endParaRPr/>
            </a:p>
          </p:txBody>
        </p:sp>
        <p:pic>
          <p:nvPicPr>
            <p:cNvPr id="25" name="object 25"/>
            <p:cNvPicPr/>
            <p:nvPr/>
          </p:nvPicPr>
          <p:blipFill>
            <a:blip r:embed="rId4" cstate="print"/>
            <a:stretch>
              <a:fillRect/>
            </a:stretch>
          </p:blipFill>
          <p:spPr>
            <a:xfrm>
              <a:off x="5034139" y="3766427"/>
              <a:ext cx="134099" cy="134099"/>
            </a:xfrm>
            <a:prstGeom prst="rect">
              <a:avLst/>
            </a:prstGeom>
          </p:spPr>
        </p:pic>
      </p:grpSp>
      <p:sp>
        <p:nvSpPr>
          <p:cNvPr id="26" name="object 26"/>
          <p:cNvSpPr txBox="1"/>
          <p:nvPr/>
        </p:nvSpPr>
        <p:spPr>
          <a:xfrm>
            <a:off x="5069553" y="3770103"/>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4</a:t>
            </a:r>
            <a:endParaRPr sz="600">
              <a:latin typeface="Times New Roman"/>
              <a:cs typeface="Times New Roman"/>
            </a:endParaRPr>
          </a:p>
        </p:txBody>
      </p:sp>
      <p:grpSp>
        <p:nvGrpSpPr>
          <p:cNvPr id="27" name="object 27"/>
          <p:cNvGrpSpPr/>
          <p:nvPr/>
        </p:nvGrpSpPr>
        <p:grpSpPr>
          <a:xfrm>
            <a:off x="5893667" y="1772729"/>
            <a:ext cx="335280" cy="404495"/>
            <a:chOff x="5893667" y="1772729"/>
            <a:chExt cx="335280" cy="404495"/>
          </a:xfrm>
        </p:grpSpPr>
        <p:sp>
          <p:nvSpPr>
            <p:cNvPr id="28" name="object 28"/>
            <p:cNvSpPr/>
            <p:nvPr/>
          </p:nvSpPr>
          <p:spPr>
            <a:xfrm>
              <a:off x="5893667" y="1772729"/>
              <a:ext cx="335280" cy="404495"/>
            </a:xfrm>
            <a:custGeom>
              <a:avLst/>
              <a:gdLst/>
              <a:ahLst/>
              <a:cxnLst/>
              <a:rect l="l" t="t" r="r" b="b"/>
              <a:pathLst>
                <a:path w="335279" h="404494">
                  <a:moveTo>
                    <a:pt x="167372" y="404072"/>
                  </a:moveTo>
                  <a:lnTo>
                    <a:pt x="49022" y="285722"/>
                  </a:lnTo>
                  <a:lnTo>
                    <a:pt x="21787" y="250032"/>
                  </a:lnTo>
                  <a:lnTo>
                    <a:pt x="5446" y="209830"/>
                  </a:lnTo>
                  <a:lnTo>
                    <a:pt x="0" y="167372"/>
                  </a:lnTo>
                  <a:lnTo>
                    <a:pt x="5446" y="124913"/>
                  </a:lnTo>
                  <a:lnTo>
                    <a:pt x="21787" y="84711"/>
                  </a:lnTo>
                  <a:lnTo>
                    <a:pt x="49022" y="49022"/>
                  </a:lnTo>
                  <a:lnTo>
                    <a:pt x="84711" y="21787"/>
                  </a:lnTo>
                  <a:lnTo>
                    <a:pt x="124914" y="5446"/>
                  </a:lnTo>
                  <a:lnTo>
                    <a:pt x="167372" y="0"/>
                  </a:lnTo>
                  <a:lnTo>
                    <a:pt x="209830" y="5446"/>
                  </a:lnTo>
                  <a:lnTo>
                    <a:pt x="250032" y="21787"/>
                  </a:lnTo>
                  <a:lnTo>
                    <a:pt x="285722" y="49022"/>
                  </a:lnTo>
                  <a:lnTo>
                    <a:pt x="312956" y="84711"/>
                  </a:lnTo>
                  <a:lnTo>
                    <a:pt x="329297" y="124913"/>
                  </a:lnTo>
                  <a:lnTo>
                    <a:pt x="334744" y="167372"/>
                  </a:lnTo>
                  <a:lnTo>
                    <a:pt x="329297" y="209830"/>
                  </a:lnTo>
                  <a:lnTo>
                    <a:pt x="312956" y="250032"/>
                  </a:lnTo>
                  <a:lnTo>
                    <a:pt x="285722" y="285722"/>
                  </a:lnTo>
                  <a:lnTo>
                    <a:pt x="167372" y="404072"/>
                  </a:lnTo>
                  <a:close/>
                </a:path>
              </a:pathLst>
            </a:custGeom>
            <a:solidFill>
              <a:srgbClr val="0091EA"/>
            </a:solidFill>
          </p:spPr>
          <p:txBody>
            <a:bodyPr wrap="square" lIns="0" tIns="0" rIns="0" bIns="0" rtlCol="0"/>
            <a:lstStyle/>
            <a:p>
              <a:endParaRPr/>
            </a:p>
          </p:txBody>
        </p:sp>
        <p:pic>
          <p:nvPicPr>
            <p:cNvPr id="29" name="object 29"/>
            <p:cNvPicPr/>
            <p:nvPr/>
          </p:nvPicPr>
          <p:blipFill>
            <a:blip r:embed="rId3" cstate="print"/>
            <a:stretch>
              <a:fillRect/>
            </a:stretch>
          </p:blipFill>
          <p:spPr>
            <a:xfrm>
              <a:off x="5993989" y="1866498"/>
              <a:ext cx="134099" cy="134099"/>
            </a:xfrm>
            <a:prstGeom prst="rect">
              <a:avLst/>
            </a:prstGeom>
          </p:spPr>
        </p:pic>
      </p:grpSp>
      <p:sp>
        <p:nvSpPr>
          <p:cNvPr id="30" name="object 30"/>
          <p:cNvSpPr txBox="1"/>
          <p:nvPr/>
        </p:nvSpPr>
        <p:spPr>
          <a:xfrm>
            <a:off x="6029404" y="1870175"/>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5</a:t>
            </a:r>
            <a:endParaRPr sz="600">
              <a:latin typeface="Times New Roman"/>
              <a:cs typeface="Times New Roman"/>
            </a:endParaRPr>
          </a:p>
        </p:txBody>
      </p:sp>
      <p:grpSp>
        <p:nvGrpSpPr>
          <p:cNvPr id="31" name="object 31"/>
          <p:cNvGrpSpPr/>
          <p:nvPr/>
        </p:nvGrpSpPr>
        <p:grpSpPr>
          <a:xfrm>
            <a:off x="6964791" y="3590225"/>
            <a:ext cx="335280" cy="404495"/>
            <a:chOff x="6964791" y="3590225"/>
            <a:chExt cx="335280" cy="404495"/>
          </a:xfrm>
        </p:grpSpPr>
        <p:sp>
          <p:nvSpPr>
            <p:cNvPr id="32" name="object 32"/>
            <p:cNvSpPr/>
            <p:nvPr/>
          </p:nvSpPr>
          <p:spPr>
            <a:xfrm>
              <a:off x="6964791" y="3590225"/>
              <a:ext cx="335280" cy="404495"/>
            </a:xfrm>
            <a:custGeom>
              <a:avLst/>
              <a:gdLst/>
              <a:ahLst/>
              <a:cxnLst/>
              <a:rect l="l" t="t" r="r" b="b"/>
              <a:pathLst>
                <a:path w="335279" h="404495">
                  <a:moveTo>
                    <a:pt x="167372" y="404072"/>
                  </a:moveTo>
                  <a:lnTo>
                    <a:pt x="124913" y="398625"/>
                  </a:lnTo>
                  <a:lnTo>
                    <a:pt x="84711" y="382284"/>
                  </a:lnTo>
                  <a:lnTo>
                    <a:pt x="49021" y="355049"/>
                  </a:lnTo>
                  <a:lnTo>
                    <a:pt x="21787" y="319360"/>
                  </a:lnTo>
                  <a:lnTo>
                    <a:pt x="5446" y="279158"/>
                  </a:lnTo>
                  <a:lnTo>
                    <a:pt x="0" y="236699"/>
                  </a:lnTo>
                  <a:lnTo>
                    <a:pt x="5446" y="194241"/>
                  </a:lnTo>
                  <a:lnTo>
                    <a:pt x="21787" y="154039"/>
                  </a:lnTo>
                  <a:lnTo>
                    <a:pt x="49021" y="118349"/>
                  </a:lnTo>
                  <a:lnTo>
                    <a:pt x="167371" y="0"/>
                  </a:lnTo>
                  <a:lnTo>
                    <a:pt x="285721" y="118349"/>
                  </a:lnTo>
                  <a:lnTo>
                    <a:pt x="312956" y="154039"/>
                  </a:lnTo>
                  <a:lnTo>
                    <a:pt x="329297" y="194241"/>
                  </a:lnTo>
                  <a:lnTo>
                    <a:pt x="334744" y="236699"/>
                  </a:lnTo>
                  <a:lnTo>
                    <a:pt x="329297" y="279158"/>
                  </a:lnTo>
                  <a:lnTo>
                    <a:pt x="312956" y="319360"/>
                  </a:lnTo>
                  <a:lnTo>
                    <a:pt x="285721" y="355049"/>
                  </a:lnTo>
                  <a:lnTo>
                    <a:pt x="250032" y="382284"/>
                  </a:lnTo>
                  <a:lnTo>
                    <a:pt x="209830" y="398625"/>
                  </a:lnTo>
                  <a:lnTo>
                    <a:pt x="167372" y="404072"/>
                  </a:lnTo>
                  <a:close/>
                </a:path>
              </a:pathLst>
            </a:custGeom>
            <a:solidFill>
              <a:srgbClr val="0053A3"/>
            </a:solidFill>
          </p:spPr>
          <p:txBody>
            <a:bodyPr wrap="square" lIns="0" tIns="0" rIns="0" bIns="0" rtlCol="0"/>
            <a:lstStyle/>
            <a:p>
              <a:endParaRPr/>
            </a:p>
          </p:txBody>
        </p:sp>
        <p:pic>
          <p:nvPicPr>
            <p:cNvPr id="33" name="object 33"/>
            <p:cNvPicPr/>
            <p:nvPr/>
          </p:nvPicPr>
          <p:blipFill>
            <a:blip r:embed="rId5" cstate="print"/>
            <a:stretch>
              <a:fillRect/>
            </a:stretch>
          </p:blipFill>
          <p:spPr>
            <a:xfrm>
              <a:off x="7065113" y="3766427"/>
              <a:ext cx="134099" cy="134099"/>
            </a:xfrm>
            <a:prstGeom prst="rect">
              <a:avLst/>
            </a:prstGeom>
          </p:spPr>
        </p:pic>
      </p:grpSp>
      <p:sp>
        <p:nvSpPr>
          <p:cNvPr id="34" name="object 34"/>
          <p:cNvSpPr txBox="1"/>
          <p:nvPr/>
        </p:nvSpPr>
        <p:spPr>
          <a:xfrm>
            <a:off x="7100529" y="3770103"/>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6</a:t>
            </a:r>
            <a:endParaRPr sz="600">
              <a:latin typeface="Times New Roman"/>
              <a:cs typeface="Times New Roman"/>
            </a:endParaRPr>
          </a:p>
        </p:txBody>
      </p:sp>
      <p:sp>
        <p:nvSpPr>
          <p:cNvPr id="35" name="object 35"/>
          <p:cNvSpPr txBox="1"/>
          <p:nvPr/>
        </p:nvSpPr>
        <p:spPr>
          <a:xfrm>
            <a:off x="5297123" y="1200244"/>
            <a:ext cx="1527175" cy="474489"/>
          </a:xfrm>
          <a:prstGeom prst="rect">
            <a:avLst/>
          </a:prstGeom>
        </p:spPr>
        <p:txBody>
          <a:bodyPr vert="horz" wrap="square" lIns="0" tIns="12700" rIns="0" bIns="0" rtlCol="0">
            <a:spAutoFit/>
          </a:bodyPr>
          <a:lstStyle/>
          <a:p>
            <a:pPr marL="12700" algn="ctr">
              <a:lnSpc>
                <a:spcPct val="100000"/>
              </a:lnSpc>
              <a:spcBef>
                <a:spcPts val="100"/>
              </a:spcBef>
            </a:pPr>
            <a:r>
              <a:rPr lang="en-GB" sz="1000" spc="50" dirty="0">
                <a:latin typeface="Tahoma"/>
                <a:cs typeface="Tahoma"/>
              </a:rPr>
              <a:t>Comparing b/w Random Forest and Gradient Boost </a:t>
            </a:r>
            <a:endParaRPr sz="1000" dirty="0">
              <a:latin typeface="Tahoma"/>
              <a:cs typeface="Tahoma"/>
            </a:endParaRPr>
          </a:p>
        </p:txBody>
      </p:sp>
      <p:sp>
        <p:nvSpPr>
          <p:cNvPr id="37" name="object 37"/>
          <p:cNvSpPr txBox="1"/>
          <p:nvPr/>
        </p:nvSpPr>
        <p:spPr>
          <a:xfrm>
            <a:off x="4438313" y="4060094"/>
            <a:ext cx="1325245" cy="166712"/>
          </a:xfrm>
          <a:prstGeom prst="rect">
            <a:avLst/>
          </a:prstGeom>
        </p:spPr>
        <p:txBody>
          <a:bodyPr vert="horz" wrap="square" lIns="0" tIns="12700" rIns="0" bIns="0" rtlCol="0">
            <a:spAutoFit/>
          </a:bodyPr>
          <a:lstStyle/>
          <a:p>
            <a:pPr marL="12065" marR="5080" indent="-635" algn="ctr">
              <a:lnSpc>
                <a:spcPct val="100000"/>
              </a:lnSpc>
              <a:spcBef>
                <a:spcPts val="100"/>
              </a:spcBef>
            </a:pPr>
            <a:endParaRPr sz="1000" dirty="0">
              <a:latin typeface="Tahoma"/>
              <a:cs typeface="Tahoma"/>
            </a:endParaRPr>
          </a:p>
        </p:txBody>
      </p:sp>
      <p:sp>
        <p:nvSpPr>
          <p:cNvPr id="38" name="object 38"/>
          <p:cNvSpPr txBox="1"/>
          <p:nvPr/>
        </p:nvSpPr>
        <p:spPr>
          <a:xfrm>
            <a:off x="6503473" y="4060094"/>
            <a:ext cx="1254125" cy="474489"/>
          </a:xfrm>
          <a:prstGeom prst="rect">
            <a:avLst/>
          </a:prstGeom>
        </p:spPr>
        <p:txBody>
          <a:bodyPr vert="horz" wrap="square" lIns="0" tIns="12700" rIns="0" bIns="0" rtlCol="0">
            <a:spAutoFit/>
          </a:bodyPr>
          <a:lstStyle/>
          <a:p>
            <a:pPr marL="12700" marR="5080" algn="ctr">
              <a:lnSpc>
                <a:spcPct val="100000"/>
              </a:lnSpc>
              <a:spcBef>
                <a:spcPts val="100"/>
              </a:spcBef>
            </a:pPr>
            <a:r>
              <a:rPr lang="en-GB" sz="1000" spc="15" dirty="0">
                <a:latin typeface="Tahoma"/>
                <a:cs typeface="Tahoma"/>
              </a:rPr>
              <a:t>Created a web app using flask and hosted it on </a:t>
            </a:r>
            <a:r>
              <a:rPr lang="en-GB" sz="1000" spc="15" dirty="0" err="1">
                <a:latin typeface="Tahoma"/>
                <a:cs typeface="Tahoma"/>
              </a:rPr>
              <a:t>heroku</a:t>
            </a:r>
            <a:r>
              <a:rPr sz="1000" spc="15" dirty="0">
                <a:latin typeface="Tahoma"/>
                <a:cs typeface="Tahoma"/>
              </a:rPr>
              <a:t>.</a:t>
            </a:r>
            <a:endParaRPr sz="1000" dirty="0">
              <a:latin typeface="Tahoma"/>
              <a:cs typeface="Tahoma"/>
            </a:endParaRPr>
          </a:p>
        </p:txBody>
      </p:sp>
      <p:sp>
        <p:nvSpPr>
          <p:cNvPr id="39" name="TextBox 38">
            <a:extLst>
              <a:ext uri="{FF2B5EF4-FFF2-40B4-BE49-F238E27FC236}">
                <a16:creationId xmlns:a16="http://schemas.microsoft.com/office/drawing/2014/main" id="{313B0966-8996-47E2-99A7-27391E5D77F2}"/>
              </a:ext>
            </a:extLst>
          </p:cNvPr>
          <p:cNvSpPr txBox="1"/>
          <p:nvPr/>
        </p:nvSpPr>
        <p:spPr>
          <a:xfrm>
            <a:off x="4438313" y="4085284"/>
            <a:ext cx="1689775" cy="553998"/>
          </a:xfrm>
          <a:prstGeom prst="rect">
            <a:avLst/>
          </a:prstGeom>
          <a:noFill/>
        </p:spPr>
        <p:txBody>
          <a:bodyPr wrap="square" rtlCol="0">
            <a:spAutoFit/>
          </a:bodyPr>
          <a:lstStyle/>
          <a:p>
            <a:pPr algn="ctr"/>
            <a:r>
              <a:rPr lang="en-GB" sz="1000" dirty="0">
                <a:latin typeface="Tahoma" panose="020B0604030504040204" pitchFamily="34" charset="0"/>
                <a:ea typeface="Tahoma" panose="020B0604030504040204" pitchFamily="34" charset="0"/>
                <a:cs typeface="Tahoma" panose="020B0604030504040204" pitchFamily="34" charset="0"/>
              </a:rPr>
              <a:t>MAE, MSV and RMSV was calculated for each algorithms and model.</a:t>
            </a:r>
            <a:endParaRPr lang="en-IN" sz="1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5292090" cy="604520"/>
          </a:xfrm>
          <a:prstGeom prst="rect">
            <a:avLst/>
          </a:prstGeom>
        </p:spPr>
        <p:txBody>
          <a:bodyPr vert="horz" wrap="square" lIns="0" tIns="12700" rIns="0" bIns="0" rtlCol="0">
            <a:spAutoFit/>
          </a:bodyPr>
          <a:lstStyle/>
          <a:p>
            <a:pPr marL="12700">
              <a:lnSpc>
                <a:spcPct val="100000"/>
              </a:lnSpc>
              <a:spcBef>
                <a:spcPts val="100"/>
              </a:spcBef>
            </a:pPr>
            <a:r>
              <a:rPr sz="3800" spc="-45" dirty="0"/>
              <a:t>Result</a:t>
            </a:r>
            <a:r>
              <a:rPr sz="3800" spc="-35" dirty="0"/>
              <a:t>s</a:t>
            </a:r>
            <a:r>
              <a:rPr sz="3800" spc="-135" dirty="0"/>
              <a:t> </a:t>
            </a:r>
            <a:r>
              <a:rPr sz="3800" spc="-120" dirty="0"/>
              <a:t>&amp;</a:t>
            </a:r>
            <a:r>
              <a:rPr sz="3800" spc="-130" dirty="0"/>
              <a:t> </a:t>
            </a:r>
            <a:r>
              <a:rPr sz="3800" spc="5" dirty="0"/>
              <a:t>Comparison</a:t>
            </a:r>
            <a:endParaRPr sz="3800" dirty="0"/>
          </a:p>
        </p:txBody>
      </p:sp>
      <p:pic>
        <p:nvPicPr>
          <p:cNvPr id="3" name="object 3"/>
          <p:cNvPicPr/>
          <p:nvPr/>
        </p:nvPicPr>
        <p:blipFill>
          <a:blip r:embed="rId2" cstate="print"/>
          <a:stretch>
            <a:fillRect/>
          </a:stretch>
        </p:blipFill>
        <p:spPr>
          <a:xfrm>
            <a:off x="8395025" y="4364450"/>
            <a:ext cx="702599" cy="702599"/>
          </a:xfrm>
          <a:prstGeom prst="rect">
            <a:avLst/>
          </a:prstGeom>
        </p:spPr>
      </p:pic>
      <p:pic>
        <p:nvPicPr>
          <p:cNvPr id="6" name="Picture 5">
            <a:extLst>
              <a:ext uri="{FF2B5EF4-FFF2-40B4-BE49-F238E27FC236}">
                <a16:creationId xmlns:a16="http://schemas.microsoft.com/office/drawing/2014/main" id="{EF6D09CA-8047-4751-BFA0-7B5121742AC4}"/>
              </a:ext>
            </a:extLst>
          </p:cNvPr>
          <p:cNvPicPr>
            <a:picLocks noChangeAspect="1"/>
          </p:cNvPicPr>
          <p:nvPr/>
        </p:nvPicPr>
        <p:blipFill>
          <a:blip r:embed="rId3"/>
          <a:stretch>
            <a:fillRect/>
          </a:stretch>
        </p:blipFill>
        <p:spPr>
          <a:xfrm>
            <a:off x="457200" y="998711"/>
            <a:ext cx="7684045" cy="33657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5292090" cy="597599"/>
          </a:xfrm>
          <a:prstGeom prst="rect">
            <a:avLst/>
          </a:prstGeom>
        </p:spPr>
        <p:txBody>
          <a:bodyPr vert="horz" wrap="square" lIns="0" tIns="12700" rIns="0" bIns="0" rtlCol="0">
            <a:spAutoFit/>
          </a:bodyPr>
          <a:lstStyle/>
          <a:p>
            <a:pPr marL="12700">
              <a:lnSpc>
                <a:spcPct val="100000"/>
              </a:lnSpc>
              <a:spcBef>
                <a:spcPts val="100"/>
              </a:spcBef>
            </a:pPr>
            <a:r>
              <a:rPr sz="3800" spc="-45" dirty="0"/>
              <a:t>Result</a:t>
            </a:r>
            <a:r>
              <a:rPr sz="3800" spc="-35" dirty="0"/>
              <a:t>s</a:t>
            </a:r>
            <a:r>
              <a:rPr sz="3800" spc="-135" dirty="0"/>
              <a:t> </a:t>
            </a:r>
            <a:r>
              <a:rPr sz="3800" spc="-120" dirty="0"/>
              <a:t>&amp;</a:t>
            </a:r>
            <a:r>
              <a:rPr sz="3800" spc="-130" dirty="0"/>
              <a:t> </a:t>
            </a:r>
            <a:r>
              <a:rPr sz="3800" spc="5" dirty="0"/>
              <a:t>Comparison</a:t>
            </a:r>
            <a:endParaRPr sz="3800" dirty="0"/>
          </a:p>
        </p:txBody>
      </p:sp>
      <p:pic>
        <p:nvPicPr>
          <p:cNvPr id="3" name="object 3"/>
          <p:cNvPicPr/>
          <p:nvPr/>
        </p:nvPicPr>
        <p:blipFill>
          <a:blip r:embed="rId2" cstate="print"/>
          <a:stretch>
            <a:fillRect/>
          </a:stretch>
        </p:blipFill>
        <p:spPr>
          <a:xfrm>
            <a:off x="8395025" y="4364450"/>
            <a:ext cx="702599" cy="702599"/>
          </a:xfrm>
          <a:prstGeom prst="rect">
            <a:avLst/>
          </a:prstGeom>
        </p:spPr>
      </p:pic>
      <p:pic>
        <p:nvPicPr>
          <p:cNvPr id="6" name="Picture 5">
            <a:extLst>
              <a:ext uri="{FF2B5EF4-FFF2-40B4-BE49-F238E27FC236}">
                <a16:creationId xmlns:a16="http://schemas.microsoft.com/office/drawing/2014/main" id="{8E8AF6C2-B0F9-42D7-8C06-890AC2630D5C}"/>
              </a:ext>
            </a:extLst>
          </p:cNvPr>
          <p:cNvPicPr>
            <a:picLocks noChangeAspect="1"/>
          </p:cNvPicPr>
          <p:nvPr/>
        </p:nvPicPr>
        <p:blipFill>
          <a:blip r:embed="rId3"/>
          <a:stretch>
            <a:fillRect/>
          </a:stretch>
        </p:blipFill>
        <p:spPr>
          <a:xfrm>
            <a:off x="152400" y="971550"/>
            <a:ext cx="7162800" cy="304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B94F39-0A7A-4889-B76E-07BA4AA8FA94}"/>
              </a:ext>
            </a:extLst>
          </p:cNvPr>
          <p:cNvPicPr>
            <a:picLocks noChangeAspect="1"/>
          </p:cNvPicPr>
          <p:nvPr/>
        </p:nvPicPr>
        <p:blipFill>
          <a:blip r:embed="rId2"/>
          <a:stretch>
            <a:fillRect/>
          </a:stretch>
        </p:blipFill>
        <p:spPr>
          <a:xfrm>
            <a:off x="304800" y="895350"/>
            <a:ext cx="6705600" cy="3048000"/>
          </a:xfrm>
          <a:prstGeom prst="rect">
            <a:avLst/>
          </a:prstGeom>
        </p:spPr>
      </p:pic>
      <p:sp>
        <p:nvSpPr>
          <p:cNvPr id="6" name="object 2">
            <a:extLst>
              <a:ext uri="{FF2B5EF4-FFF2-40B4-BE49-F238E27FC236}">
                <a16:creationId xmlns:a16="http://schemas.microsoft.com/office/drawing/2014/main" id="{7C8CD578-5D4E-4C69-AF0E-6AF083FFD653}"/>
              </a:ext>
            </a:extLst>
          </p:cNvPr>
          <p:cNvSpPr txBox="1">
            <a:spLocks/>
          </p:cNvSpPr>
          <p:nvPr/>
        </p:nvSpPr>
        <p:spPr>
          <a:xfrm>
            <a:off x="152400" y="1333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Result</a:t>
            </a:r>
            <a:r>
              <a:rPr lang="en-IN" sz="3800" b="1" kern="0" spc="-35" dirty="0">
                <a:solidFill>
                  <a:srgbClr val="0070C0"/>
                </a:solidFill>
                <a:latin typeface="Tahoma" panose="020B0604030504040204" pitchFamily="34" charset="0"/>
                <a:ea typeface="Tahoma" panose="020B0604030504040204" pitchFamily="34" charset="0"/>
                <a:cs typeface="Tahoma" panose="020B0604030504040204" pitchFamily="34" charset="0"/>
              </a:rPr>
              <a:t>s</a:t>
            </a:r>
            <a:r>
              <a:rPr lang="en-IN" sz="3800" b="1" kern="0" spc="-135"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IN" sz="3800" b="1" kern="0" spc="-120" dirty="0">
                <a:solidFill>
                  <a:srgbClr val="0070C0"/>
                </a:solidFill>
                <a:latin typeface="Tahoma" panose="020B0604030504040204" pitchFamily="34" charset="0"/>
                <a:ea typeface="Tahoma" panose="020B0604030504040204" pitchFamily="34" charset="0"/>
                <a:cs typeface="Tahoma" panose="020B0604030504040204" pitchFamily="34" charset="0"/>
              </a:rPr>
              <a:t>&amp;</a:t>
            </a:r>
            <a:r>
              <a:rPr lang="en-IN" sz="3800" b="1" kern="0" spc="-13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IN" sz="3800" b="1" kern="0" spc="5" dirty="0">
                <a:solidFill>
                  <a:srgbClr val="0070C0"/>
                </a:solidFill>
                <a:latin typeface="Tahoma" panose="020B0604030504040204" pitchFamily="34" charset="0"/>
                <a:ea typeface="Tahoma" panose="020B0604030504040204" pitchFamily="34" charset="0"/>
                <a:cs typeface="Tahoma" panose="020B0604030504040204" pitchFamily="34" charset="0"/>
              </a:rPr>
              <a:t>Comparison</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object 3">
            <a:extLst>
              <a:ext uri="{FF2B5EF4-FFF2-40B4-BE49-F238E27FC236}">
                <a16:creationId xmlns:a16="http://schemas.microsoft.com/office/drawing/2014/main" id="{C6BF7CBA-0E89-4A81-9D13-9EACECED3876}"/>
              </a:ext>
            </a:extLst>
          </p:cNvPr>
          <p:cNvPicPr/>
          <p:nvPr/>
        </p:nvPicPr>
        <p:blipFill>
          <a:blip r:embed="rId3" cstate="print"/>
          <a:stretch>
            <a:fillRect/>
          </a:stretch>
        </p:blipFill>
        <p:spPr>
          <a:xfrm>
            <a:off x="8395025" y="4364450"/>
            <a:ext cx="702599" cy="702599"/>
          </a:xfrm>
          <a:prstGeom prst="rect">
            <a:avLst/>
          </a:prstGeom>
        </p:spPr>
      </p:pic>
    </p:spTree>
    <p:extLst>
      <p:ext uri="{BB962C8B-B14F-4D97-AF65-F5344CB8AC3E}">
        <p14:creationId xmlns:p14="http://schemas.microsoft.com/office/powerpoint/2010/main" val="176654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BB5F73-8186-4288-8634-EE21D9A11075}"/>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M</a:t>
            </a:r>
            <a:r>
              <a:rPr lang="en-IN" sz="3800" b="1" kern="0" spc="-45" dirty="0" err="1">
                <a:solidFill>
                  <a:srgbClr val="0070C0"/>
                </a:solidFill>
                <a:latin typeface="Tahoma" panose="020B0604030504040204" pitchFamily="34" charset="0"/>
                <a:ea typeface="Tahoma" panose="020B0604030504040204" pitchFamily="34" charset="0"/>
                <a:cs typeface="Tahoma" panose="020B0604030504040204" pitchFamily="34" charset="0"/>
              </a:rPr>
              <a:t>odel</a:t>
            </a:r>
            <a:r>
              <a:rPr lang="en-IN"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 Selection</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7494FF6-BA58-4F78-894B-E3BD1F794305}"/>
              </a:ext>
            </a:extLst>
          </p:cNvPr>
          <p:cNvSpPr txBox="1"/>
          <p:nvPr/>
        </p:nvSpPr>
        <p:spPr>
          <a:xfrm>
            <a:off x="457200" y="1276350"/>
            <a:ext cx="6522719" cy="923330"/>
          </a:xfrm>
          <a:prstGeom prst="rect">
            <a:avLst/>
          </a:prstGeom>
          <a:noFill/>
        </p:spPr>
        <p:txBody>
          <a:bodyPr wrap="square" rtlCol="0">
            <a:spAutoFit/>
          </a:bodyPr>
          <a:lstStyle/>
          <a:p>
            <a:pPr marL="285750" indent="-285750">
              <a:buFont typeface="Arial" panose="020B0604020202020204" pitchFamily="34" charset="0"/>
              <a:buChar char="•"/>
            </a:pPr>
            <a:r>
              <a:rPr lang="en-IN" dirty="0"/>
              <a:t>Gradient Boost algorithm gives 0.850539 r2_score &amp; 1.632532 MAE on train dataset and 0.871335 r2_score &amp; 6.438084 MAE on test dataset</a:t>
            </a:r>
          </a:p>
        </p:txBody>
      </p:sp>
      <p:sp>
        <p:nvSpPr>
          <p:cNvPr id="4" name="TextBox 3">
            <a:extLst>
              <a:ext uri="{FF2B5EF4-FFF2-40B4-BE49-F238E27FC236}">
                <a16:creationId xmlns:a16="http://schemas.microsoft.com/office/drawing/2014/main" id="{A740D8C1-8CDD-45D6-A727-C387ACC42ACC}"/>
              </a:ext>
            </a:extLst>
          </p:cNvPr>
          <p:cNvSpPr txBox="1"/>
          <p:nvPr/>
        </p:nvSpPr>
        <p:spPr>
          <a:xfrm>
            <a:off x="457200" y="2800350"/>
            <a:ext cx="6370319" cy="923330"/>
          </a:xfrm>
          <a:prstGeom prst="rect">
            <a:avLst/>
          </a:prstGeom>
          <a:noFill/>
        </p:spPr>
        <p:txBody>
          <a:bodyPr wrap="square" rtlCol="0">
            <a:spAutoFit/>
          </a:bodyPr>
          <a:lstStyle/>
          <a:p>
            <a:pPr marL="285750" indent="-285750">
              <a:buFont typeface="Arial" panose="020B0604020202020204" pitchFamily="34" charset="0"/>
              <a:buChar char="•"/>
            </a:pPr>
            <a:r>
              <a:rPr lang="en-GB" dirty="0"/>
              <a:t>Random Forest algorithm gives 0.672894 r2_score &amp; 11.296707 on train dataset and 0.681484 r2_score &amp; 12.173585 on test dataset</a:t>
            </a:r>
          </a:p>
        </p:txBody>
      </p:sp>
      <p:pic>
        <p:nvPicPr>
          <p:cNvPr id="6" name="Graphic 5" descr="Bullseye">
            <a:extLst>
              <a:ext uri="{FF2B5EF4-FFF2-40B4-BE49-F238E27FC236}">
                <a16:creationId xmlns:a16="http://schemas.microsoft.com/office/drawing/2014/main" id="{4765551E-4EA5-492A-9135-5322F6B95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095750"/>
            <a:ext cx="914400" cy="914400"/>
          </a:xfrm>
          <a:prstGeom prst="rect">
            <a:avLst/>
          </a:prstGeom>
        </p:spPr>
      </p:pic>
    </p:spTree>
    <p:extLst>
      <p:ext uri="{BB962C8B-B14F-4D97-AF65-F5344CB8AC3E}">
        <p14:creationId xmlns:p14="http://schemas.microsoft.com/office/powerpoint/2010/main" val="182197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BC2AB46-B79D-41CE-93D3-5B4CF58B22F9}"/>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M</a:t>
            </a:r>
            <a:r>
              <a:rPr lang="en-IN" sz="3800" b="1" kern="0" spc="-45" dirty="0" err="1">
                <a:solidFill>
                  <a:srgbClr val="0070C0"/>
                </a:solidFill>
                <a:latin typeface="Tahoma" panose="020B0604030504040204" pitchFamily="34" charset="0"/>
                <a:ea typeface="Tahoma" panose="020B0604030504040204" pitchFamily="34" charset="0"/>
                <a:cs typeface="Tahoma" panose="020B0604030504040204" pitchFamily="34" charset="0"/>
              </a:rPr>
              <a:t>odel</a:t>
            </a:r>
            <a:r>
              <a:rPr lang="en-IN"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 Selection</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1E57184-8396-4643-A468-2C948134FAE1}"/>
              </a:ext>
            </a:extLst>
          </p:cNvPr>
          <p:cNvSpPr txBox="1"/>
          <p:nvPr/>
        </p:nvSpPr>
        <p:spPr>
          <a:xfrm>
            <a:off x="457200" y="807149"/>
            <a:ext cx="7284719" cy="4247317"/>
          </a:xfrm>
          <a:prstGeom prst="rect">
            <a:avLst/>
          </a:prstGeom>
          <a:noFill/>
        </p:spPr>
        <p:txBody>
          <a:bodyPr wrap="square" rtlCol="0">
            <a:spAutoFit/>
          </a:bodyPr>
          <a:lstStyle/>
          <a:p>
            <a:pPr marL="285750" indent="-285750">
              <a:buFont typeface="Arial" panose="020B0604020202020204" pitchFamily="34" charset="0"/>
              <a:buChar char="•"/>
            </a:pPr>
            <a:r>
              <a:rPr lang="en-GB" dirty="0"/>
              <a:t>Difference of train dataset MAE and test dataset MAE is 4.805552 for Gradient Boost</a:t>
            </a:r>
          </a:p>
          <a:p>
            <a:pPr marL="285750" indent="-285750">
              <a:buFont typeface="Arial" panose="020B0604020202020204" pitchFamily="34" charset="0"/>
              <a:buChar char="•"/>
            </a:pPr>
            <a:r>
              <a:rPr lang="en-GB" dirty="0"/>
              <a:t>Difference of train dataset MAE and test dataset MAE is 0.876878 for Random Forest</a:t>
            </a:r>
          </a:p>
          <a:p>
            <a:pPr marL="285750" indent="-285750">
              <a:buFont typeface="Arial" panose="020B0604020202020204" pitchFamily="34" charset="0"/>
              <a:buChar char="•"/>
            </a:pPr>
            <a:r>
              <a:rPr lang="en-GB" dirty="0"/>
              <a:t>Here accuracy of gradient boost is higher than random forest but Random Forest's MAE difference between train and test dataset is lower than Gradient Boost</a:t>
            </a:r>
          </a:p>
          <a:p>
            <a:pPr marL="285750" indent="-285750">
              <a:buFont typeface="Arial" panose="020B0604020202020204" pitchFamily="34" charset="0"/>
              <a:buChar char="•"/>
            </a:pPr>
            <a:r>
              <a:rPr lang="en-GB" dirty="0"/>
              <a:t>so if I select Gradient Boost algorithm which has high r2_score but still our model not perform stable as it perform on train dataset because MAE difference between train and test dataset is high that's why it might generate overfitting issue.</a:t>
            </a:r>
          </a:p>
          <a:p>
            <a:pPr marL="285750" indent="-285750">
              <a:buFont typeface="Arial" panose="020B0604020202020204" pitchFamily="34" charset="0"/>
              <a:buChar char="•"/>
            </a:pPr>
            <a:r>
              <a:rPr lang="en-GB" dirty="0"/>
              <a:t>if I select Radom Forest algorithm which has low r2_score but it will perform stable as it performed on train dataset because MAE difference between train and test dataset is low</a:t>
            </a:r>
          </a:p>
          <a:p>
            <a:pPr marL="285750" indent="-285750">
              <a:buFont typeface="Arial" panose="020B0604020202020204" pitchFamily="34" charset="0"/>
              <a:buChar char="•"/>
            </a:pPr>
            <a:r>
              <a:rPr lang="en-GB" dirty="0"/>
              <a:t>I'm selecting </a:t>
            </a:r>
            <a:r>
              <a:rPr lang="en-GB" b="1" dirty="0"/>
              <a:t>Random Forest</a:t>
            </a:r>
            <a:r>
              <a:rPr lang="en-GB" dirty="0"/>
              <a:t> as final model</a:t>
            </a:r>
          </a:p>
        </p:txBody>
      </p:sp>
      <p:pic>
        <p:nvPicPr>
          <p:cNvPr id="4" name="Graphic 3" descr="Bullseye">
            <a:extLst>
              <a:ext uri="{FF2B5EF4-FFF2-40B4-BE49-F238E27FC236}">
                <a16:creationId xmlns:a16="http://schemas.microsoft.com/office/drawing/2014/main" id="{39F021CE-CF89-4408-8F4A-E2DD2BAC4D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3400" y="4123474"/>
            <a:ext cx="914400" cy="914400"/>
          </a:xfrm>
          <a:prstGeom prst="rect">
            <a:avLst/>
          </a:prstGeom>
        </p:spPr>
      </p:pic>
    </p:spTree>
    <p:extLst>
      <p:ext uri="{BB962C8B-B14F-4D97-AF65-F5344CB8AC3E}">
        <p14:creationId xmlns:p14="http://schemas.microsoft.com/office/powerpoint/2010/main" val="336362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5236826" cy="597599"/>
          </a:xfrm>
          <a:prstGeom prst="rect">
            <a:avLst/>
          </a:prstGeom>
        </p:spPr>
        <p:txBody>
          <a:bodyPr vert="horz" wrap="square" lIns="0" tIns="12700" rIns="0" bIns="0" rtlCol="0">
            <a:spAutoFit/>
          </a:bodyPr>
          <a:lstStyle/>
          <a:p>
            <a:pPr marL="12700">
              <a:lnSpc>
                <a:spcPct val="100000"/>
              </a:lnSpc>
              <a:spcBef>
                <a:spcPts val="100"/>
              </a:spcBef>
            </a:pPr>
            <a:r>
              <a:rPr lang="en-GB" sz="3800" spc="-20" dirty="0"/>
              <a:t>Problem Statement</a:t>
            </a:r>
            <a:endParaRPr sz="3800" dirty="0"/>
          </a:p>
        </p:txBody>
      </p:sp>
      <p:pic>
        <p:nvPicPr>
          <p:cNvPr id="4" name="object 4"/>
          <p:cNvPicPr/>
          <p:nvPr/>
        </p:nvPicPr>
        <p:blipFill>
          <a:blip r:embed="rId2" cstate="print"/>
          <a:stretch>
            <a:fillRect/>
          </a:stretch>
        </p:blipFill>
        <p:spPr>
          <a:xfrm>
            <a:off x="8366200" y="4373575"/>
            <a:ext cx="657124" cy="657124"/>
          </a:xfrm>
          <a:prstGeom prst="rect">
            <a:avLst/>
          </a:prstGeom>
        </p:spPr>
      </p:pic>
      <p:sp>
        <p:nvSpPr>
          <p:cNvPr id="3" name="TextBox 2">
            <a:extLst>
              <a:ext uri="{FF2B5EF4-FFF2-40B4-BE49-F238E27FC236}">
                <a16:creationId xmlns:a16="http://schemas.microsoft.com/office/drawing/2014/main" id="{3F5F4FD0-AAC7-4781-9252-E319F5F0E741}"/>
              </a:ext>
            </a:extLst>
          </p:cNvPr>
          <p:cNvSpPr txBox="1"/>
          <p:nvPr/>
        </p:nvSpPr>
        <p:spPr>
          <a:xfrm>
            <a:off x="1028700" y="1615981"/>
            <a:ext cx="7086600" cy="1569660"/>
          </a:xfrm>
          <a:prstGeom prst="rect">
            <a:avLst/>
          </a:prstGeom>
          <a:noFill/>
        </p:spPr>
        <p:txBody>
          <a:bodyPr wrap="square" rtlCol="0">
            <a:spAutoFit/>
          </a:bodyPr>
          <a:lstStyle/>
          <a:p>
            <a:pPr algn="ctr"/>
            <a:r>
              <a:rPr lang="en-GB" sz="2400" dirty="0">
                <a:latin typeface="Tahoma" panose="020B0604030504040204" pitchFamily="34" charset="0"/>
                <a:ea typeface="Tahoma" panose="020B0604030504040204" pitchFamily="34" charset="0"/>
                <a:cs typeface="Tahoma" panose="020B0604030504040204" pitchFamily="34" charset="0"/>
              </a:rPr>
              <a:t>Get Ready available data of IPL(ball by ball) of different players. Try to build a model which can predict from earlier performances, what could be range of run scored by a team in a match</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70C8861-4233-4931-A89C-894448DFC67E}"/>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Flask Web App</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E90C77C9-EA87-4A85-A503-13CE69178A2F}"/>
              </a:ext>
            </a:extLst>
          </p:cNvPr>
          <p:cNvPicPr>
            <a:picLocks noChangeAspect="1"/>
          </p:cNvPicPr>
          <p:nvPr/>
        </p:nvPicPr>
        <p:blipFill>
          <a:blip r:embed="rId2"/>
          <a:stretch>
            <a:fillRect/>
          </a:stretch>
        </p:blipFill>
        <p:spPr>
          <a:xfrm>
            <a:off x="5638800" y="895350"/>
            <a:ext cx="3124200" cy="3276600"/>
          </a:xfrm>
          <a:prstGeom prst="rect">
            <a:avLst/>
          </a:prstGeom>
        </p:spPr>
      </p:pic>
      <p:pic>
        <p:nvPicPr>
          <p:cNvPr id="7" name="Picture 6">
            <a:extLst>
              <a:ext uri="{FF2B5EF4-FFF2-40B4-BE49-F238E27FC236}">
                <a16:creationId xmlns:a16="http://schemas.microsoft.com/office/drawing/2014/main" id="{ED366EDB-227C-49D5-82F5-D8CD50060C59}"/>
              </a:ext>
            </a:extLst>
          </p:cNvPr>
          <p:cNvPicPr>
            <a:picLocks noChangeAspect="1"/>
          </p:cNvPicPr>
          <p:nvPr/>
        </p:nvPicPr>
        <p:blipFill>
          <a:blip r:embed="rId3"/>
          <a:stretch>
            <a:fillRect/>
          </a:stretch>
        </p:blipFill>
        <p:spPr>
          <a:xfrm>
            <a:off x="0" y="895349"/>
            <a:ext cx="5638800" cy="3810001"/>
          </a:xfrm>
          <a:prstGeom prst="rect">
            <a:avLst/>
          </a:prstGeom>
        </p:spPr>
      </p:pic>
      <p:pic>
        <p:nvPicPr>
          <p:cNvPr id="3" name="Graphic 2" descr="Internet">
            <a:extLst>
              <a:ext uri="{FF2B5EF4-FFF2-40B4-BE49-F238E27FC236}">
                <a16:creationId xmlns:a16="http://schemas.microsoft.com/office/drawing/2014/main" id="{9D81DF62-CCFA-4E2E-918E-89491F4AC9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53400" y="4219882"/>
            <a:ext cx="914400" cy="914400"/>
          </a:xfrm>
          <a:prstGeom prst="rect">
            <a:avLst/>
          </a:prstGeom>
        </p:spPr>
      </p:pic>
    </p:spTree>
    <p:extLst>
      <p:ext uri="{BB962C8B-B14F-4D97-AF65-F5344CB8AC3E}">
        <p14:creationId xmlns:p14="http://schemas.microsoft.com/office/powerpoint/2010/main" val="4099093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3010535" cy="604520"/>
          </a:xfrm>
          <a:prstGeom prst="rect">
            <a:avLst/>
          </a:prstGeom>
        </p:spPr>
        <p:txBody>
          <a:bodyPr vert="horz" wrap="square" lIns="0" tIns="12700" rIns="0" bIns="0" rtlCol="0">
            <a:spAutoFit/>
          </a:bodyPr>
          <a:lstStyle/>
          <a:p>
            <a:pPr marL="12700">
              <a:lnSpc>
                <a:spcPct val="100000"/>
              </a:lnSpc>
              <a:spcBef>
                <a:spcPts val="100"/>
              </a:spcBef>
            </a:pPr>
            <a:r>
              <a:rPr sz="3800" spc="5" dirty="0"/>
              <a:t>Applications</a:t>
            </a:r>
            <a:endParaRPr sz="3800" dirty="0"/>
          </a:p>
        </p:txBody>
      </p:sp>
      <p:sp>
        <p:nvSpPr>
          <p:cNvPr id="3" name="object 3"/>
          <p:cNvSpPr txBox="1"/>
          <p:nvPr/>
        </p:nvSpPr>
        <p:spPr>
          <a:xfrm>
            <a:off x="762000" y="1581150"/>
            <a:ext cx="7138670" cy="1573379"/>
          </a:xfrm>
          <a:prstGeom prst="rect">
            <a:avLst/>
          </a:prstGeom>
        </p:spPr>
        <p:txBody>
          <a:bodyPr vert="horz" wrap="square" lIns="0" tIns="12700" rIns="0" bIns="0" rtlCol="0">
            <a:spAutoFit/>
          </a:bodyPr>
          <a:lstStyle/>
          <a:p>
            <a:pPr marL="401955" marR="180975" indent="-367030">
              <a:lnSpc>
                <a:spcPct val="114599"/>
              </a:lnSpc>
              <a:spcBef>
                <a:spcPts val="100"/>
              </a:spcBef>
              <a:buFont typeface="Arial MT"/>
              <a:buChar char="●"/>
              <a:tabLst>
                <a:tab pos="401955" algn="l"/>
                <a:tab pos="402590" algn="l"/>
              </a:tabLst>
            </a:pPr>
            <a:r>
              <a:rPr lang="en-GB" dirty="0">
                <a:latin typeface="Tahoma" panose="020B0604030504040204" pitchFamily="34" charset="0"/>
                <a:ea typeface="Tahoma" panose="020B0604030504040204" pitchFamily="34" charset="0"/>
                <a:cs typeface="Tahoma" panose="020B0604030504040204" pitchFamily="34" charset="0"/>
              </a:rPr>
              <a:t>In 2008 Indian Premier League, BCCI was established so many </a:t>
            </a:r>
            <a:r>
              <a:rPr lang="en-GB" dirty="0" err="1">
                <a:latin typeface="Tahoma" panose="020B0604030504040204" pitchFamily="34" charset="0"/>
                <a:ea typeface="Tahoma" panose="020B0604030504040204" pitchFamily="34" charset="0"/>
                <a:cs typeface="Tahoma" panose="020B0604030504040204" pitchFamily="34" charset="0"/>
              </a:rPr>
              <a:t>bettings</a:t>
            </a:r>
            <a:r>
              <a:rPr lang="en-GB" dirty="0">
                <a:latin typeface="Tahoma" panose="020B0604030504040204" pitchFamily="34" charset="0"/>
                <a:ea typeface="Tahoma" panose="020B0604030504040204" pitchFamily="34" charset="0"/>
                <a:cs typeface="Tahoma" panose="020B0604030504040204" pitchFamily="34" charset="0"/>
              </a:rPr>
              <a:t> were played on it like dream 11. So, there is huge demand for the algorithms that predicts the best result of score and winning team that is more important. Machine learning is the best way for prediction.</a:t>
            </a:r>
          </a:p>
        </p:txBody>
      </p:sp>
      <p:pic>
        <p:nvPicPr>
          <p:cNvPr id="4" name="object 4"/>
          <p:cNvPicPr/>
          <p:nvPr/>
        </p:nvPicPr>
        <p:blipFill>
          <a:blip r:embed="rId2" cstate="print"/>
          <a:stretch>
            <a:fillRect/>
          </a:stretch>
        </p:blipFill>
        <p:spPr>
          <a:xfrm>
            <a:off x="8267450" y="4300275"/>
            <a:ext cx="792999" cy="792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771966EC-26CD-47FE-9ED3-1753EAE3AA70}"/>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Future Work</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C0F597E2-604A-4FD4-916C-B39F38926A0C}"/>
              </a:ext>
            </a:extLst>
          </p:cNvPr>
          <p:cNvSpPr txBox="1"/>
          <p:nvPr/>
        </p:nvSpPr>
        <p:spPr>
          <a:xfrm>
            <a:off x="487681" y="1428750"/>
            <a:ext cx="66751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Implementing neural network and deep learning mechanism for improving model</a:t>
            </a:r>
            <a:endParaRPr lang="en-IN" dirty="0"/>
          </a:p>
        </p:txBody>
      </p:sp>
      <p:sp>
        <p:nvSpPr>
          <p:cNvPr id="7" name="TextBox 6">
            <a:extLst>
              <a:ext uri="{FF2B5EF4-FFF2-40B4-BE49-F238E27FC236}">
                <a16:creationId xmlns:a16="http://schemas.microsoft.com/office/drawing/2014/main" id="{47A67B72-2D57-4E7E-92DE-E40CC8C725CB}"/>
              </a:ext>
            </a:extLst>
          </p:cNvPr>
          <p:cNvSpPr txBox="1"/>
          <p:nvPr/>
        </p:nvSpPr>
        <p:spPr>
          <a:xfrm>
            <a:off x="487681" y="2248584"/>
            <a:ext cx="65989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By using time series analysis we can include performance of a team in recent time.   </a:t>
            </a:r>
            <a:endParaRPr lang="en-IN" dirty="0"/>
          </a:p>
        </p:txBody>
      </p:sp>
      <p:sp>
        <p:nvSpPr>
          <p:cNvPr id="8" name="TextBox 7">
            <a:extLst>
              <a:ext uri="{FF2B5EF4-FFF2-40B4-BE49-F238E27FC236}">
                <a16:creationId xmlns:a16="http://schemas.microsoft.com/office/drawing/2014/main" id="{6C561FE3-CF0F-450F-A94B-192A55C7A45E}"/>
              </a:ext>
            </a:extLst>
          </p:cNvPr>
          <p:cNvSpPr txBox="1"/>
          <p:nvPr/>
        </p:nvSpPr>
        <p:spPr>
          <a:xfrm>
            <a:off x="685800" y="3105150"/>
            <a:ext cx="5943600" cy="369332"/>
          </a:xfrm>
          <a:prstGeom prst="rect">
            <a:avLst/>
          </a:prstGeom>
          <a:noFill/>
        </p:spPr>
        <p:txBody>
          <a:bodyPr wrap="square" rtlCol="0">
            <a:spAutoFit/>
          </a:bodyPr>
          <a:lstStyle/>
          <a:p>
            <a:endParaRPr lang="en-IN" dirty="0"/>
          </a:p>
        </p:txBody>
      </p:sp>
      <p:pic>
        <p:nvPicPr>
          <p:cNvPr id="3" name="Graphic 2" descr="Office worker">
            <a:extLst>
              <a:ext uri="{FF2B5EF4-FFF2-40B4-BE49-F238E27FC236}">
                <a16:creationId xmlns:a16="http://schemas.microsoft.com/office/drawing/2014/main" id="{B7468084-F699-4D49-956B-21ED7AB09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095750"/>
            <a:ext cx="914400" cy="914400"/>
          </a:xfrm>
          <a:prstGeom prst="rect">
            <a:avLst/>
          </a:prstGeom>
        </p:spPr>
      </p:pic>
      <p:sp>
        <p:nvSpPr>
          <p:cNvPr id="2" name="TextBox 1">
            <a:extLst>
              <a:ext uri="{FF2B5EF4-FFF2-40B4-BE49-F238E27FC236}">
                <a16:creationId xmlns:a16="http://schemas.microsoft.com/office/drawing/2014/main" id="{1B0381EE-02A0-43A1-8A4E-808FF709B6E2}"/>
              </a:ext>
            </a:extLst>
          </p:cNvPr>
          <p:cNvSpPr txBox="1"/>
          <p:nvPr/>
        </p:nvSpPr>
        <p:spPr>
          <a:xfrm>
            <a:off x="487681" y="3105150"/>
            <a:ext cx="5261609" cy="369332"/>
          </a:xfrm>
          <a:prstGeom prst="rect">
            <a:avLst/>
          </a:prstGeom>
          <a:noFill/>
        </p:spPr>
        <p:txBody>
          <a:bodyPr wrap="square" rtlCol="0">
            <a:spAutoFit/>
          </a:bodyPr>
          <a:lstStyle/>
          <a:p>
            <a:pPr marL="285750" indent="-285750">
              <a:buFont typeface="Arial" panose="020B0604020202020204" pitchFamily="34" charset="0"/>
              <a:buChar char="•"/>
            </a:pPr>
            <a:r>
              <a:rPr lang="en-GB" dirty="0"/>
              <a:t>Adding a new team after getting their data</a:t>
            </a:r>
            <a:endParaRPr lang="en-IN" dirty="0"/>
          </a:p>
        </p:txBody>
      </p:sp>
    </p:spTree>
    <p:extLst>
      <p:ext uri="{BB962C8B-B14F-4D97-AF65-F5344CB8AC3E}">
        <p14:creationId xmlns:p14="http://schemas.microsoft.com/office/powerpoint/2010/main" val="70220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21E439-0B86-4053-BFBD-FB1CCF613C2A}"/>
              </a:ext>
            </a:extLst>
          </p:cNvPr>
          <p:cNvSpPr txBox="1">
            <a:spLocks/>
          </p:cNvSpPr>
          <p:nvPr/>
        </p:nvSpPr>
        <p:spPr>
          <a:xfrm>
            <a:off x="859174" y="311965"/>
            <a:ext cx="2663825" cy="60452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kern="0" spc="-5" dirty="0">
                <a:solidFill>
                  <a:srgbClr val="0070C0"/>
                </a:solidFill>
                <a:latin typeface="Tahoma" panose="020B0604030504040204" pitchFamily="34" charset="0"/>
                <a:ea typeface="Tahoma" panose="020B0604030504040204" pitchFamily="34" charset="0"/>
                <a:cs typeface="Tahoma" panose="020B0604030504040204" pitchFamily="34" charset="0"/>
              </a:rPr>
              <a:t>References</a:t>
            </a:r>
            <a:endParaRPr lang="en-IN" sz="3800"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FEE09E9-4B3F-4994-AB25-E4385A15AFE6}"/>
              </a:ext>
            </a:extLst>
          </p:cNvPr>
          <p:cNvSpPr txBox="1"/>
          <p:nvPr/>
        </p:nvSpPr>
        <p:spPr>
          <a:xfrm>
            <a:off x="859174" y="1352550"/>
            <a:ext cx="6837026"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2"/>
              </a:rPr>
              <a:t>Research paper on Score Predictor</a:t>
            </a:r>
            <a:endParaRPr lang="en-IN" dirty="0"/>
          </a:p>
        </p:txBody>
      </p:sp>
      <p:sp>
        <p:nvSpPr>
          <p:cNvPr id="4" name="TextBox 3">
            <a:extLst>
              <a:ext uri="{FF2B5EF4-FFF2-40B4-BE49-F238E27FC236}">
                <a16:creationId xmlns:a16="http://schemas.microsoft.com/office/drawing/2014/main" id="{14028A29-BEBF-46AC-9233-4BB63C7044C7}"/>
              </a:ext>
            </a:extLst>
          </p:cNvPr>
          <p:cNvSpPr txBox="1"/>
          <p:nvPr/>
        </p:nvSpPr>
        <p:spPr>
          <a:xfrm>
            <a:off x="851800" y="1885950"/>
            <a:ext cx="7162800"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2"/>
              </a:rPr>
              <a:t>Random Forest Algorithm Research Paper</a:t>
            </a:r>
            <a:endParaRPr lang="en-IN" dirty="0"/>
          </a:p>
        </p:txBody>
      </p:sp>
      <p:sp>
        <p:nvSpPr>
          <p:cNvPr id="5" name="TextBox 4">
            <a:extLst>
              <a:ext uri="{FF2B5EF4-FFF2-40B4-BE49-F238E27FC236}">
                <a16:creationId xmlns:a16="http://schemas.microsoft.com/office/drawing/2014/main" id="{D5AFCFB5-5C88-474B-ADBF-9E774821B26B}"/>
              </a:ext>
            </a:extLst>
          </p:cNvPr>
          <p:cNvSpPr txBox="1"/>
          <p:nvPr/>
        </p:nvSpPr>
        <p:spPr>
          <a:xfrm>
            <a:off x="851800" y="2506681"/>
            <a:ext cx="4419600"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3"/>
              </a:rPr>
              <a:t>Gradient Boost Algorithm Research Paper</a:t>
            </a:r>
            <a:endParaRPr lang="en-IN" dirty="0"/>
          </a:p>
        </p:txBody>
      </p:sp>
      <p:sp>
        <p:nvSpPr>
          <p:cNvPr id="6" name="TextBox 5">
            <a:extLst>
              <a:ext uri="{FF2B5EF4-FFF2-40B4-BE49-F238E27FC236}">
                <a16:creationId xmlns:a16="http://schemas.microsoft.com/office/drawing/2014/main" id="{79EEAAE1-4B12-4F32-A862-ADF9F2E0E692}"/>
              </a:ext>
            </a:extLst>
          </p:cNvPr>
          <p:cNvSpPr txBox="1"/>
          <p:nvPr/>
        </p:nvSpPr>
        <p:spPr>
          <a:xfrm>
            <a:off x="851800" y="3120652"/>
            <a:ext cx="4240161"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4"/>
              </a:rPr>
              <a:t>Ada Boost Algorithm Research Paper</a:t>
            </a:r>
            <a:endParaRPr lang="en-IN" dirty="0"/>
          </a:p>
        </p:txBody>
      </p:sp>
    </p:spTree>
    <p:extLst>
      <p:ext uri="{BB962C8B-B14F-4D97-AF65-F5344CB8AC3E}">
        <p14:creationId xmlns:p14="http://schemas.microsoft.com/office/powerpoint/2010/main" val="415468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pic>
        <p:nvPicPr>
          <p:cNvPr id="3" name="object 3"/>
          <p:cNvPicPr/>
          <p:nvPr/>
        </p:nvPicPr>
        <p:blipFill>
          <a:blip r:embed="rId3" cstate="print"/>
          <a:stretch>
            <a:fillRect/>
          </a:stretch>
        </p:blipFill>
        <p:spPr>
          <a:xfrm>
            <a:off x="7328005" y="4620549"/>
            <a:ext cx="115349" cy="115049"/>
          </a:xfrm>
          <a:prstGeom prst="rect">
            <a:avLst/>
          </a:prstGeom>
        </p:spPr>
      </p:pic>
      <p:pic>
        <p:nvPicPr>
          <p:cNvPr id="4" name="object 4"/>
          <p:cNvPicPr/>
          <p:nvPr/>
        </p:nvPicPr>
        <p:blipFill>
          <a:blip r:embed="rId3" cstate="print"/>
          <a:stretch>
            <a:fillRect/>
          </a:stretch>
        </p:blipFill>
        <p:spPr>
          <a:xfrm>
            <a:off x="7780718" y="4172876"/>
            <a:ext cx="115349" cy="115049"/>
          </a:xfrm>
          <a:prstGeom prst="rect">
            <a:avLst/>
          </a:prstGeom>
        </p:spPr>
      </p:pic>
      <p:pic>
        <p:nvPicPr>
          <p:cNvPr id="5" name="object 5"/>
          <p:cNvPicPr/>
          <p:nvPr/>
        </p:nvPicPr>
        <p:blipFill>
          <a:blip r:embed="rId4" cstate="print"/>
          <a:stretch>
            <a:fillRect/>
          </a:stretch>
        </p:blipFill>
        <p:spPr>
          <a:xfrm>
            <a:off x="8883728" y="3323823"/>
            <a:ext cx="76649" cy="76649"/>
          </a:xfrm>
          <a:prstGeom prst="rect">
            <a:avLst/>
          </a:prstGeom>
        </p:spPr>
      </p:pic>
      <p:pic>
        <p:nvPicPr>
          <p:cNvPr id="6" name="object 6"/>
          <p:cNvPicPr/>
          <p:nvPr/>
        </p:nvPicPr>
        <p:blipFill>
          <a:blip r:embed="rId3" cstate="print"/>
          <a:stretch>
            <a:fillRect/>
          </a:stretch>
        </p:blipFill>
        <p:spPr>
          <a:xfrm>
            <a:off x="8761776" y="4914250"/>
            <a:ext cx="115349" cy="115049"/>
          </a:xfrm>
          <a:prstGeom prst="rect">
            <a:avLst/>
          </a:prstGeom>
        </p:spPr>
      </p:pic>
      <p:pic>
        <p:nvPicPr>
          <p:cNvPr id="7" name="object 7"/>
          <p:cNvPicPr/>
          <p:nvPr/>
        </p:nvPicPr>
        <p:blipFill>
          <a:blip r:embed="rId3" cstate="print"/>
          <a:stretch>
            <a:fillRect/>
          </a:stretch>
        </p:blipFill>
        <p:spPr>
          <a:xfrm>
            <a:off x="2376741" y="498609"/>
            <a:ext cx="115349" cy="115049"/>
          </a:xfrm>
          <a:prstGeom prst="rect">
            <a:avLst/>
          </a:prstGeom>
        </p:spPr>
      </p:pic>
      <p:pic>
        <p:nvPicPr>
          <p:cNvPr id="8" name="object 8"/>
          <p:cNvPicPr/>
          <p:nvPr/>
        </p:nvPicPr>
        <p:blipFill>
          <a:blip r:embed="rId3" cstate="print"/>
          <a:stretch>
            <a:fillRect/>
          </a:stretch>
        </p:blipFill>
        <p:spPr>
          <a:xfrm>
            <a:off x="469934" y="2694454"/>
            <a:ext cx="115349" cy="115049"/>
          </a:xfrm>
          <a:prstGeom prst="rect">
            <a:avLst/>
          </a:prstGeom>
        </p:spPr>
      </p:pic>
      <p:pic>
        <p:nvPicPr>
          <p:cNvPr id="9" name="object 9"/>
          <p:cNvPicPr/>
          <p:nvPr/>
        </p:nvPicPr>
        <p:blipFill>
          <a:blip r:embed="rId3" cstate="print"/>
          <a:stretch>
            <a:fillRect/>
          </a:stretch>
        </p:blipFill>
        <p:spPr>
          <a:xfrm>
            <a:off x="252014" y="633571"/>
            <a:ext cx="115349" cy="115049"/>
          </a:xfrm>
          <a:prstGeom prst="rect">
            <a:avLst/>
          </a:prstGeom>
        </p:spPr>
      </p:pic>
      <p:pic>
        <p:nvPicPr>
          <p:cNvPr id="10" name="object 10"/>
          <p:cNvPicPr/>
          <p:nvPr/>
        </p:nvPicPr>
        <p:blipFill>
          <a:blip r:embed="rId5" cstate="print"/>
          <a:stretch>
            <a:fillRect/>
          </a:stretch>
        </p:blipFill>
        <p:spPr>
          <a:xfrm>
            <a:off x="497709" y="1071337"/>
            <a:ext cx="211649" cy="211349"/>
          </a:xfrm>
          <a:prstGeom prst="rect">
            <a:avLst/>
          </a:prstGeom>
        </p:spPr>
      </p:pic>
      <p:pic>
        <p:nvPicPr>
          <p:cNvPr id="11" name="object 11"/>
          <p:cNvPicPr/>
          <p:nvPr/>
        </p:nvPicPr>
        <p:blipFill>
          <a:blip r:embed="rId6" cstate="print"/>
          <a:stretch>
            <a:fillRect/>
          </a:stretch>
        </p:blipFill>
        <p:spPr>
          <a:xfrm>
            <a:off x="8304494" y="3615797"/>
            <a:ext cx="163349" cy="163049"/>
          </a:xfrm>
          <a:prstGeom prst="rect">
            <a:avLst/>
          </a:prstGeom>
        </p:spPr>
      </p:pic>
      <p:pic>
        <p:nvPicPr>
          <p:cNvPr id="12" name="object 12"/>
          <p:cNvPicPr/>
          <p:nvPr/>
        </p:nvPicPr>
        <p:blipFill>
          <a:blip r:embed="rId6" cstate="print"/>
          <a:stretch>
            <a:fillRect/>
          </a:stretch>
        </p:blipFill>
        <p:spPr>
          <a:xfrm>
            <a:off x="8873332" y="4177236"/>
            <a:ext cx="163349" cy="163049"/>
          </a:xfrm>
          <a:prstGeom prst="rect">
            <a:avLst/>
          </a:prstGeom>
        </p:spPr>
      </p:pic>
      <p:pic>
        <p:nvPicPr>
          <p:cNvPr id="13" name="object 13"/>
          <p:cNvPicPr/>
          <p:nvPr/>
        </p:nvPicPr>
        <p:blipFill>
          <a:blip r:embed="rId4" cstate="print"/>
          <a:stretch>
            <a:fillRect/>
          </a:stretch>
        </p:blipFill>
        <p:spPr>
          <a:xfrm>
            <a:off x="148788" y="1587033"/>
            <a:ext cx="76649" cy="76649"/>
          </a:xfrm>
          <a:prstGeom prst="rect">
            <a:avLst/>
          </a:prstGeom>
        </p:spPr>
      </p:pic>
      <p:pic>
        <p:nvPicPr>
          <p:cNvPr id="14" name="object 14"/>
          <p:cNvPicPr/>
          <p:nvPr/>
        </p:nvPicPr>
        <p:blipFill>
          <a:blip r:embed="rId7" cstate="print"/>
          <a:stretch>
            <a:fillRect/>
          </a:stretch>
        </p:blipFill>
        <p:spPr>
          <a:xfrm>
            <a:off x="1386958" y="216902"/>
            <a:ext cx="211649" cy="211349"/>
          </a:xfrm>
          <a:prstGeom prst="rect">
            <a:avLst/>
          </a:prstGeom>
        </p:spPr>
      </p:pic>
      <p:pic>
        <p:nvPicPr>
          <p:cNvPr id="15" name="object 15"/>
          <p:cNvPicPr/>
          <p:nvPr/>
        </p:nvPicPr>
        <p:blipFill>
          <a:blip r:embed="rId4" cstate="print"/>
          <a:stretch>
            <a:fillRect/>
          </a:stretch>
        </p:blipFill>
        <p:spPr>
          <a:xfrm>
            <a:off x="607967" y="1991068"/>
            <a:ext cx="76649" cy="76649"/>
          </a:xfrm>
          <a:prstGeom prst="rect">
            <a:avLst/>
          </a:prstGeom>
        </p:spPr>
      </p:pic>
      <p:pic>
        <p:nvPicPr>
          <p:cNvPr id="16" name="object 16"/>
          <p:cNvPicPr/>
          <p:nvPr/>
        </p:nvPicPr>
        <p:blipFill>
          <a:blip r:embed="rId8" cstate="print"/>
          <a:stretch>
            <a:fillRect/>
          </a:stretch>
        </p:blipFill>
        <p:spPr>
          <a:xfrm>
            <a:off x="3415748" y="378354"/>
            <a:ext cx="76649" cy="76650"/>
          </a:xfrm>
          <a:prstGeom prst="rect">
            <a:avLst/>
          </a:prstGeom>
        </p:spPr>
      </p:pic>
      <p:pic>
        <p:nvPicPr>
          <p:cNvPr id="17" name="object 17"/>
          <p:cNvPicPr/>
          <p:nvPr/>
        </p:nvPicPr>
        <p:blipFill>
          <a:blip r:embed="rId5" cstate="print"/>
          <a:stretch>
            <a:fillRect/>
          </a:stretch>
        </p:blipFill>
        <p:spPr>
          <a:xfrm>
            <a:off x="8004505" y="4558020"/>
            <a:ext cx="211649" cy="211349"/>
          </a:xfrm>
          <a:prstGeom prst="rect">
            <a:avLst/>
          </a:prstGeom>
        </p:spPr>
      </p:pic>
      <p:sp>
        <p:nvSpPr>
          <p:cNvPr id="18" name="object 18"/>
          <p:cNvSpPr txBox="1">
            <a:spLocks noGrp="1"/>
          </p:cNvSpPr>
          <p:nvPr>
            <p:ph type="title"/>
          </p:nvPr>
        </p:nvSpPr>
        <p:spPr>
          <a:xfrm>
            <a:off x="1978965" y="1934146"/>
            <a:ext cx="5185410" cy="1198880"/>
          </a:xfrm>
          <a:prstGeom prst="rect">
            <a:avLst/>
          </a:prstGeom>
        </p:spPr>
        <p:txBody>
          <a:bodyPr vert="horz" wrap="square" lIns="0" tIns="12700" rIns="0" bIns="0" rtlCol="0">
            <a:spAutoFit/>
          </a:bodyPr>
          <a:lstStyle/>
          <a:p>
            <a:pPr marL="12700">
              <a:lnSpc>
                <a:spcPct val="100000"/>
              </a:lnSpc>
              <a:spcBef>
                <a:spcPts val="100"/>
              </a:spcBef>
            </a:pPr>
            <a:r>
              <a:rPr spc="30" dirty="0"/>
              <a:t>Thank</a:t>
            </a:r>
            <a:r>
              <a:rPr spc="-335" dirty="0"/>
              <a:t> </a:t>
            </a:r>
            <a:r>
              <a:rPr spc="-8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B50D4-AD43-4025-96C7-362C5FE79AEC}"/>
              </a:ext>
            </a:extLst>
          </p:cNvPr>
          <p:cNvSpPr txBox="1"/>
          <p:nvPr/>
        </p:nvSpPr>
        <p:spPr>
          <a:xfrm>
            <a:off x="609600" y="361950"/>
            <a:ext cx="73152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Block Diagram and </a:t>
            </a:r>
            <a:r>
              <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rPr>
              <a:t>Methodology</a:t>
            </a:r>
          </a:p>
        </p:txBody>
      </p:sp>
      <p:pic>
        <p:nvPicPr>
          <p:cNvPr id="5" name="Picture 4">
            <a:extLst>
              <a:ext uri="{FF2B5EF4-FFF2-40B4-BE49-F238E27FC236}">
                <a16:creationId xmlns:a16="http://schemas.microsoft.com/office/drawing/2014/main" id="{B7BC116D-2780-4DE0-A8C5-6B2EA8CAE204}"/>
              </a:ext>
            </a:extLst>
          </p:cNvPr>
          <p:cNvPicPr>
            <a:picLocks noChangeAspect="1"/>
          </p:cNvPicPr>
          <p:nvPr/>
        </p:nvPicPr>
        <p:blipFill>
          <a:blip r:embed="rId2"/>
          <a:stretch>
            <a:fillRect/>
          </a:stretch>
        </p:blipFill>
        <p:spPr>
          <a:xfrm>
            <a:off x="1066800" y="1329884"/>
            <a:ext cx="6553200" cy="2918266"/>
          </a:xfrm>
          <a:prstGeom prst="rect">
            <a:avLst/>
          </a:prstGeom>
        </p:spPr>
      </p:pic>
    </p:spTree>
    <p:extLst>
      <p:ext uri="{BB962C8B-B14F-4D97-AF65-F5344CB8AC3E}">
        <p14:creationId xmlns:p14="http://schemas.microsoft.com/office/powerpoint/2010/main" val="134603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4E8B4-4B7A-4C6B-8B4A-0ADB52A13028}"/>
              </a:ext>
            </a:extLst>
          </p:cNvPr>
          <p:cNvSpPr txBox="1"/>
          <p:nvPr/>
        </p:nvSpPr>
        <p:spPr>
          <a:xfrm>
            <a:off x="609600" y="590550"/>
            <a:ext cx="71628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Getting the Dataset from Kaggle</a:t>
            </a:r>
            <a:endPar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15AAEC45-8EEC-4ABE-8ACA-B7FC72EE6AC0}"/>
              </a:ext>
            </a:extLst>
          </p:cNvPr>
          <p:cNvPicPr>
            <a:picLocks noChangeAspect="1"/>
          </p:cNvPicPr>
          <p:nvPr/>
        </p:nvPicPr>
        <p:blipFill>
          <a:blip r:embed="rId2"/>
          <a:stretch>
            <a:fillRect/>
          </a:stretch>
        </p:blipFill>
        <p:spPr>
          <a:xfrm>
            <a:off x="498987" y="1352550"/>
            <a:ext cx="8001000" cy="3320350"/>
          </a:xfrm>
          <a:prstGeom prst="rect">
            <a:avLst/>
          </a:prstGeom>
        </p:spPr>
      </p:pic>
    </p:spTree>
    <p:extLst>
      <p:ext uri="{BB962C8B-B14F-4D97-AF65-F5344CB8AC3E}">
        <p14:creationId xmlns:p14="http://schemas.microsoft.com/office/powerpoint/2010/main" val="126722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68224-9063-449D-872C-1684AF688D0B}"/>
              </a:ext>
            </a:extLst>
          </p:cNvPr>
          <p:cNvSpPr txBox="1"/>
          <p:nvPr/>
        </p:nvSpPr>
        <p:spPr>
          <a:xfrm>
            <a:off x="533400" y="514350"/>
            <a:ext cx="71628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Dropping Unnecessary Features</a:t>
            </a:r>
            <a:endPar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C174EFD6-23E7-4B02-9AE3-9B481BB968E6}"/>
              </a:ext>
            </a:extLst>
          </p:cNvPr>
          <p:cNvPicPr>
            <a:picLocks noChangeAspect="1"/>
          </p:cNvPicPr>
          <p:nvPr/>
        </p:nvPicPr>
        <p:blipFill>
          <a:blip r:embed="rId2"/>
          <a:stretch>
            <a:fillRect/>
          </a:stretch>
        </p:blipFill>
        <p:spPr>
          <a:xfrm>
            <a:off x="457200" y="1657350"/>
            <a:ext cx="8382000" cy="741933"/>
          </a:xfrm>
          <a:prstGeom prst="rect">
            <a:avLst/>
          </a:prstGeom>
        </p:spPr>
      </p:pic>
      <p:pic>
        <p:nvPicPr>
          <p:cNvPr id="4" name="Picture 3">
            <a:extLst>
              <a:ext uri="{FF2B5EF4-FFF2-40B4-BE49-F238E27FC236}">
                <a16:creationId xmlns:a16="http://schemas.microsoft.com/office/drawing/2014/main" id="{A9C0E489-03F8-4266-8E2F-6E0BDE357EB0}"/>
              </a:ext>
            </a:extLst>
          </p:cNvPr>
          <p:cNvPicPr>
            <a:picLocks noChangeAspect="1"/>
          </p:cNvPicPr>
          <p:nvPr/>
        </p:nvPicPr>
        <p:blipFill>
          <a:blip r:embed="rId3"/>
          <a:stretch>
            <a:fillRect/>
          </a:stretch>
        </p:blipFill>
        <p:spPr>
          <a:xfrm>
            <a:off x="2209800" y="2744218"/>
            <a:ext cx="4537044" cy="663269"/>
          </a:xfrm>
          <a:prstGeom prst="rect">
            <a:avLst/>
          </a:prstGeom>
        </p:spPr>
      </p:pic>
    </p:spTree>
    <p:extLst>
      <p:ext uri="{BB962C8B-B14F-4D97-AF65-F5344CB8AC3E}">
        <p14:creationId xmlns:p14="http://schemas.microsoft.com/office/powerpoint/2010/main" val="338497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28195-FF37-4E3C-B382-032560325E27}"/>
              </a:ext>
            </a:extLst>
          </p:cNvPr>
          <p:cNvSpPr txBox="1"/>
          <p:nvPr/>
        </p:nvSpPr>
        <p:spPr>
          <a:xfrm>
            <a:off x="838200" y="514350"/>
            <a:ext cx="57912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Technologies Used</a:t>
            </a:r>
            <a:endPar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9792869-D62E-4369-A4A6-21F345585435}"/>
              </a:ext>
            </a:extLst>
          </p:cNvPr>
          <p:cNvSpPr txBox="1"/>
          <p:nvPr/>
        </p:nvSpPr>
        <p:spPr>
          <a:xfrm>
            <a:off x="990600" y="1428750"/>
            <a:ext cx="3733800" cy="2862322"/>
          </a:xfrm>
          <a:prstGeom prst="rect">
            <a:avLst/>
          </a:prstGeom>
          <a:noFill/>
        </p:spPr>
        <p:txBody>
          <a:bodyPr wrap="square" rtlCol="0">
            <a:spAutoFit/>
          </a:bodyPr>
          <a:lstStyle/>
          <a:p>
            <a:pPr marL="285750" indent="-285750">
              <a:buFont typeface="Arial" panose="020B0604020202020204" pitchFamily="34" charset="0"/>
              <a:buChar char="•"/>
            </a:pPr>
            <a:r>
              <a:rPr lang="en-GB" dirty="0"/>
              <a:t>Python</a:t>
            </a:r>
          </a:p>
          <a:p>
            <a:pPr marL="285750" indent="-285750">
              <a:buFont typeface="Arial" panose="020B0604020202020204" pitchFamily="34" charset="0"/>
              <a:buChar char="•"/>
            </a:pPr>
            <a:r>
              <a:rPr lang="en-GB" dirty="0"/>
              <a:t>Html</a:t>
            </a:r>
          </a:p>
          <a:p>
            <a:pPr marL="285750" indent="-285750">
              <a:buFont typeface="Arial" panose="020B0604020202020204" pitchFamily="34" charset="0"/>
              <a:buChar char="•"/>
            </a:pPr>
            <a:r>
              <a:rPr lang="en-GB" dirty="0"/>
              <a:t>CSS</a:t>
            </a:r>
          </a:p>
          <a:p>
            <a:pPr marL="285750" indent="-285750">
              <a:buFont typeface="Arial" panose="020B0604020202020204" pitchFamily="34" charset="0"/>
              <a:buChar char="•"/>
            </a:pPr>
            <a:r>
              <a:rPr lang="en-GB" dirty="0"/>
              <a:t>JavaScript</a:t>
            </a:r>
          </a:p>
          <a:p>
            <a:pPr marL="285750" indent="-285750">
              <a:buFont typeface="Arial" panose="020B0604020202020204" pitchFamily="34" charset="0"/>
              <a:buChar char="•"/>
            </a:pPr>
            <a:r>
              <a:rPr lang="en-GB" dirty="0"/>
              <a:t>Bootstrap</a:t>
            </a:r>
          </a:p>
          <a:p>
            <a:pPr marL="285750" indent="-285750">
              <a:buFont typeface="Arial" panose="020B0604020202020204" pitchFamily="34" charset="0"/>
              <a:buChar char="•"/>
            </a:pPr>
            <a:r>
              <a:rPr lang="en-GB" dirty="0"/>
              <a:t>Flask</a:t>
            </a:r>
          </a:p>
          <a:p>
            <a:pPr marL="285750" indent="-285750">
              <a:buFont typeface="Arial" panose="020B0604020202020204" pitchFamily="34" charset="0"/>
              <a:buChar char="•"/>
            </a:pPr>
            <a:r>
              <a:rPr lang="en-GB" dirty="0"/>
              <a:t>NumPy</a:t>
            </a:r>
          </a:p>
          <a:p>
            <a:pPr marL="285750" indent="-285750">
              <a:buFont typeface="Arial" panose="020B0604020202020204" pitchFamily="34" charset="0"/>
              <a:buChar char="•"/>
            </a:pPr>
            <a:r>
              <a:rPr lang="en-GB" dirty="0"/>
              <a:t>Matplotlib</a:t>
            </a:r>
          </a:p>
          <a:p>
            <a:pPr marL="285750" indent="-285750">
              <a:buFont typeface="Arial" panose="020B0604020202020204" pitchFamily="34" charset="0"/>
              <a:buChar char="•"/>
            </a:pPr>
            <a:r>
              <a:rPr lang="en-GB" dirty="0" err="1"/>
              <a:t>Scikit</a:t>
            </a:r>
            <a:r>
              <a:rPr lang="en-GB" dirty="0"/>
              <a:t> learn</a:t>
            </a:r>
          </a:p>
          <a:p>
            <a:pPr marL="285750" indent="-285750">
              <a:buFont typeface="Arial" panose="020B0604020202020204" pitchFamily="34" charset="0"/>
              <a:buChar char="•"/>
            </a:pPr>
            <a:r>
              <a:rPr lang="en-GB" dirty="0"/>
              <a:t>Heroku</a:t>
            </a:r>
            <a:endParaRPr lang="en-IN" dirty="0"/>
          </a:p>
        </p:txBody>
      </p:sp>
      <p:pic>
        <p:nvPicPr>
          <p:cNvPr id="1026" name="Picture 2" descr="https://camo.githubusercontent.com/63bd85b6f6f835867818583b97752b8643380bf9371f3128813ed4d0a80e5730/68747470733a2f2f75706c6f61642e77696b696d656469612e6f72672f77696b6970656469612f636f6d6d6f6e732f7468756d622f302f30352f5363696b69745f6c6561726e5f6c6f676f5f736d616c6c2e7376672f33333070782d5363696b69745f6c6561726e5f6c6f676f5f736d616c6c2e7376672e706e67">
            <a:extLst>
              <a:ext uri="{FF2B5EF4-FFF2-40B4-BE49-F238E27FC236}">
                <a16:creationId xmlns:a16="http://schemas.microsoft.com/office/drawing/2014/main" id="{0903C106-C5DA-4F7B-9373-C5F52F830A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916" y="3355346"/>
            <a:ext cx="330200" cy="376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aw.githubusercontent.com/github/explore/80688e429a7d4ef2fca1e82350fe8e3517d3494d/topics/python/python.png">
            <a:extLst>
              <a:ext uri="{FF2B5EF4-FFF2-40B4-BE49-F238E27FC236}">
                <a16:creationId xmlns:a16="http://schemas.microsoft.com/office/drawing/2014/main" id="{41ED245D-18EB-4927-A2F7-75ACB9DF1F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1103" y="1450817"/>
            <a:ext cx="8382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raw.githubusercontent.com/github/explore/80688e429a7d4ef2fca1e82350fe8e3517d3494d/topics/html/html.png">
            <a:extLst>
              <a:ext uri="{FF2B5EF4-FFF2-40B4-BE49-F238E27FC236}">
                <a16:creationId xmlns:a16="http://schemas.microsoft.com/office/drawing/2014/main" id="{B68BF374-7166-4CE4-8EF5-1745C61B23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084" y="1428750"/>
            <a:ext cx="685800" cy="6282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raw.githubusercontent.com/github/explore/80688e429a7d4ef2fca1e82350fe8e3517d3494d/topics/css/css.png">
            <a:extLst>
              <a:ext uri="{FF2B5EF4-FFF2-40B4-BE49-F238E27FC236}">
                <a16:creationId xmlns:a16="http://schemas.microsoft.com/office/drawing/2014/main" id="{8414B810-6D27-4C2B-9CEB-FAA969835C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0916" y="1428750"/>
            <a:ext cx="838200" cy="6282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raw.githubusercontent.com/github/explore/80688e429a7d4ef2fca1e82350fe8e3517d3494d/topics/javascript/javascript.png">
            <a:extLst>
              <a:ext uri="{FF2B5EF4-FFF2-40B4-BE49-F238E27FC236}">
                <a16:creationId xmlns:a16="http://schemas.microsoft.com/office/drawing/2014/main" id="{B13D17EE-4E26-4C58-A37A-DA17659EE9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5403" y="2419350"/>
            <a:ext cx="609600" cy="5333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7E22FC-B572-42A3-87E0-32940E207C7B}"/>
              </a:ext>
            </a:extLst>
          </p:cNvPr>
          <p:cNvPicPr>
            <a:picLocks noChangeAspect="1"/>
          </p:cNvPicPr>
          <p:nvPr/>
        </p:nvPicPr>
        <p:blipFill>
          <a:blip r:embed="rId7"/>
          <a:stretch>
            <a:fillRect/>
          </a:stretch>
        </p:blipFill>
        <p:spPr>
          <a:xfrm>
            <a:off x="4953410" y="2454711"/>
            <a:ext cx="533400" cy="533400"/>
          </a:xfrm>
          <a:prstGeom prst="rect">
            <a:avLst/>
          </a:prstGeom>
        </p:spPr>
      </p:pic>
      <p:pic>
        <p:nvPicPr>
          <p:cNvPr id="1040" name="Picture 16" descr="https://camo.githubusercontent.com/f1b85c6d901049abb23ae722df7538be51c9634835980964b3def9da315ad8ed/68747470733a2f2f6d69726f2e6d656469756d2e636f6d2f6d61782f3837362f312a3047357a7537436e58644d5439704762595554514c512e706e67">
            <a:extLst>
              <a:ext uri="{FF2B5EF4-FFF2-40B4-BE49-F238E27FC236}">
                <a16:creationId xmlns:a16="http://schemas.microsoft.com/office/drawing/2014/main" id="{109B6604-9F4A-4E46-A715-C525E53C3C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16405" y="2405216"/>
            <a:ext cx="533401" cy="5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6F35C02-8C59-48BF-8425-B8BBEC86D3FF}"/>
              </a:ext>
            </a:extLst>
          </p:cNvPr>
          <p:cNvPicPr>
            <a:picLocks noChangeAspect="1"/>
          </p:cNvPicPr>
          <p:nvPr/>
        </p:nvPicPr>
        <p:blipFill>
          <a:blip r:embed="rId9"/>
          <a:stretch>
            <a:fillRect/>
          </a:stretch>
        </p:blipFill>
        <p:spPr>
          <a:xfrm>
            <a:off x="3501103" y="3355346"/>
            <a:ext cx="949632" cy="490107"/>
          </a:xfrm>
          <a:prstGeom prst="rect">
            <a:avLst/>
          </a:prstGeom>
        </p:spPr>
      </p:pic>
      <p:pic>
        <p:nvPicPr>
          <p:cNvPr id="9" name="Picture 8">
            <a:extLst>
              <a:ext uri="{FF2B5EF4-FFF2-40B4-BE49-F238E27FC236}">
                <a16:creationId xmlns:a16="http://schemas.microsoft.com/office/drawing/2014/main" id="{D194A791-AE26-4F7D-8CFA-1C69357DC521}"/>
              </a:ext>
            </a:extLst>
          </p:cNvPr>
          <p:cNvPicPr>
            <a:picLocks noChangeAspect="1"/>
          </p:cNvPicPr>
          <p:nvPr/>
        </p:nvPicPr>
        <p:blipFill>
          <a:blip r:embed="rId10"/>
          <a:stretch>
            <a:fillRect/>
          </a:stretch>
        </p:blipFill>
        <p:spPr>
          <a:xfrm>
            <a:off x="4841158" y="3261845"/>
            <a:ext cx="1143000" cy="677108"/>
          </a:xfrm>
          <a:prstGeom prst="rect">
            <a:avLst/>
          </a:prstGeom>
        </p:spPr>
      </p:pic>
    </p:spTree>
    <p:extLst>
      <p:ext uri="{BB962C8B-B14F-4D97-AF65-F5344CB8AC3E}">
        <p14:creationId xmlns:p14="http://schemas.microsoft.com/office/powerpoint/2010/main" val="382591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4152900" cy="604520"/>
          </a:xfrm>
          <a:prstGeom prst="rect">
            <a:avLst/>
          </a:prstGeom>
        </p:spPr>
        <p:txBody>
          <a:bodyPr vert="horz" wrap="square" lIns="0" tIns="12700" rIns="0" bIns="0" rtlCol="0">
            <a:spAutoFit/>
          </a:bodyPr>
          <a:lstStyle/>
          <a:p>
            <a:pPr marL="12700">
              <a:lnSpc>
                <a:spcPct val="100000"/>
              </a:lnSpc>
              <a:spcBef>
                <a:spcPts val="100"/>
              </a:spcBef>
            </a:pPr>
            <a:r>
              <a:rPr sz="3800" spc="5" dirty="0"/>
              <a:t>Parameters</a:t>
            </a:r>
            <a:r>
              <a:rPr sz="3800" spc="-200" dirty="0"/>
              <a:t> </a:t>
            </a:r>
            <a:r>
              <a:rPr sz="3800" spc="-5" dirty="0"/>
              <a:t>Used</a:t>
            </a:r>
            <a:endParaRPr sz="3800"/>
          </a:p>
        </p:txBody>
      </p:sp>
      <p:sp>
        <p:nvSpPr>
          <p:cNvPr id="3" name="object 3"/>
          <p:cNvSpPr txBox="1"/>
          <p:nvPr/>
        </p:nvSpPr>
        <p:spPr>
          <a:xfrm>
            <a:off x="733768" y="1084850"/>
            <a:ext cx="4047840" cy="299720"/>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sz="1800" b="1" spc="-75" dirty="0">
                <a:latin typeface="Tahoma"/>
                <a:cs typeface="Tahoma"/>
              </a:rPr>
              <a:t>Output</a:t>
            </a:r>
            <a:r>
              <a:rPr sz="1800" b="1" spc="-55" dirty="0">
                <a:latin typeface="Tahoma"/>
                <a:cs typeface="Tahoma"/>
              </a:rPr>
              <a:t> </a:t>
            </a:r>
            <a:r>
              <a:rPr sz="1800" b="1" spc="-70" dirty="0">
                <a:latin typeface="Tahoma"/>
                <a:cs typeface="Tahoma"/>
              </a:rPr>
              <a:t>Parameter</a:t>
            </a:r>
            <a:r>
              <a:rPr sz="1800" b="1" spc="-30" dirty="0">
                <a:latin typeface="Tahoma"/>
                <a:cs typeface="Tahoma"/>
              </a:rPr>
              <a:t> </a:t>
            </a:r>
            <a:r>
              <a:rPr lang="en-IN" sz="1800" spc="45" dirty="0">
                <a:latin typeface="Tahoma"/>
                <a:cs typeface="Tahoma"/>
              </a:rPr>
              <a:t>–</a:t>
            </a:r>
            <a:r>
              <a:rPr lang="en-IN" spc="-85" dirty="0">
                <a:latin typeface="Tahoma"/>
                <a:cs typeface="Tahoma"/>
              </a:rPr>
              <a:t> </a:t>
            </a:r>
            <a:r>
              <a:rPr lang="en-GB" spc="20" dirty="0">
                <a:latin typeface="Tahoma"/>
                <a:cs typeface="Tahoma"/>
              </a:rPr>
              <a:t> </a:t>
            </a:r>
            <a:endParaRPr sz="1400" dirty="0">
              <a:latin typeface="Tahoma"/>
              <a:cs typeface="Tahoma"/>
            </a:endParaRPr>
          </a:p>
        </p:txBody>
      </p:sp>
      <p:sp>
        <p:nvSpPr>
          <p:cNvPr id="4" name="object 4"/>
          <p:cNvSpPr txBox="1"/>
          <p:nvPr/>
        </p:nvSpPr>
        <p:spPr>
          <a:xfrm>
            <a:off x="1225975" y="1371305"/>
            <a:ext cx="306070" cy="240387"/>
          </a:xfrm>
          <a:prstGeom prst="rect">
            <a:avLst/>
          </a:prstGeom>
        </p:spPr>
        <p:txBody>
          <a:bodyPr vert="horz" wrap="square" lIns="0" tIns="12700" rIns="0" bIns="0" rtlCol="0">
            <a:spAutoFit/>
          </a:bodyPr>
          <a:lstStyle/>
          <a:p>
            <a:pPr marL="12700" marR="5080">
              <a:lnSpc>
                <a:spcPct val="118100"/>
              </a:lnSpc>
              <a:spcBef>
                <a:spcPts val="100"/>
              </a:spcBef>
            </a:pPr>
            <a:r>
              <a:rPr sz="1400" spc="20" dirty="0">
                <a:latin typeface="Tahoma"/>
                <a:cs typeface="Tahoma"/>
              </a:rPr>
              <a:t> </a:t>
            </a:r>
            <a:endParaRPr sz="1400" dirty="0">
              <a:latin typeface="Tahoma"/>
              <a:cs typeface="Tahoma"/>
            </a:endParaRPr>
          </a:p>
        </p:txBody>
      </p:sp>
      <p:sp>
        <p:nvSpPr>
          <p:cNvPr id="5" name="object 5"/>
          <p:cNvSpPr txBox="1"/>
          <p:nvPr/>
        </p:nvSpPr>
        <p:spPr>
          <a:xfrm>
            <a:off x="1041600" y="1415049"/>
            <a:ext cx="3432175" cy="339836"/>
          </a:xfrm>
          <a:prstGeom prst="rect">
            <a:avLst/>
          </a:prstGeom>
        </p:spPr>
        <p:txBody>
          <a:bodyPr vert="horz" wrap="square" lIns="0" tIns="62229" rIns="0" bIns="0" rtlCol="0">
            <a:spAutoFit/>
          </a:bodyPr>
          <a:lstStyle/>
          <a:p>
            <a:pPr marL="241935" indent="-215900">
              <a:lnSpc>
                <a:spcPct val="100000"/>
              </a:lnSpc>
              <a:spcBef>
                <a:spcPts val="489"/>
              </a:spcBef>
              <a:buChar char="-"/>
              <a:tabLst>
                <a:tab pos="242570" algn="l"/>
              </a:tabLst>
            </a:pPr>
            <a:r>
              <a:rPr lang="en-GB" sz="1800" spc="55" dirty="0">
                <a:latin typeface="Tahoma"/>
                <a:cs typeface="Tahoma"/>
              </a:rPr>
              <a:t>Total run score by a team</a:t>
            </a:r>
            <a:endParaRPr sz="1800" dirty="0">
              <a:latin typeface="Tahoma"/>
              <a:cs typeface="Tahoma"/>
            </a:endParaRPr>
          </a:p>
        </p:txBody>
      </p:sp>
      <p:sp>
        <p:nvSpPr>
          <p:cNvPr id="6" name="object 6"/>
          <p:cNvSpPr txBox="1"/>
          <p:nvPr/>
        </p:nvSpPr>
        <p:spPr>
          <a:xfrm>
            <a:off x="859299" y="2090481"/>
            <a:ext cx="6058535" cy="299720"/>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sz="1800" b="1" spc="-140" dirty="0">
                <a:latin typeface="Tahoma"/>
                <a:cs typeface="Tahoma"/>
              </a:rPr>
              <a:t>Input</a:t>
            </a:r>
            <a:r>
              <a:rPr sz="1800" b="1" spc="-35" dirty="0">
                <a:latin typeface="Tahoma"/>
                <a:cs typeface="Tahoma"/>
              </a:rPr>
              <a:t> </a:t>
            </a:r>
            <a:r>
              <a:rPr sz="1800" b="1" spc="-60" dirty="0">
                <a:latin typeface="Tahoma"/>
                <a:cs typeface="Tahoma"/>
              </a:rPr>
              <a:t>Parameters</a:t>
            </a:r>
            <a:r>
              <a:rPr sz="1800" b="1" spc="-5" dirty="0">
                <a:latin typeface="Tahoma"/>
                <a:cs typeface="Tahoma"/>
              </a:rPr>
              <a:t> </a:t>
            </a:r>
            <a:r>
              <a:rPr sz="1800" spc="45" dirty="0">
                <a:latin typeface="Tahoma"/>
                <a:cs typeface="Tahoma"/>
              </a:rPr>
              <a:t>-</a:t>
            </a:r>
            <a:r>
              <a:rPr sz="1800" spc="-65" dirty="0">
                <a:latin typeface="Tahoma"/>
                <a:cs typeface="Tahoma"/>
              </a:rPr>
              <a:t> </a:t>
            </a:r>
            <a:endParaRPr sz="1800" dirty="0">
              <a:latin typeface="Tahoma"/>
              <a:cs typeface="Tahoma"/>
            </a:endParaRPr>
          </a:p>
        </p:txBody>
      </p:sp>
      <p:sp>
        <p:nvSpPr>
          <p:cNvPr id="9" name="object 9"/>
          <p:cNvSpPr txBox="1"/>
          <p:nvPr/>
        </p:nvSpPr>
        <p:spPr>
          <a:xfrm>
            <a:off x="1143000" y="2371430"/>
            <a:ext cx="5975350" cy="1651605"/>
          </a:xfrm>
          <a:prstGeom prst="rect">
            <a:avLst/>
          </a:prstGeom>
        </p:spPr>
        <p:txBody>
          <a:bodyPr vert="horz" wrap="square" lIns="0" tIns="62229" rIns="0" bIns="0" rtlCol="0">
            <a:spAutoFit/>
          </a:bodyPr>
          <a:lstStyle/>
          <a:p>
            <a:pPr marL="305435" indent="-215900">
              <a:lnSpc>
                <a:spcPct val="100000"/>
              </a:lnSpc>
              <a:spcBef>
                <a:spcPts val="489"/>
              </a:spcBef>
              <a:buChar char="-"/>
              <a:tabLst>
                <a:tab pos="306070" algn="l"/>
              </a:tabLst>
            </a:pPr>
            <a:r>
              <a:rPr lang="en-GB" spc="40" dirty="0">
                <a:latin typeface="Tahoma"/>
                <a:cs typeface="Tahoma"/>
              </a:rPr>
              <a:t>Venue of a match(Stadium name)</a:t>
            </a:r>
            <a:endParaRPr sz="1800" dirty="0">
              <a:latin typeface="Tahoma"/>
              <a:cs typeface="Tahoma"/>
            </a:endParaRPr>
          </a:p>
          <a:p>
            <a:pPr marL="22860">
              <a:lnSpc>
                <a:spcPct val="100000"/>
              </a:lnSpc>
              <a:spcBef>
                <a:spcPts val="390"/>
              </a:spcBef>
              <a:tabLst>
                <a:tab pos="240029" algn="l"/>
              </a:tabLst>
            </a:pPr>
            <a:r>
              <a:rPr lang="en-GB" spc="15" dirty="0">
                <a:latin typeface="Tahoma"/>
                <a:cs typeface="Tahoma"/>
              </a:rPr>
              <a:t>- Batting team name</a:t>
            </a:r>
            <a:endParaRPr sz="1800" dirty="0">
              <a:latin typeface="Tahoma"/>
              <a:cs typeface="Tahoma"/>
            </a:endParaRPr>
          </a:p>
          <a:p>
            <a:pPr marL="207645" marR="5080" indent="-195580">
              <a:lnSpc>
                <a:spcPct val="118100"/>
              </a:lnSpc>
              <a:buChar char="-"/>
              <a:tabLst>
                <a:tab pos="228600" algn="l"/>
              </a:tabLst>
            </a:pPr>
            <a:r>
              <a:rPr lang="en-GB" sz="1800" spc="15" dirty="0">
                <a:latin typeface="Tahoma"/>
                <a:cs typeface="Tahoma"/>
              </a:rPr>
              <a:t> Bowling team name</a:t>
            </a:r>
            <a:r>
              <a:rPr sz="1800" spc="15" dirty="0">
                <a:latin typeface="Tahoma"/>
                <a:cs typeface="Tahoma"/>
              </a:rPr>
              <a:t> </a:t>
            </a:r>
            <a:endParaRPr sz="1800" dirty="0">
              <a:latin typeface="Tahoma"/>
              <a:cs typeface="Tahoma"/>
            </a:endParaRPr>
          </a:p>
          <a:p>
            <a:pPr marL="233679" indent="-215900">
              <a:lnSpc>
                <a:spcPct val="100000"/>
              </a:lnSpc>
              <a:spcBef>
                <a:spcPts val="390"/>
              </a:spcBef>
              <a:buChar char="-"/>
              <a:tabLst>
                <a:tab pos="234315" algn="l"/>
              </a:tabLst>
            </a:pPr>
            <a:r>
              <a:rPr lang="en-GB" sz="1800" spc="25" dirty="0">
                <a:latin typeface="Tahoma"/>
                <a:cs typeface="Tahoma"/>
              </a:rPr>
              <a:t>Curren</a:t>
            </a:r>
            <a:r>
              <a:rPr lang="en-GB" spc="25" dirty="0">
                <a:latin typeface="Tahoma"/>
                <a:cs typeface="Tahoma"/>
              </a:rPr>
              <a:t>t Score board</a:t>
            </a:r>
            <a:endParaRPr sz="1800" dirty="0">
              <a:latin typeface="Tahoma"/>
              <a:cs typeface="Tahoma"/>
            </a:endParaRPr>
          </a:p>
          <a:p>
            <a:pPr marL="259079" indent="-215900">
              <a:lnSpc>
                <a:spcPct val="100000"/>
              </a:lnSpc>
              <a:spcBef>
                <a:spcPts val="390"/>
              </a:spcBef>
              <a:buChar char="-"/>
              <a:tabLst>
                <a:tab pos="259715" algn="l"/>
              </a:tabLst>
            </a:pPr>
            <a:r>
              <a:rPr lang="en-GB" sz="1800" dirty="0">
                <a:latin typeface="Tahoma"/>
                <a:cs typeface="Tahoma"/>
              </a:rPr>
              <a:t>Score board of last 5 overs.</a:t>
            </a:r>
            <a:endParaRPr sz="1800" dirty="0">
              <a:latin typeface="Tahoma"/>
              <a:cs typeface="Tahoma"/>
            </a:endParaRPr>
          </a:p>
        </p:txBody>
      </p:sp>
      <p:pic>
        <p:nvPicPr>
          <p:cNvPr id="10" name="object 10"/>
          <p:cNvPicPr/>
          <p:nvPr/>
        </p:nvPicPr>
        <p:blipFill>
          <a:blip r:embed="rId2" cstate="print"/>
          <a:stretch>
            <a:fillRect/>
          </a:stretch>
        </p:blipFill>
        <p:spPr>
          <a:xfrm>
            <a:off x="8366200" y="4390025"/>
            <a:ext cx="702599" cy="702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3993515" cy="604520"/>
          </a:xfrm>
          <a:prstGeom prst="rect">
            <a:avLst/>
          </a:prstGeom>
        </p:spPr>
        <p:txBody>
          <a:bodyPr vert="horz" wrap="square" lIns="0" tIns="12700" rIns="0" bIns="0" rtlCol="0">
            <a:spAutoFit/>
          </a:bodyPr>
          <a:lstStyle/>
          <a:p>
            <a:pPr marL="12700">
              <a:lnSpc>
                <a:spcPct val="100000"/>
              </a:lnSpc>
              <a:spcBef>
                <a:spcPts val="100"/>
              </a:spcBef>
            </a:pPr>
            <a:r>
              <a:rPr sz="3800" spc="-5" dirty="0"/>
              <a:t>Algorithms</a:t>
            </a:r>
            <a:r>
              <a:rPr sz="3800" spc="-210" dirty="0"/>
              <a:t> </a:t>
            </a:r>
            <a:r>
              <a:rPr sz="3800" spc="-5" dirty="0"/>
              <a:t>Used</a:t>
            </a:r>
            <a:endParaRPr sz="3800"/>
          </a:p>
        </p:txBody>
      </p:sp>
      <p:grpSp>
        <p:nvGrpSpPr>
          <p:cNvPr id="3" name="object 3"/>
          <p:cNvGrpSpPr/>
          <p:nvPr/>
        </p:nvGrpSpPr>
        <p:grpSpPr>
          <a:xfrm>
            <a:off x="2497508" y="1301087"/>
            <a:ext cx="2922270" cy="2261870"/>
            <a:chOff x="2497508" y="1301087"/>
            <a:chExt cx="2922270" cy="2261870"/>
          </a:xfrm>
        </p:grpSpPr>
        <p:pic>
          <p:nvPicPr>
            <p:cNvPr id="4" name="object 4"/>
            <p:cNvPicPr/>
            <p:nvPr/>
          </p:nvPicPr>
          <p:blipFill>
            <a:blip r:embed="rId2" cstate="print"/>
            <a:stretch>
              <a:fillRect/>
            </a:stretch>
          </p:blipFill>
          <p:spPr>
            <a:xfrm>
              <a:off x="3414000" y="2324450"/>
              <a:ext cx="2005374" cy="1237949"/>
            </a:xfrm>
            <a:prstGeom prst="rect">
              <a:avLst/>
            </a:prstGeom>
          </p:spPr>
        </p:pic>
        <p:sp>
          <p:nvSpPr>
            <p:cNvPr id="5" name="object 5"/>
            <p:cNvSpPr/>
            <p:nvPr/>
          </p:nvSpPr>
          <p:spPr>
            <a:xfrm>
              <a:off x="2502270" y="1305850"/>
              <a:ext cx="2289810" cy="916940"/>
            </a:xfrm>
            <a:custGeom>
              <a:avLst/>
              <a:gdLst/>
              <a:ahLst/>
              <a:cxnLst/>
              <a:rect l="l" t="t" r="r" b="b"/>
              <a:pathLst>
                <a:path w="2289810" h="916939">
                  <a:moveTo>
                    <a:pt x="0" y="374974"/>
                  </a:moveTo>
                  <a:lnTo>
                    <a:pt x="700699" y="374974"/>
                  </a:lnTo>
                  <a:lnTo>
                    <a:pt x="700699" y="916374"/>
                  </a:lnTo>
                  <a:lnTo>
                    <a:pt x="0" y="916374"/>
                  </a:lnTo>
                  <a:lnTo>
                    <a:pt x="0" y="374974"/>
                  </a:lnTo>
                  <a:close/>
                </a:path>
                <a:path w="2289810" h="916939">
                  <a:moveTo>
                    <a:pt x="1539266" y="0"/>
                  </a:moveTo>
                  <a:lnTo>
                    <a:pt x="2289566" y="0"/>
                  </a:lnTo>
                  <a:lnTo>
                    <a:pt x="2289566" y="541399"/>
                  </a:lnTo>
                  <a:lnTo>
                    <a:pt x="1539266" y="541399"/>
                  </a:lnTo>
                  <a:lnTo>
                    <a:pt x="1539266" y="0"/>
                  </a:lnTo>
                  <a:close/>
                </a:path>
              </a:pathLst>
            </a:custGeom>
            <a:ln w="9524">
              <a:solidFill>
                <a:srgbClr val="FFFFFF"/>
              </a:solidFill>
            </a:ln>
          </p:spPr>
          <p:txBody>
            <a:bodyPr wrap="square" lIns="0" tIns="0" rIns="0" bIns="0" rtlCol="0"/>
            <a:lstStyle/>
            <a:p>
              <a:endParaRPr/>
            </a:p>
          </p:txBody>
        </p:sp>
      </p:grpSp>
      <p:sp>
        <p:nvSpPr>
          <p:cNvPr id="6" name="object 6"/>
          <p:cNvSpPr txBox="1"/>
          <p:nvPr/>
        </p:nvSpPr>
        <p:spPr>
          <a:xfrm>
            <a:off x="2575295" y="1347187"/>
            <a:ext cx="2080895" cy="615553"/>
          </a:xfrm>
          <a:prstGeom prst="rect">
            <a:avLst/>
          </a:prstGeom>
        </p:spPr>
        <p:txBody>
          <a:bodyPr vert="horz" wrap="square" lIns="0" tIns="12700" rIns="0" bIns="0" rtlCol="0">
            <a:spAutoFit/>
          </a:bodyPr>
          <a:lstStyle/>
          <a:p>
            <a:pPr marL="1712595">
              <a:lnSpc>
                <a:spcPts val="1664"/>
              </a:lnSpc>
              <a:spcBef>
                <a:spcPts val="100"/>
              </a:spcBef>
            </a:pPr>
            <a:endParaRPr sz="1400" dirty="0">
              <a:latin typeface="Arial MT"/>
              <a:cs typeface="Arial MT"/>
            </a:endParaRPr>
          </a:p>
          <a:p>
            <a:pPr marL="1614170">
              <a:lnSpc>
                <a:spcPts val="1475"/>
              </a:lnSpc>
            </a:pPr>
            <a:endParaRPr sz="1400" dirty="0">
              <a:latin typeface="Arial MT"/>
              <a:cs typeface="Arial MT"/>
            </a:endParaRPr>
          </a:p>
          <a:p>
            <a:pPr marL="12700">
              <a:lnSpc>
                <a:spcPts val="1475"/>
              </a:lnSpc>
            </a:pPr>
            <a:r>
              <a:rPr lang="en-GB" sz="1400" dirty="0">
                <a:latin typeface="Arial MT"/>
                <a:cs typeface="Arial MT"/>
              </a:rPr>
              <a:t>Ridge</a:t>
            </a:r>
            <a:endParaRPr sz="1400" dirty="0">
              <a:latin typeface="Arial MT"/>
              <a:cs typeface="Arial MT"/>
            </a:endParaRPr>
          </a:p>
        </p:txBody>
      </p:sp>
      <p:sp>
        <p:nvSpPr>
          <p:cNvPr id="7" name="object 7"/>
          <p:cNvSpPr/>
          <p:nvPr/>
        </p:nvSpPr>
        <p:spPr>
          <a:xfrm>
            <a:off x="2285987" y="3303025"/>
            <a:ext cx="889000" cy="541655"/>
          </a:xfrm>
          <a:custGeom>
            <a:avLst/>
            <a:gdLst/>
            <a:ahLst/>
            <a:cxnLst/>
            <a:rect l="l" t="t" r="r" b="b"/>
            <a:pathLst>
              <a:path w="889000" h="541654">
                <a:moveTo>
                  <a:pt x="0" y="0"/>
                </a:moveTo>
                <a:lnTo>
                  <a:pt x="888374" y="0"/>
                </a:lnTo>
                <a:lnTo>
                  <a:pt x="888374" y="541399"/>
                </a:lnTo>
                <a:lnTo>
                  <a:pt x="0" y="541399"/>
                </a:lnTo>
                <a:lnTo>
                  <a:pt x="0" y="0"/>
                </a:lnTo>
                <a:close/>
              </a:path>
            </a:pathLst>
          </a:custGeom>
          <a:ln w="9524">
            <a:solidFill>
              <a:srgbClr val="FFFFFF"/>
            </a:solidFill>
          </a:ln>
        </p:spPr>
        <p:txBody>
          <a:bodyPr wrap="square" lIns="0" tIns="0" rIns="0" bIns="0" rtlCol="0"/>
          <a:lstStyle/>
          <a:p>
            <a:endParaRPr/>
          </a:p>
        </p:txBody>
      </p:sp>
      <p:sp>
        <p:nvSpPr>
          <p:cNvPr id="8" name="object 8"/>
          <p:cNvSpPr txBox="1"/>
          <p:nvPr/>
        </p:nvSpPr>
        <p:spPr>
          <a:xfrm>
            <a:off x="2518280" y="3356433"/>
            <a:ext cx="697230" cy="227435"/>
          </a:xfrm>
          <a:prstGeom prst="rect">
            <a:avLst/>
          </a:prstGeom>
        </p:spPr>
        <p:txBody>
          <a:bodyPr vert="horz" wrap="square" lIns="0" tIns="22860" rIns="0" bIns="0" rtlCol="0">
            <a:spAutoFit/>
          </a:bodyPr>
          <a:lstStyle/>
          <a:p>
            <a:pPr marL="12700" marR="5080">
              <a:lnSpc>
                <a:spcPts val="1650"/>
              </a:lnSpc>
              <a:spcBef>
                <a:spcPts val="180"/>
              </a:spcBef>
            </a:pPr>
            <a:r>
              <a:rPr lang="en-GB" sz="1400" spc="-5" dirty="0">
                <a:latin typeface="Arial MT"/>
                <a:cs typeface="Arial MT"/>
              </a:rPr>
              <a:t>Linear </a:t>
            </a:r>
            <a:endParaRPr sz="1400" dirty="0">
              <a:latin typeface="Arial MT"/>
              <a:cs typeface="Arial MT"/>
            </a:endParaRPr>
          </a:p>
        </p:txBody>
      </p:sp>
      <p:sp>
        <p:nvSpPr>
          <p:cNvPr id="9" name="object 9"/>
          <p:cNvSpPr/>
          <p:nvPr/>
        </p:nvSpPr>
        <p:spPr>
          <a:xfrm>
            <a:off x="3301400" y="4141825"/>
            <a:ext cx="750570" cy="541655"/>
          </a:xfrm>
          <a:custGeom>
            <a:avLst/>
            <a:gdLst/>
            <a:ahLst/>
            <a:cxnLst/>
            <a:rect l="l" t="t" r="r" b="b"/>
            <a:pathLst>
              <a:path w="750570" h="541654">
                <a:moveTo>
                  <a:pt x="0" y="0"/>
                </a:moveTo>
                <a:lnTo>
                  <a:pt x="750299" y="0"/>
                </a:lnTo>
                <a:lnTo>
                  <a:pt x="750299" y="541399"/>
                </a:lnTo>
                <a:lnTo>
                  <a:pt x="0" y="541399"/>
                </a:lnTo>
                <a:lnTo>
                  <a:pt x="0" y="0"/>
                </a:lnTo>
                <a:close/>
              </a:path>
            </a:pathLst>
          </a:custGeom>
          <a:ln w="9524">
            <a:solidFill>
              <a:srgbClr val="FFFFFF"/>
            </a:solidFill>
          </a:ln>
        </p:spPr>
        <p:txBody>
          <a:bodyPr wrap="square" lIns="0" tIns="0" rIns="0" bIns="0" rtlCol="0"/>
          <a:lstStyle/>
          <a:p>
            <a:endParaRPr/>
          </a:p>
        </p:txBody>
      </p:sp>
      <p:sp>
        <p:nvSpPr>
          <p:cNvPr id="10" name="object 10"/>
          <p:cNvSpPr txBox="1"/>
          <p:nvPr/>
        </p:nvSpPr>
        <p:spPr>
          <a:xfrm>
            <a:off x="3518084" y="4234073"/>
            <a:ext cx="479425" cy="227435"/>
          </a:xfrm>
          <a:prstGeom prst="rect">
            <a:avLst/>
          </a:prstGeom>
        </p:spPr>
        <p:txBody>
          <a:bodyPr vert="horz" wrap="square" lIns="0" tIns="22860" rIns="0" bIns="0" rtlCol="0">
            <a:spAutoFit/>
          </a:bodyPr>
          <a:lstStyle/>
          <a:p>
            <a:pPr marL="12700" marR="5080">
              <a:lnSpc>
                <a:spcPts val="1650"/>
              </a:lnSpc>
              <a:spcBef>
                <a:spcPts val="180"/>
              </a:spcBef>
            </a:pPr>
            <a:r>
              <a:rPr lang="en-GB" sz="1400" spc="-5" dirty="0">
                <a:latin typeface="Arial MT"/>
                <a:cs typeface="Arial MT"/>
              </a:rPr>
              <a:t>Ridge</a:t>
            </a:r>
            <a:endParaRPr sz="1400" dirty="0">
              <a:latin typeface="Arial MT"/>
              <a:cs typeface="Arial MT"/>
            </a:endParaRPr>
          </a:p>
        </p:txBody>
      </p:sp>
      <p:sp>
        <p:nvSpPr>
          <p:cNvPr id="13" name="object 13"/>
          <p:cNvSpPr/>
          <p:nvPr/>
        </p:nvSpPr>
        <p:spPr>
          <a:xfrm>
            <a:off x="5821138" y="1521148"/>
            <a:ext cx="664337" cy="541655"/>
          </a:xfrm>
          <a:custGeom>
            <a:avLst/>
            <a:gdLst/>
            <a:ahLst/>
            <a:cxnLst/>
            <a:rect l="l" t="t" r="r" b="b"/>
            <a:pathLst>
              <a:path w="1038225" h="541655">
                <a:moveTo>
                  <a:pt x="0" y="0"/>
                </a:moveTo>
                <a:lnTo>
                  <a:pt x="1037724" y="0"/>
                </a:lnTo>
                <a:lnTo>
                  <a:pt x="1037724" y="541399"/>
                </a:lnTo>
                <a:lnTo>
                  <a:pt x="0" y="541399"/>
                </a:lnTo>
                <a:lnTo>
                  <a:pt x="0" y="0"/>
                </a:lnTo>
                <a:close/>
              </a:path>
            </a:pathLst>
          </a:custGeom>
          <a:ln w="9524">
            <a:solidFill>
              <a:srgbClr val="FFFFFF"/>
            </a:solidFill>
          </a:ln>
        </p:spPr>
        <p:txBody>
          <a:bodyPr wrap="square" lIns="0" tIns="0" rIns="0" bIns="0" rtlCol="0"/>
          <a:lstStyle/>
          <a:p>
            <a:endParaRPr/>
          </a:p>
        </p:txBody>
      </p:sp>
      <p:sp>
        <p:nvSpPr>
          <p:cNvPr id="14" name="object 14"/>
          <p:cNvSpPr txBox="1"/>
          <p:nvPr/>
        </p:nvSpPr>
        <p:spPr>
          <a:xfrm>
            <a:off x="5667631" y="1643005"/>
            <a:ext cx="872490" cy="228268"/>
          </a:xfrm>
          <a:prstGeom prst="rect">
            <a:avLst/>
          </a:prstGeom>
        </p:spPr>
        <p:txBody>
          <a:bodyPr vert="horz" wrap="square" lIns="0" tIns="12700" rIns="0" bIns="0" rtlCol="0">
            <a:spAutoFit/>
          </a:bodyPr>
          <a:lstStyle/>
          <a:p>
            <a:pPr marL="12700">
              <a:lnSpc>
                <a:spcPct val="100000"/>
              </a:lnSpc>
              <a:spcBef>
                <a:spcPts val="100"/>
              </a:spcBef>
            </a:pPr>
            <a:r>
              <a:rPr lang="en-GB" sz="1400" dirty="0">
                <a:latin typeface="Arial MT"/>
                <a:cs typeface="Arial MT"/>
              </a:rPr>
              <a:t>Ada Boost</a:t>
            </a:r>
            <a:endParaRPr sz="1400" dirty="0">
              <a:latin typeface="Arial MT"/>
              <a:cs typeface="Arial MT"/>
            </a:endParaRPr>
          </a:p>
        </p:txBody>
      </p:sp>
      <p:sp>
        <p:nvSpPr>
          <p:cNvPr id="15" name="object 15"/>
          <p:cNvSpPr/>
          <p:nvPr/>
        </p:nvSpPr>
        <p:spPr>
          <a:xfrm>
            <a:off x="6492749" y="2448899"/>
            <a:ext cx="701040" cy="541655"/>
          </a:xfrm>
          <a:custGeom>
            <a:avLst/>
            <a:gdLst/>
            <a:ahLst/>
            <a:cxnLst/>
            <a:rect l="l" t="t" r="r" b="b"/>
            <a:pathLst>
              <a:path w="701040" h="541655">
                <a:moveTo>
                  <a:pt x="0" y="0"/>
                </a:moveTo>
                <a:lnTo>
                  <a:pt x="700699" y="0"/>
                </a:lnTo>
                <a:lnTo>
                  <a:pt x="700699" y="541399"/>
                </a:lnTo>
                <a:lnTo>
                  <a:pt x="0" y="541399"/>
                </a:lnTo>
                <a:lnTo>
                  <a:pt x="0" y="0"/>
                </a:lnTo>
                <a:close/>
              </a:path>
            </a:pathLst>
          </a:custGeom>
          <a:ln w="9524">
            <a:solidFill>
              <a:srgbClr val="FFFFFF"/>
            </a:solidFill>
          </a:ln>
        </p:spPr>
        <p:txBody>
          <a:bodyPr wrap="square" lIns="0" tIns="0" rIns="0" bIns="0" rtlCol="0"/>
          <a:lstStyle/>
          <a:p>
            <a:endParaRPr/>
          </a:p>
        </p:txBody>
      </p:sp>
      <p:sp>
        <p:nvSpPr>
          <p:cNvPr id="16" name="object 16"/>
          <p:cNvSpPr txBox="1"/>
          <p:nvPr/>
        </p:nvSpPr>
        <p:spPr>
          <a:xfrm>
            <a:off x="6609068" y="2399075"/>
            <a:ext cx="701040" cy="228268"/>
          </a:xfrm>
          <a:prstGeom prst="rect">
            <a:avLst/>
          </a:prstGeom>
        </p:spPr>
        <p:txBody>
          <a:bodyPr vert="horz" wrap="square" lIns="0" tIns="12700" rIns="0" bIns="0" rtlCol="0">
            <a:spAutoFit/>
          </a:bodyPr>
          <a:lstStyle/>
          <a:p>
            <a:pPr marL="12700">
              <a:lnSpc>
                <a:spcPct val="100000"/>
              </a:lnSpc>
              <a:spcBef>
                <a:spcPts val="100"/>
              </a:spcBef>
            </a:pPr>
            <a:r>
              <a:rPr lang="en-GB" sz="1400" spc="-5" dirty="0">
                <a:latin typeface="Arial MT"/>
                <a:cs typeface="Arial MT"/>
              </a:rPr>
              <a:t>Random</a:t>
            </a:r>
            <a:endParaRPr sz="1400" dirty="0">
              <a:latin typeface="Arial MT"/>
              <a:cs typeface="Arial MT"/>
            </a:endParaRPr>
          </a:p>
        </p:txBody>
      </p:sp>
      <p:sp>
        <p:nvSpPr>
          <p:cNvPr id="17" name="object 17"/>
          <p:cNvSpPr/>
          <p:nvPr/>
        </p:nvSpPr>
        <p:spPr>
          <a:xfrm>
            <a:off x="5492312" y="3216974"/>
            <a:ext cx="977265" cy="541655"/>
          </a:xfrm>
          <a:custGeom>
            <a:avLst/>
            <a:gdLst/>
            <a:ahLst/>
            <a:cxnLst/>
            <a:rect l="l" t="t" r="r" b="b"/>
            <a:pathLst>
              <a:path w="977264" h="541654">
                <a:moveTo>
                  <a:pt x="0" y="0"/>
                </a:moveTo>
                <a:lnTo>
                  <a:pt x="976874" y="0"/>
                </a:lnTo>
                <a:lnTo>
                  <a:pt x="976874" y="541399"/>
                </a:lnTo>
                <a:lnTo>
                  <a:pt x="0" y="541399"/>
                </a:lnTo>
                <a:lnTo>
                  <a:pt x="0" y="0"/>
                </a:lnTo>
                <a:close/>
              </a:path>
            </a:pathLst>
          </a:custGeom>
          <a:ln w="9524">
            <a:solidFill>
              <a:srgbClr val="FFFFFF"/>
            </a:solidFill>
          </a:ln>
        </p:spPr>
        <p:txBody>
          <a:bodyPr wrap="square" lIns="0" tIns="0" rIns="0" bIns="0" rtlCol="0"/>
          <a:lstStyle/>
          <a:p>
            <a:endParaRPr/>
          </a:p>
        </p:txBody>
      </p:sp>
      <p:sp>
        <p:nvSpPr>
          <p:cNvPr id="18" name="object 18"/>
          <p:cNvSpPr txBox="1"/>
          <p:nvPr/>
        </p:nvSpPr>
        <p:spPr>
          <a:xfrm>
            <a:off x="5757237" y="3169080"/>
            <a:ext cx="755650" cy="443711"/>
          </a:xfrm>
          <a:prstGeom prst="rect">
            <a:avLst/>
          </a:prstGeom>
        </p:spPr>
        <p:txBody>
          <a:bodyPr vert="horz" wrap="square" lIns="0" tIns="12700" rIns="0" bIns="0" rtlCol="0">
            <a:spAutoFit/>
          </a:bodyPr>
          <a:lstStyle/>
          <a:p>
            <a:pPr marL="12700">
              <a:lnSpc>
                <a:spcPct val="100000"/>
              </a:lnSpc>
              <a:spcBef>
                <a:spcPts val="100"/>
              </a:spcBef>
            </a:pPr>
            <a:r>
              <a:rPr lang="en-GB" sz="1400" dirty="0">
                <a:latin typeface="Arial MT"/>
                <a:cs typeface="Arial MT"/>
              </a:rPr>
              <a:t>Decision Tree</a:t>
            </a:r>
            <a:endParaRPr sz="1400" dirty="0">
              <a:latin typeface="Arial MT"/>
              <a:cs typeface="Arial MT"/>
            </a:endParaRPr>
          </a:p>
        </p:txBody>
      </p:sp>
      <p:sp>
        <p:nvSpPr>
          <p:cNvPr id="19" name="object 19"/>
          <p:cNvSpPr/>
          <p:nvPr/>
        </p:nvSpPr>
        <p:spPr>
          <a:xfrm>
            <a:off x="4917499" y="4138224"/>
            <a:ext cx="750570" cy="541655"/>
          </a:xfrm>
          <a:custGeom>
            <a:avLst/>
            <a:gdLst/>
            <a:ahLst/>
            <a:cxnLst/>
            <a:rect l="l" t="t" r="r" b="b"/>
            <a:pathLst>
              <a:path w="750570" h="541654">
                <a:moveTo>
                  <a:pt x="0" y="0"/>
                </a:moveTo>
                <a:lnTo>
                  <a:pt x="750299" y="0"/>
                </a:lnTo>
                <a:lnTo>
                  <a:pt x="750299" y="541399"/>
                </a:lnTo>
                <a:lnTo>
                  <a:pt x="0" y="541399"/>
                </a:lnTo>
                <a:lnTo>
                  <a:pt x="0" y="0"/>
                </a:lnTo>
                <a:close/>
              </a:path>
            </a:pathLst>
          </a:custGeom>
          <a:ln w="9524">
            <a:solidFill>
              <a:srgbClr val="FFFFFF"/>
            </a:solidFill>
          </a:ln>
        </p:spPr>
        <p:txBody>
          <a:bodyPr wrap="square" lIns="0" tIns="0" rIns="0" bIns="0" rtlCol="0"/>
          <a:lstStyle/>
          <a:p>
            <a:endParaRPr/>
          </a:p>
        </p:txBody>
      </p:sp>
      <p:sp>
        <p:nvSpPr>
          <p:cNvPr id="20" name="object 20"/>
          <p:cNvSpPr txBox="1"/>
          <p:nvPr/>
        </p:nvSpPr>
        <p:spPr>
          <a:xfrm>
            <a:off x="4990524" y="4284338"/>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Lasso</a:t>
            </a:r>
            <a:endParaRPr sz="1400">
              <a:latin typeface="Arial MT"/>
              <a:cs typeface="Arial MT"/>
            </a:endParaRPr>
          </a:p>
        </p:txBody>
      </p:sp>
      <p:grpSp>
        <p:nvGrpSpPr>
          <p:cNvPr id="21" name="object 21"/>
          <p:cNvGrpSpPr/>
          <p:nvPr/>
        </p:nvGrpSpPr>
        <p:grpSpPr>
          <a:xfrm>
            <a:off x="1673860" y="936260"/>
            <a:ext cx="5796280" cy="3861456"/>
            <a:chOff x="1570662" y="1152387"/>
            <a:chExt cx="5796280" cy="3684904"/>
          </a:xfrm>
        </p:grpSpPr>
        <p:sp>
          <p:nvSpPr>
            <p:cNvPr id="22" name="object 22"/>
            <p:cNvSpPr/>
            <p:nvPr/>
          </p:nvSpPr>
          <p:spPr>
            <a:xfrm>
              <a:off x="3676275" y="2675725"/>
              <a:ext cx="351155" cy="305435"/>
            </a:xfrm>
            <a:custGeom>
              <a:avLst/>
              <a:gdLst/>
              <a:ahLst/>
              <a:cxnLst/>
              <a:rect l="l" t="t" r="r" b="b"/>
              <a:pathLst>
                <a:path w="351154" h="305435">
                  <a:moveTo>
                    <a:pt x="0" y="0"/>
                  </a:moveTo>
                  <a:lnTo>
                    <a:pt x="350699" y="305099"/>
                  </a:lnTo>
                </a:path>
              </a:pathLst>
            </a:custGeom>
            <a:ln w="9524">
              <a:solidFill>
                <a:srgbClr val="607D8B"/>
              </a:solidFill>
            </a:ln>
          </p:spPr>
          <p:txBody>
            <a:bodyPr wrap="square" lIns="0" tIns="0" rIns="0" bIns="0" rtlCol="0"/>
            <a:lstStyle/>
            <a:p>
              <a:endParaRPr/>
            </a:p>
          </p:txBody>
        </p:sp>
        <p:sp>
          <p:nvSpPr>
            <p:cNvPr id="23" name="object 23"/>
            <p:cNvSpPr/>
            <p:nvPr/>
          </p:nvSpPr>
          <p:spPr>
            <a:xfrm>
              <a:off x="1575424" y="1157150"/>
              <a:ext cx="5786755" cy="3675379"/>
            </a:xfrm>
            <a:custGeom>
              <a:avLst/>
              <a:gdLst/>
              <a:ahLst/>
              <a:cxnLst/>
              <a:rect l="l" t="t" r="r" b="b"/>
              <a:pathLst>
                <a:path w="5786755" h="3675379">
                  <a:moveTo>
                    <a:pt x="3886462" y="2330524"/>
                  </a:moveTo>
                  <a:lnTo>
                    <a:pt x="3889141" y="2287643"/>
                  </a:lnTo>
                  <a:lnTo>
                    <a:pt x="3897003" y="2246001"/>
                  </a:lnTo>
                  <a:lnTo>
                    <a:pt x="3909788" y="2205808"/>
                  </a:lnTo>
                  <a:lnTo>
                    <a:pt x="3927236" y="2167275"/>
                  </a:lnTo>
                  <a:lnTo>
                    <a:pt x="3949084" y="2130614"/>
                  </a:lnTo>
                  <a:lnTo>
                    <a:pt x="3975073" y="2096034"/>
                  </a:lnTo>
                  <a:lnTo>
                    <a:pt x="4004942" y="2063747"/>
                  </a:lnTo>
                  <a:lnTo>
                    <a:pt x="4038430" y="2033964"/>
                  </a:lnTo>
                  <a:lnTo>
                    <a:pt x="4075275" y="2006895"/>
                  </a:lnTo>
                  <a:lnTo>
                    <a:pt x="4115218" y="1982751"/>
                  </a:lnTo>
                  <a:lnTo>
                    <a:pt x="4157997" y="1961744"/>
                  </a:lnTo>
                  <a:lnTo>
                    <a:pt x="4203352" y="1944083"/>
                  </a:lnTo>
                  <a:lnTo>
                    <a:pt x="4251022" y="1929980"/>
                  </a:lnTo>
                  <a:lnTo>
                    <a:pt x="4300746" y="1919645"/>
                  </a:lnTo>
                  <a:lnTo>
                    <a:pt x="4352263" y="1913290"/>
                  </a:lnTo>
                  <a:lnTo>
                    <a:pt x="4405312" y="1911124"/>
                  </a:lnTo>
                  <a:lnTo>
                    <a:pt x="4458361" y="1913290"/>
                  </a:lnTo>
                  <a:lnTo>
                    <a:pt x="4509878" y="1919645"/>
                  </a:lnTo>
                  <a:lnTo>
                    <a:pt x="4559602" y="1929980"/>
                  </a:lnTo>
                  <a:lnTo>
                    <a:pt x="4607272" y="1944083"/>
                  </a:lnTo>
                  <a:lnTo>
                    <a:pt x="4652627" y="1961744"/>
                  </a:lnTo>
                  <a:lnTo>
                    <a:pt x="4695406" y="1982751"/>
                  </a:lnTo>
                  <a:lnTo>
                    <a:pt x="4735349" y="2006895"/>
                  </a:lnTo>
                  <a:lnTo>
                    <a:pt x="4772194" y="2033964"/>
                  </a:lnTo>
                  <a:lnTo>
                    <a:pt x="4805682" y="2063747"/>
                  </a:lnTo>
                  <a:lnTo>
                    <a:pt x="4835551" y="2096034"/>
                  </a:lnTo>
                  <a:lnTo>
                    <a:pt x="4861540" y="2130614"/>
                  </a:lnTo>
                  <a:lnTo>
                    <a:pt x="4883388" y="2167275"/>
                  </a:lnTo>
                  <a:lnTo>
                    <a:pt x="4900836" y="2205808"/>
                  </a:lnTo>
                  <a:lnTo>
                    <a:pt x="4913621" y="2246001"/>
                  </a:lnTo>
                  <a:lnTo>
                    <a:pt x="4921483" y="2287643"/>
                  </a:lnTo>
                  <a:lnTo>
                    <a:pt x="4924162" y="2330524"/>
                  </a:lnTo>
                  <a:lnTo>
                    <a:pt x="4921483" y="2373406"/>
                  </a:lnTo>
                  <a:lnTo>
                    <a:pt x="4913621" y="2415048"/>
                  </a:lnTo>
                  <a:lnTo>
                    <a:pt x="4900836" y="2455241"/>
                  </a:lnTo>
                  <a:lnTo>
                    <a:pt x="4883388" y="2493774"/>
                  </a:lnTo>
                  <a:lnTo>
                    <a:pt x="4861540" y="2530435"/>
                  </a:lnTo>
                  <a:lnTo>
                    <a:pt x="4835551" y="2565015"/>
                  </a:lnTo>
                  <a:lnTo>
                    <a:pt x="4805682" y="2597302"/>
                  </a:lnTo>
                  <a:lnTo>
                    <a:pt x="4772194" y="2627085"/>
                  </a:lnTo>
                  <a:lnTo>
                    <a:pt x="4735349" y="2654154"/>
                  </a:lnTo>
                  <a:lnTo>
                    <a:pt x="4695406" y="2678297"/>
                  </a:lnTo>
                  <a:lnTo>
                    <a:pt x="4652627" y="2699305"/>
                  </a:lnTo>
                  <a:lnTo>
                    <a:pt x="4607272" y="2716966"/>
                  </a:lnTo>
                  <a:lnTo>
                    <a:pt x="4559602" y="2731069"/>
                  </a:lnTo>
                  <a:lnTo>
                    <a:pt x="4509878" y="2741404"/>
                  </a:lnTo>
                  <a:lnTo>
                    <a:pt x="4458361" y="2747759"/>
                  </a:lnTo>
                  <a:lnTo>
                    <a:pt x="4405312" y="2749924"/>
                  </a:lnTo>
                  <a:lnTo>
                    <a:pt x="4352263" y="2747759"/>
                  </a:lnTo>
                  <a:lnTo>
                    <a:pt x="4300746" y="2741404"/>
                  </a:lnTo>
                  <a:lnTo>
                    <a:pt x="4251022" y="2731069"/>
                  </a:lnTo>
                  <a:lnTo>
                    <a:pt x="4203352" y="2716966"/>
                  </a:lnTo>
                  <a:lnTo>
                    <a:pt x="4157997" y="2699305"/>
                  </a:lnTo>
                  <a:lnTo>
                    <a:pt x="4115218" y="2678297"/>
                  </a:lnTo>
                  <a:lnTo>
                    <a:pt x="4075275" y="2654154"/>
                  </a:lnTo>
                  <a:lnTo>
                    <a:pt x="4038430" y="2627085"/>
                  </a:lnTo>
                  <a:lnTo>
                    <a:pt x="4004942" y="2597302"/>
                  </a:lnTo>
                  <a:lnTo>
                    <a:pt x="3975073" y="2565015"/>
                  </a:lnTo>
                  <a:lnTo>
                    <a:pt x="3949084" y="2530435"/>
                  </a:lnTo>
                  <a:lnTo>
                    <a:pt x="3927236" y="2493774"/>
                  </a:lnTo>
                  <a:lnTo>
                    <a:pt x="3909788" y="2455241"/>
                  </a:lnTo>
                  <a:lnTo>
                    <a:pt x="3897003" y="2415048"/>
                  </a:lnTo>
                  <a:lnTo>
                    <a:pt x="3889141" y="2373406"/>
                  </a:lnTo>
                  <a:lnTo>
                    <a:pt x="3886462" y="2330524"/>
                  </a:lnTo>
                  <a:close/>
                </a:path>
                <a:path w="5786755" h="3675379">
                  <a:moveTo>
                    <a:pt x="4748824" y="1605462"/>
                  </a:moveTo>
                  <a:lnTo>
                    <a:pt x="4751503" y="1562581"/>
                  </a:lnTo>
                  <a:lnTo>
                    <a:pt x="4759366" y="1520938"/>
                  </a:lnTo>
                  <a:lnTo>
                    <a:pt x="4772151" y="1480745"/>
                  </a:lnTo>
                  <a:lnTo>
                    <a:pt x="4789598" y="1442213"/>
                  </a:lnTo>
                  <a:lnTo>
                    <a:pt x="4811447" y="1405551"/>
                  </a:lnTo>
                  <a:lnTo>
                    <a:pt x="4837436" y="1370971"/>
                  </a:lnTo>
                  <a:lnTo>
                    <a:pt x="4867305" y="1338685"/>
                  </a:lnTo>
                  <a:lnTo>
                    <a:pt x="4900792" y="1308901"/>
                  </a:lnTo>
                  <a:lnTo>
                    <a:pt x="4937638" y="1281833"/>
                  </a:lnTo>
                  <a:lnTo>
                    <a:pt x="4977580" y="1257689"/>
                  </a:lnTo>
                  <a:lnTo>
                    <a:pt x="5020360" y="1236681"/>
                  </a:lnTo>
                  <a:lnTo>
                    <a:pt x="5065715" y="1219021"/>
                  </a:lnTo>
                  <a:lnTo>
                    <a:pt x="5113384" y="1204917"/>
                  </a:lnTo>
                  <a:lnTo>
                    <a:pt x="5163108" y="1194583"/>
                  </a:lnTo>
                  <a:lnTo>
                    <a:pt x="5214625" y="1188227"/>
                  </a:lnTo>
                  <a:lnTo>
                    <a:pt x="5267674" y="1186062"/>
                  </a:lnTo>
                  <a:lnTo>
                    <a:pt x="5320724" y="1188227"/>
                  </a:lnTo>
                  <a:lnTo>
                    <a:pt x="5372241" y="1194583"/>
                  </a:lnTo>
                  <a:lnTo>
                    <a:pt x="5421965" y="1204917"/>
                  </a:lnTo>
                  <a:lnTo>
                    <a:pt x="5469634" y="1219021"/>
                  </a:lnTo>
                  <a:lnTo>
                    <a:pt x="5514989" y="1236681"/>
                  </a:lnTo>
                  <a:lnTo>
                    <a:pt x="5557768" y="1257689"/>
                  </a:lnTo>
                  <a:lnTo>
                    <a:pt x="5597711" y="1281833"/>
                  </a:lnTo>
                  <a:lnTo>
                    <a:pt x="5634557" y="1308901"/>
                  </a:lnTo>
                  <a:lnTo>
                    <a:pt x="5668044" y="1338685"/>
                  </a:lnTo>
                  <a:lnTo>
                    <a:pt x="5697913" y="1370971"/>
                  </a:lnTo>
                  <a:lnTo>
                    <a:pt x="5723902" y="1405551"/>
                  </a:lnTo>
                  <a:lnTo>
                    <a:pt x="5745751" y="1442213"/>
                  </a:lnTo>
                  <a:lnTo>
                    <a:pt x="5763198" y="1480745"/>
                  </a:lnTo>
                  <a:lnTo>
                    <a:pt x="5775983" y="1520938"/>
                  </a:lnTo>
                  <a:lnTo>
                    <a:pt x="5783846" y="1562581"/>
                  </a:lnTo>
                  <a:lnTo>
                    <a:pt x="5786524" y="1605462"/>
                  </a:lnTo>
                  <a:lnTo>
                    <a:pt x="5783846" y="1648343"/>
                  </a:lnTo>
                  <a:lnTo>
                    <a:pt x="5775983" y="1689986"/>
                  </a:lnTo>
                  <a:lnTo>
                    <a:pt x="5763198" y="1730179"/>
                  </a:lnTo>
                  <a:lnTo>
                    <a:pt x="5745751" y="1768711"/>
                  </a:lnTo>
                  <a:lnTo>
                    <a:pt x="5723902" y="1805373"/>
                  </a:lnTo>
                  <a:lnTo>
                    <a:pt x="5697913" y="1839953"/>
                  </a:lnTo>
                  <a:lnTo>
                    <a:pt x="5668044" y="1872239"/>
                  </a:lnTo>
                  <a:lnTo>
                    <a:pt x="5634557" y="1902023"/>
                  </a:lnTo>
                  <a:lnTo>
                    <a:pt x="5597711" y="1929091"/>
                  </a:lnTo>
                  <a:lnTo>
                    <a:pt x="5557768" y="1953235"/>
                  </a:lnTo>
                  <a:lnTo>
                    <a:pt x="5514989" y="1974243"/>
                  </a:lnTo>
                  <a:lnTo>
                    <a:pt x="5469634" y="1991903"/>
                  </a:lnTo>
                  <a:lnTo>
                    <a:pt x="5421965" y="2006007"/>
                  </a:lnTo>
                  <a:lnTo>
                    <a:pt x="5372241" y="2016341"/>
                  </a:lnTo>
                  <a:lnTo>
                    <a:pt x="5320724" y="2022697"/>
                  </a:lnTo>
                  <a:lnTo>
                    <a:pt x="5267674" y="2024862"/>
                  </a:lnTo>
                  <a:lnTo>
                    <a:pt x="5214625" y="2022697"/>
                  </a:lnTo>
                  <a:lnTo>
                    <a:pt x="5163108" y="2016341"/>
                  </a:lnTo>
                  <a:lnTo>
                    <a:pt x="5113384" y="2006007"/>
                  </a:lnTo>
                  <a:lnTo>
                    <a:pt x="5065715" y="1991903"/>
                  </a:lnTo>
                  <a:lnTo>
                    <a:pt x="5020360" y="1974243"/>
                  </a:lnTo>
                  <a:lnTo>
                    <a:pt x="4977580" y="1953235"/>
                  </a:lnTo>
                  <a:lnTo>
                    <a:pt x="4937638" y="1929091"/>
                  </a:lnTo>
                  <a:lnTo>
                    <a:pt x="4900792" y="1902023"/>
                  </a:lnTo>
                  <a:lnTo>
                    <a:pt x="4867305" y="1872239"/>
                  </a:lnTo>
                  <a:lnTo>
                    <a:pt x="4837436" y="1839953"/>
                  </a:lnTo>
                  <a:lnTo>
                    <a:pt x="4811447" y="1805373"/>
                  </a:lnTo>
                  <a:lnTo>
                    <a:pt x="4789598" y="1768711"/>
                  </a:lnTo>
                  <a:lnTo>
                    <a:pt x="4772151" y="1730179"/>
                  </a:lnTo>
                  <a:lnTo>
                    <a:pt x="4759366" y="1689986"/>
                  </a:lnTo>
                  <a:lnTo>
                    <a:pt x="4751503" y="1648343"/>
                  </a:lnTo>
                  <a:lnTo>
                    <a:pt x="4748824" y="1605462"/>
                  </a:lnTo>
                  <a:close/>
                </a:path>
                <a:path w="5786755" h="3675379">
                  <a:moveTo>
                    <a:pt x="3886462" y="794374"/>
                  </a:moveTo>
                  <a:lnTo>
                    <a:pt x="3889141" y="751493"/>
                  </a:lnTo>
                  <a:lnTo>
                    <a:pt x="3897003" y="709851"/>
                  </a:lnTo>
                  <a:lnTo>
                    <a:pt x="3909788" y="669658"/>
                  </a:lnTo>
                  <a:lnTo>
                    <a:pt x="3927236" y="631125"/>
                  </a:lnTo>
                  <a:lnTo>
                    <a:pt x="3949084" y="594464"/>
                  </a:lnTo>
                  <a:lnTo>
                    <a:pt x="3975073" y="559884"/>
                  </a:lnTo>
                  <a:lnTo>
                    <a:pt x="4004942" y="527597"/>
                  </a:lnTo>
                  <a:lnTo>
                    <a:pt x="4038430" y="497814"/>
                  </a:lnTo>
                  <a:lnTo>
                    <a:pt x="4075275" y="470745"/>
                  </a:lnTo>
                  <a:lnTo>
                    <a:pt x="4115218" y="446601"/>
                  </a:lnTo>
                  <a:lnTo>
                    <a:pt x="4157997" y="425594"/>
                  </a:lnTo>
                  <a:lnTo>
                    <a:pt x="4203352" y="407933"/>
                  </a:lnTo>
                  <a:lnTo>
                    <a:pt x="4251022" y="393830"/>
                  </a:lnTo>
                  <a:lnTo>
                    <a:pt x="4300746" y="383495"/>
                  </a:lnTo>
                  <a:lnTo>
                    <a:pt x="4352263" y="377140"/>
                  </a:lnTo>
                  <a:lnTo>
                    <a:pt x="4405312" y="374974"/>
                  </a:lnTo>
                  <a:lnTo>
                    <a:pt x="4458361" y="377140"/>
                  </a:lnTo>
                  <a:lnTo>
                    <a:pt x="4509878" y="383495"/>
                  </a:lnTo>
                  <a:lnTo>
                    <a:pt x="4559602" y="393830"/>
                  </a:lnTo>
                  <a:lnTo>
                    <a:pt x="4607272" y="407933"/>
                  </a:lnTo>
                  <a:lnTo>
                    <a:pt x="4652627" y="425594"/>
                  </a:lnTo>
                  <a:lnTo>
                    <a:pt x="4695406" y="446601"/>
                  </a:lnTo>
                  <a:lnTo>
                    <a:pt x="4735349" y="470745"/>
                  </a:lnTo>
                  <a:lnTo>
                    <a:pt x="4772194" y="497814"/>
                  </a:lnTo>
                  <a:lnTo>
                    <a:pt x="4805682" y="527597"/>
                  </a:lnTo>
                  <a:lnTo>
                    <a:pt x="4835551" y="559884"/>
                  </a:lnTo>
                  <a:lnTo>
                    <a:pt x="4861540" y="594464"/>
                  </a:lnTo>
                  <a:lnTo>
                    <a:pt x="4883388" y="631125"/>
                  </a:lnTo>
                  <a:lnTo>
                    <a:pt x="4900836" y="669658"/>
                  </a:lnTo>
                  <a:lnTo>
                    <a:pt x="4913621" y="709851"/>
                  </a:lnTo>
                  <a:lnTo>
                    <a:pt x="4921483" y="751493"/>
                  </a:lnTo>
                  <a:lnTo>
                    <a:pt x="4924162" y="794374"/>
                  </a:lnTo>
                  <a:lnTo>
                    <a:pt x="4921483" y="837256"/>
                  </a:lnTo>
                  <a:lnTo>
                    <a:pt x="4913621" y="878898"/>
                  </a:lnTo>
                  <a:lnTo>
                    <a:pt x="4900836" y="919091"/>
                  </a:lnTo>
                  <a:lnTo>
                    <a:pt x="4883388" y="957624"/>
                  </a:lnTo>
                  <a:lnTo>
                    <a:pt x="4861540" y="994285"/>
                  </a:lnTo>
                  <a:lnTo>
                    <a:pt x="4835551" y="1028865"/>
                  </a:lnTo>
                  <a:lnTo>
                    <a:pt x="4805682" y="1061152"/>
                  </a:lnTo>
                  <a:lnTo>
                    <a:pt x="4772194" y="1090935"/>
                  </a:lnTo>
                  <a:lnTo>
                    <a:pt x="4735349" y="1118004"/>
                  </a:lnTo>
                  <a:lnTo>
                    <a:pt x="4695406" y="1142148"/>
                  </a:lnTo>
                  <a:lnTo>
                    <a:pt x="4652627" y="1163155"/>
                  </a:lnTo>
                  <a:lnTo>
                    <a:pt x="4607272" y="1180816"/>
                  </a:lnTo>
                  <a:lnTo>
                    <a:pt x="4559602" y="1194919"/>
                  </a:lnTo>
                  <a:lnTo>
                    <a:pt x="4509878" y="1205254"/>
                  </a:lnTo>
                  <a:lnTo>
                    <a:pt x="4458361" y="1211609"/>
                  </a:lnTo>
                  <a:lnTo>
                    <a:pt x="4405312" y="1213774"/>
                  </a:lnTo>
                  <a:lnTo>
                    <a:pt x="4352263" y="1211609"/>
                  </a:lnTo>
                  <a:lnTo>
                    <a:pt x="4300746" y="1205254"/>
                  </a:lnTo>
                  <a:lnTo>
                    <a:pt x="4251022" y="1194919"/>
                  </a:lnTo>
                  <a:lnTo>
                    <a:pt x="4203352" y="1180816"/>
                  </a:lnTo>
                  <a:lnTo>
                    <a:pt x="4157997" y="1163155"/>
                  </a:lnTo>
                  <a:lnTo>
                    <a:pt x="4115218" y="1142148"/>
                  </a:lnTo>
                  <a:lnTo>
                    <a:pt x="4075275" y="1118004"/>
                  </a:lnTo>
                  <a:lnTo>
                    <a:pt x="4038430" y="1090935"/>
                  </a:lnTo>
                  <a:lnTo>
                    <a:pt x="4004942" y="1061152"/>
                  </a:lnTo>
                  <a:lnTo>
                    <a:pt x="3975073" y="1028865"/>
                  </a:lnTo>
                  <a:lnTo>
                    <a:pt x="3949084" y="994285"/>
                  </a:lnTo>
                  <a:lnTo>
                    <a:pt x="3927236" y="957624"/>
                  </a:lnTo>
                  <a:lnTo>
                    <a:pt x="3909788" y="919091"/>
                  </a:lnTo>
                  <a:lnTo>
                    <a:pt x="3897003" y="878898"/>
                  </a:lnTo>
                  <a:lnTo>
                    <a:pt x="3889141" y="837256"/>
                  </a:lnTo>
                  <a:lnTo>
                    <a:pt x="3886462" y="794374"/>
                  </a:lnTo>
                  <a:close/>
                </a:path>
                <a:path w="5786755" h="3675379">
                  <a:moveTo>
                    <a:pt x="1582262" y="3255374"/>
                  </a:moveTo>
                  <a:lnTo>
                    <a:pt x="1584941" y="3212493"/>
                  </a:lnTo>
                  <a:lnTo>
                    <a:pt x="1592803" y="3170851"/>
                  </a:lnTo>
                  <a:lnTo>
                    <a:pt x="1605588" y="3130658"/>
                  </a:lnTo>
                  <a:lnTo>
                    <a:pt x="1623036" y="3092125"/>
                  </a:lnTo>
                  <a:lnTo>
                    <a:pt x="1644884" y="3055464"/>
                  </a:lnTo>
                  <a:lnTo>
                    <a:pt x="1670873" y="3020884"/>
                  </a:lnTo>
                  <a:lnTo>
                    <a:pt x="1700742" y="2988597"/>
                  </a:lnTo>
                  <a:lnTo>
                    <a:pt x="1734230" y="2958814"/>
                  </a:lnTo>
                  <a:lnTo>
                    <a:pt x="1771075" y="2931745"/>
                  </a:lnTo>
                  <a:lnTo>
                    <a:pt x="1811018" y="2907601"/>
                  </a:lnTo>
                  <a:lnTo>
                    <a:pt x="1853797" y="2886594"/>
                  </a:lnTo>
                  <a:lnTo>
                    <a:pt x="1899152" y="2868933"/>
                  </a:lnTo>
                  <a:lnTo>
                    <a:pt x="1946822" y="2854830"/>
                  </a:lnTo>
                  <a:lnTo>
                    <a:pt x="1996546" y="2844495"/>
                  </a:lnTo>
                  <a:lnTo>
                    <a:pt x="2048063" y="2838140"/>
                  </a:lnTo>
                  <a:lnTo>
                    <a:pt x="2101112" y="2835974"/>
                  </a:lnTo>
                  <a:lnTo>
                    <a:pt x="2154161" y="2838140"/>
                  </a:lnTo>
                  <a:lnTo>
                    <a:pt x="2205678" y="2844495"/>
                  </a:lnTo>
                  <a:lnTo>
                    <a:pt x="2255402" y="2854830"/>
                  </a:lnTo>
                  <a:lnTo>
                    <a:pt x="2303072" y="2868933"/>
                  </a:lnTo>
                  <a:lnTo>
                    <a:pt x="2348427" y="2886594"/>
                  </a:lnTo>
                  <a:lnTo>
                    <a:pt x="2391206" y="2907601"/>
                  </a:lnTo>
                  <a:lnTo>
                    <a:pt x="2431149" y="2931745"/>
                  </a:lnTo>
                  <a:lnTo>
                    <a:pt x="2467994" y="2958814"/>
                  </a:lnTo>
                  <a:lnTo>
                    <a:pt x="2501482" y="2988597"/>
                  </a:lnTo>
                  <a:lnTo>
                    <a:pt x="2531351" y="3020884"/>
                  </a:lnTo>
                  <a:lnTo>
                    <a:pt x="2557340" y="3055464"/>
                  </a:lnTo>
                  <a:lnTo>
                    <a:pt x="2579188" y="3092125"/>
                  </a:lnTo>
                  <a:lnTo>
                    <a:pt x="2596636" y="3130658"/>
                  </a:lnTo>
                  <a:lnTo>
                    <a:pt x="2609421" y="3170851"/>
                  </a:lnTo>
                  <a:lnTo>
                    <a:pt x="2617283" y="3212493"/>
                  </a:lnTo>
                  <a:lnTo>
                    <a:pt x="2619962" y="3255374"/>
                  </a:lnTo>
                  <a:lnTo>
                    <a:pt x="2617283" y="3298256"/>
                  </a:lnTo>
                  <a:lnTo>
                    <a:pt x="2609421" y="3339898"/>
                  </a:lnTo>
                  <a:lnTo>
                    <a:pt x="2596636" y="3380091"/>
                  </a:lnTo>
                  <a:lnTo>
                    <a:pt x="2579188" y="3418624"/>
                  </a:lnTo>
                  <a:lnTo>
                    <a:pt x="2557340" y="3455285"/>
                  </a:lnTo>
                  <a:lnTo>
                    <a:pt x="2531351" y="3489865"/>
                  </a:lnTo>
                  <a:lnTo>
                    <a:pt x="2501482" y="3522152"/>
                  </a:lnTo>
                  <a:lnTo>
                    <a:pt x="2467994" y="3551935"/>
                  </a:lnTo>
                  <a:lnTo>
                    <a:pt x="2431149" y="3579004"/>
                  </a:lnTo>
                  <a:lnTo>
                    <a:pt x="2391206" y="3603147"/>
                  </a:lnTo>
                  <a:lnTo>
                    <a:pt x="2348427" y="3624155"/>
                  </a:lnTo>
                  <a:lnTo>
                    <a:pt x="2303072" y="3641816"/>
                  </a:lnTo>
                  <a:lnTo>
                    <a:pt x="2255402" y="3655919"/>
                  </a:lnTo>
                  <a:lnTo>
                    <a:pt x="2205678" y="3666254"/>
                  </a:lnTo>
                  <a:lnTo>
                    <a:pt x="2154161" y="3672609"/>
                  </a:lnTo>
                  <a:lnTo>
                    <a:pt x="2101112" y="3674774"/>
                  </a:lnTo>
                  <a:lnTo>
                    <a:pt x="2048063" y="3672609"/>
                  </a:lnTo>
                  <a:lnTo>
                    <a:pt x="1996546" y="3666254"/>
                  </a:lnTo>
                  <a:lnTo>
                    <a:pt x="1946822" y="3655919"/>
                  </a:lnTo>
                  <a:lnTo>
                    <a:pt x="1899152" y="3641816"/>
                  </a:lnTo>
                  <a:lnTo>
                    <a:pt x="1853797" y="3624155"/>
                  </a:lnTo>
                  <a:lnTo>
                    <a:pt x="1811018" y="3603147"/>
                  </a:lnTo>
                  <a:lnTo>
                    <a:pt x="1771075" y="3579004"/>
                  </a:lnTo>
                  <a:lnTo>
                    <a:pt x="1734230" y="3551935"/>
                  </a:lnTo>
                  <a:lnTo>
                    <a:pt x="1700742" y="3522152"/>
                  </a:lnTo>
                  <a:lnTo>
                    <a:pt x="1670873" y="3489865"/>
                  </a:lnTo>
                  <a:lnTo>
                    <a:pt x="1644884" y="3455285"/>
                  </a:lnTo>
                  <a:lnTo>
                    <a:pt x="1623036" y="3418624"/>
                  </a:lnTo>
                  <a:lnTo>
                    <a:pt x="1605588" y="3380091"/>
                  </a:lnTo>
                  <a:lnTo>
                    <a:pt x="1592803" y="3339898"/>
                  </a:lnTo>
                  <a:lnTo>
                    <a:pt x="1584941" y="3298256"/>
                  </a:lnTo>
                  <a:lnTo>
                    <a:pt x="1582262" y="3255374"/>
                  </a:lnTo>
                  <a:close/>
                </a:path>
                <a:path w="5786755" h="3675379">
                  <a:moveTo>
                    <a:pt x="635899" y="2416574"/>
                  </a:moveTo>
                  <a:lnTo>
                    <a:pt x="638578" y="2373693"/>
                  </a:lnTo>
                  <a:lnTo>
                    <a:pt x="646441" y="2332051"/>
                  </a:lnTo>
                  <a:lnTo>
                    <a:pt x="659226" y="2291858"/>
                  </a:lnTo>
                  <a:lnTo>
                    <a:pt x="676673" y="2253325"/>
                  </a:lnTo>
                  <a:lnTo>
                    <a:pt x="698522" y="2216664"/>
                  </a:lnTo>
                  <a:lnTo>
                    <a:pt x="724511" y="2182084"/>
                  </a:lnTo>
                  <a:lnTo>
                    <a:pt x="754380" y="2149797"/>
                  </a:lnTo>
                  <a:lnTo>
                    <a:pt x="787867" y="2120014"/>
                  </a:lnTo>
                  <a:lnTo>
                    <a:pt x="824713" y="2092945"/>
                  </a:lnTo>
                  <a:lnTo>
                    <a:pt x="864656" y="2068801"/>
                  </a:lnTo>
                  <a:lnTo>
                    <a:pt x="907435" y="2047794"/>
                  </a:lnTo>
                  <a:lnTo>
                    <a:pt x="952790" y="2030133"/>
                  </a:lnTo>
                  <a:lnTo>
                    <a:pt x="1000459" y="2016030"/>
                  </a:lnTo>
                  <a:lnTo>
                    <a:pt x="1050183" y="2005695"/>
                  </a:lnTo>
                  <a:lnTo>
                    <a:pt x="1101700" y="1999340"/>
                  </a:lnTo>
                  <a:lnTo>
                    <a:pt x="1154749" y="1997174"/>
                  </a:lnTo>
                  <a:lnTo>
                    <a:pt x="1207799" y="1999340"/>
                  </a:lnTo>
                  <a:lnTo>
                    <a:pt x="1259316" y="2005695"/>
                  </a:lnTo>
                  <a:lnTo>
                    <a:pt x="1309040" y="2016030"/>
                  </a:lnTo>
                  <a:lnTo>
                    <a:pt x="1356709" y="2030133"/>
                  </a:lnTo>
                  <a:lnTo>
                    <a:pt x="1402064" y="2047794"/>
                  </a:lnTo>
                  <a:lnTo>
                    <a:pt x="1444843" y="2068801"/>
                  </a:lnTo>
                  <a:lnTo>
                    <a:pt x="1484786" y="2092945"/>
                  </a:lnTo>
                  <a:lnTo>
                    <a:pt x="1521632" y="2120014"/>
                  </a:lnTo>
                  <a:lnTo>
                    <a:pt x="1555119" y="2149797"/>
                  </a:lnTo>
                  <a:lnTo>
                    <a:pt x="1584988" y="2182084"/>
                  </a:lnTo>
                  <a:lnTo>
                    <a:pt x="1610977" y="2216664"/>
                  </a:lnTo>
                  <a:lnTo>
                    <a:pt x="1632826" y="2253325"/>
                  </a:lnTo>
                  <a:lnTo>
                    <a:pt x="1650273" y="2291858"/>
                  </a:lnTo>
                  <a:lnTo>
                    <a:pt x="1663058" y="2332051"/>
                  </a:lnTo>
                  <a:lnTo>
                    <a:pt x="1670921" y="2373693"/>
                  </a:lnTo>
                  <a:lnTo>
                    <a:pt x="1673599" y="2416574"/>
                  </a:lnTo>
                  <a:lnTo>
                    <a:pt x="1670921" y="2459456"/>
                  </a:lnTo>
                  <a:lnTo>
                    <a:pt x="1663058" y="2501098"/>
                  </a:lnTo>
                  <a:lnTo>
                    <a:pt x="1650273" y="2541291"/>
                  </a:lnTo>
                  <a:lnTo>
                    <a:pt x="1632826" y="2579824"/>
                  </a:lnTo>
                  <a:lnTo>
                    <a:pt x="1610977" y="2616485"/>
                  </a:lnTo>
                  <a:lnTo>
                    <a:pt x="1584988" y="2651065"/>
                  </a:lnTo>
                  <a:lnTo>
                    <a:pt x="1555119" y="2683352"/>
                  </a:lnTo>
                  <a:lnTo>
                    <a:pt x="1521632" y="2713135"/>
                  </a:lnTo>
                  <a:lnTo>
                    <a:pt x="1484786" y="2740204"/>
                  </a:lnTo>
                  <a:lnTo>
                    <a:pt x="1444843" y="2764347"/>
                  </a:lnTo>
                  <a:lnTo>
                    <a:pt x="1402064" y="2785355"/>
                  </a:lnTo>
                  <a:lnTo>
                    <a:pt x="1356709" y="2803016"/>
                  </a:lnTo>
                  <a:lnTo>
                    <a:pt x="1309040" y="2817119"/>
                  </a:lnTo>
                  <a:lnTo>
                    <a:pt x="1259316" y="2827454"/>
                  </a:lnTo>
                  <a:lnTo>
                    <a:pt x="1207799" y="2833809"/>
                  </a:lnTo>
                  <a:lnTo>
                    <a:pt x="1154749" y="2835974"/>
                  </a:lnTo>
                  <a:lnTo>
                    <a:pt x="1101700" y="2833809"/>
                  </a:lnTo>
                  <a:lnTo>
                    <a:pt x="1050183" y="2827454"/>
                  </a:lnTo>
                  <a:lnTo>
                    <a:pt x="1000459" y="2817119"/>
                  </a:lnTo>
                  <a:lnTo>
                    <a:pt x="952790" y="2803016"/>
                  </a:lnTo>
                  <a:lnTo>
                    <a:pt x="907435" y="2785355"/>
                  </a:lnTo>
                  <a:lnTo>
                    <a:pt x="864656" y="2764347"/>
                  </a:lnTo>
                  <a:lnTo>
                    <a:pt x="824713" y="2740204"/>
                  </a:lnTo>
                  <a:lnTo>
                    <a:pt x="787867" y="2713135"/>
                  </a:lnTo>
                  <a:lnTo>
                    <a:pt x="754380" y="2683352"/>
                  </a:lnTo>
                  <a:lnTo>
                    <a:pt x="724511" y="2651065"/>
                  </a:lnTo>
                  <a:lnTo>
                    <a:pt x="698522" y="2616485"/>
                  </a:lnTo>
                  <a:lnTo>
                    <a:pt x="676673" y="2579824"/>
                  </a:lnTo>
                  <a:lnTo>
                    <a:pt x="659226" y="2541291"/>
                  </a:lnTo>
                  <a:lnTo>
                    <a:pt x="646441" y="2501098"/>
                  </a:lnTo>
                  <a:lnTo>
                    <a:pt x="638578" y="2459456"/>
                  </a:lnTo>
                  <a:lnTo>
                    <a:pt x="635899" y="2416574"/>
                  </a:lnTo>
                  <a:close/>
                </a:path>
                <a:path w="5786755" h="3675379">
                  <a:moveTo>
                    <a:pt x="0" y="1605474"/>
                  </a:moveTo>
                  <a:lnTo>
                    <a:pt x="2678" y="1562593"/>
                  </a:lnTo>
                  <a:lnTo>
                    <a:pt x="10541" y="1520951"/>
                  </a:lnTo>
                  <a:lnTo>
                    <a:pt x="23326" y="1480758"/>
                  </a:lnTo>
                  <a:lnTo>
                    <a:pt x="40773" y="1442225"/>
                  </a:lnTo>
                  <a:lnTo>
                    <a:pt x="62622" y="1405564"/>
                  </a:lnTo>
                  <a:lnTo>
                    <a:pt x="88611" y="1370984"/>
                  </a:lnTo>
                  <a:lnTo>
                    <a:pt x="118480" y="1338697"/>
                  </a:lnTo>
                  <a:lnTo>
                    <a:pt x="151967" y="1308914"/>
                  </a:lnTo>
                  <a:lnTo>
                    <a:pt x="188813" y="1281845"/>
                  </a:lnTo>
                  <a:lnTo>
                    <a:pt x="228756" y="1257701"/>
                  </a:lnTo>
                  <a:lnTo>
                    <a:pt x="271535" y="1236694"/>
                  </a:lnTo>
                  <a:lnTo>
                    <a:pt x="316890" y="1219033"/>
                  </a:lnTo>
                  <a:lnTo>
                    <a:pt x="364559" y="1204930"/>
                  </a:lnTo>
                  <a:lnTo>
                    <a:pt x="414283" y="1194595"/>
                  </a:lnTo>
                  <a:lnTo>
                    <a:pt x="465800" y="1188240"/>
                  </a:lnTo>
                  <a:lnTo>
                    <a:pt x="518849" y="1186074"/>
                  </a:lnTo>
                  <a:lnTo>
                    <a:pt x="571899" y="1188240"/>
                  </a:lnTo>
                  <a:lnTo>
                    <a:pt x="623416" y="1194595"/>
                  </a:lnTo>
                  <a:lnTo>
                    <a:pt x="673140" y="1204930"/>
                  </a:lnTo>
                  <a:lnTo>
                    <a:pt x="720809" y="1219033"/>
                  </a:lnTo>
                  <a:lnTo>
                    <a:pt x="766164" y="1236694"/>
                  </a:lnTo>
                  <a:lnTo>
                    <a:pt x="808943" y="1257701"/>
                  </a:lnTo>
                  <a:lnTo>
                    <a:pt x="848886" y="1281845"/>
                  </a:lnTo>
                  <a:lnTo>
                    <a:pt x="885732" y="1308914"/>
                  </a:lnTo>
                  <a:lnTo>
                    <a:pt x="919219" y="1338697"/>
                  </a:lnTo>
                  <a:lnTo>
                    <a:pt x="949088" y="1370984"/>
                  </a:lnTo>
                  <a:lnTo>
                    <a:pt x="975077" y="1405564"/>
                  </a:lnTo>
                  <a:lnTo>
                    <a:pt x="996926" y="1442225"/>
                  </a:lnTo>
                  <a:lnTo>
                    <a:pt x="1014373" y="1480758"/>
                  </a:lnTo>
                  <a:lnTo>
                    <a:pt x="1027158" y="1520951"/>
                  </a:lnTo>
                  <a:lnTo>
                    <a:pt x="1035021" y="1562593"/>
                  </a:lnTo>
                  <a:lnTo>
                    <a:pt x="1037699" y="1605474"/>
                  </a:lnTo>
                  <a:lnTo>
                    <a:pt x="1035021" y="1648356"/>
                  </a:lnTo>
                  <a:lnTo>
                    <a:pt x="1027158" y="1689998"/>
                  </a:lnTo>
                  <a:lnTo>
                    <a:pt x="1014373" y="1730191"/>
                  </a:lnTo>
                  <a:lnTo>
                    <a:pt x="996926" y="1768724"/>
                  </a:lnTo>
                  <a:lnTo>
                    <a:pt x="975077" y="1805385"/>
                  </a:lnTo>
                  <a:lnTo>
                    <a:pt x="949088" y="1839965"/>
                  </a:lnTo>
                  <a:lnTo>
                    <a:pt x="919219" y="1872252"/>
                  </a:lnTo>
                  <a:lnTo>
                    <a:pt x="885732" y="1902035"/>
                  </a:lnTo>
                  <a:lnTo>
                    <a:pt x="848886" y="1929104"/>
                  </a:lnTo>
                  <a:lnTo>
                    <a:pt x="808943" y="1953248"/>
                  </a:lnTo>
                  <a:lnTo>
                    <a:pt x="766164" y="1974255"/>
                  </a:lnTo>
                  <a:lnTo>
                    <a:pt x="720809" y="1991916"/>
                  </a:lnTo>
                  <a:lnTo>
                    <a:pt x="673140" y="2006019"/>
                  </a:lnTo>
                  <a:lnTo>
                    <a:pt x="623416" y="2016354"/>
                  </a:lnTo>
                  <a:lnTo>
                    <a:pt x="571899" y="2022709"/>
                  </a:lnTo>
                  <a:lnTo>
                    <a:pt x="518849" y="2024874"/>
                  </a:lnTo>
                  <a:lnTo>
                    <a:pt x="465800" y="2022709"/>
                  </a:lnTo>
                  <a:lnTo>
                    <a:pt x="414283" y="2016354"/>
                  </a:lnTo>
                  <a:lnTo>
                    <a:pt x="364559" y="2006019"/>
                  </a:lnTo>
                  <a:lnTo>
                    <a:pt x="316890" y="1991916"/>
                  </a:lnTo>
                  <a:lnTo>
                    <a:pt x="271535" y="1974255"/>
                  </a:lnTo>
                  <a:lnTo>
                    <a:pt x="228756" y="1953248"/>
                  </a:lnTo>
                  <a:lnTo>
                    <a:pt x="188813" y="1929104"/>
                  </a:lnTo>
                  <a:lnTo>
                    <a:pt x="151967" y="1902035"/>
                  </a:lnTo>
                  <a:lnTo>
                    <a:pt x="118480" y="1872252"/>
                  </a:lnTo>
                  <a:lnTo>
                    <a:pt x="88611" y="1839965"/>
                  </a:lnTo>
                  <a:lnTo>
                    <a:pt x="62622" y="1805385"/>
                  </a:lnTo>
                  <a:lnTo>
                    <a:pt x="40773" y="1768724"/>
                  </a:lnTo>
                  <a:lnTo>
                    <a:pt x="23326" y="1730191"/>
                  </a:lnTo>
                  <a:lnTo>
                    <a:pt x="10541" y="1689998"/>
                  </a:lnTo>
                  <a:lnTo>
                    <a:pt x="2678" y="1648356"/>
                  </a:lnTo>
                  <a:lnTo>
                    <a:pt x="0" y="1605474"/>
                  </a:lnTo>
                  <a:close/>
                </a:path>
                <a:path w="5786755" h="3675379">
                  <a:moveTo>
                    <a:pt x="758349" y="794374"/>
                  </a:moveTo>
                  <a:lnTo>
                    <a:pt x="761028" y="751493"/>
                  </a:lnTo>
                  <a:lnTo>
                    <a:pt x="768891" y="709851"/>
                  </a:lnTo>
                  <a:lnTo>
                    <a:pt x="781676" y="669658"/>
                  </a:lnTo>
                  <a:lnTo>
                    <a:pt x="799123" y="631125"/>
                  </a:lnTo>
                  <a:lnTo>
                    <a:pt x="820972" y="594464"/>
                  </a:lnTo>
                  <a:lnTo>
                    <a:pt x="846961" y="559884"/>
                  </a:lnTo>
                  <a:lnTo>
                    <a:pt x="876830" y="527597"/>
                  </a:lnTo>
                  <a:lnTo>
                    <a:pt x="910317" y="497814"/>
                  </a:lnTo>
                  <a:lnTo>
                    <a:pt x="947163" y="470745"/>
                  </a:lnTo>
                  <a:lnTo>
                    <a:pt x="987106" y="446601"/>
                  </a:lnTo>
                  <a:lnTo>
                    <a:pt x="1029885" y="425594"/>
                  </a:lnTo>
                  <a:lnTo>
                    <a:pt x="1075240" y="407933"/>
                  </a:lnTo>
                  <a:lnTo>
                    <a:pt x="1122909" y="393830"/>
                  </a:lnTo>
                  <a:lnTo>
                    <a:pt x="1172633" y="383495"/>
                  </a:lnTo>
                  <a:lnTo>
                    <a:pt x="1224150" y="377140"/>
                  </a:lnTo>
                  <a:lnTo>
                    <a:pt x="1277199" y="374974"/>
                  </a:lnTo>
                  <a:lnTo>
                    <a:pt x="1330249" y="377140"/>
                  </a:lnTo>
                  <a:lnTo>
                    <a:pt x="1381766" y="383495"/>
                  </a:lnTo>
                  <a:lnTo>
                    <a:pt x="1431490" y="393830"/>
                  </a:lnTo>
                  <a:lnTo>
                    <a:pt x="1479159" y="407933"/>
                  </a:lnTo>
                  <a:lnTo>
                    <a:pt x="1524514" y="425594"/>
                  </a:lnTo>
                  <a:lnTo>
                    <a:pt x="1567293" y="446601"/>
                  </a:lnTo>
                  <a:lnTo>
                    <a:pt x="1607236" y="470745"/>
                  </a:lnTo>
                  <a:lnTo>
                    <a:pt x="1644082" y="497814"/>
                  </a:lnTo>
                  <a:lnTo>
                    <a:pt x="1677569" y="527597"/>
                  </a:lnTo>
                  <a:lnTo>
                    <a:pt x="1707438" y="559884"/>
                  </a:lnTo>
                  <a:lnTo>
                    <a:pt x="1733427" y="594464"/>
                  </a:lnTo>
                  <a:lnTo>
                    <a:pt x="1755276" y="631125"/>
                  </a:lnTo>
                  <a:lnTo>
                    <a:pt x="1772723" y="669658"/>
                  </a:lnTo>
                  <a:lnTo>
                    <a:pt x="1785508" y="709851"/>
                  </a:lnTo>
                  <a:lnTo>
                    <a:pt x="1793371" y="751493"/>
                  </a:lnTo>
                  <a:lnTo>
                    <a:pt x="1796049" y="794374"/>
                  </a:lnTo>
                  <a:lnTo>
                    <a:pt x="1793371" y="837256"/>
                  </a:lnTo>
                  <a:lnTo>
                    <a:pt x="1785508" y="878898"/>
                  </a:lnTo>
                  <a:lnTo>
                    <a:pt x="1772723" y="919091"/>
                  </a:lnTo>
                  <a:lnTo>
                    <a:pt x="1755276" y="957624"/>
                  </a:lnTo>
                  <a:lnTo>
                    <a:pt x="1733427" y="994285"/>
                  </a:lnTo>
                  <a:lnTo>
                    <a:pt x="1707438" y="1028865"/>
                  </a:lnTo>
                  <a:lnTo>
                    <a:pt x="1677569" y="1061152"/>
                  </a:lnTo>
                  <a:lnTo>
                    <a:pt x="1644082" y="1090935"/>
                  </a:lnTo>
                  <a:lnTo>
                    <a:pt x="1607236" y="1118004"/>
                  </a:lnTo>
                  <a:lnTo>
                    <a:pt x="1567293" y="1142148"/>
                  </a:lnTo>
                  <a:lnTo>
                    <a:pt x="1524514" y="1163155"/>
                  </a:lnTo>
                  <a:lnTo>
                    <a:pt x="1479159" y="1180816"/>
                  </a:lnTo>
                  <a:lnTo>
                    <a:pt x="1431490" y="1194919"/>
                  </a:lnTo>
                  <a:lnTo>
                    <a:pt x="1381766" y="1205254"/>
                  </a:lnTo>
                  <a:lnTo>
                    <a:pt x="1330249" y="1211609"/>
                  </a:lnTo>
                  <a:lnTo>
                    <a:pt x="1277199" y="1213774"/>
                  </a:lnTo>
                  <a:lnTo>
                    <a:pt x="1224150" y="1211609"/>
                  </a:lnTo>
                  <a:lnTo>
                    <a:pt x="1172633" y="1205254"/>
                  </a:lnTo>
                  <a:lnTo>
                    <a:pt x="1122909" y="1194919"/>
                  </a:lnTo>
                  <a:lnTo>
                    <a:pt x="1075240" y="1180816"/>
                  </a:lnTo>
                  <a:lnTo>
                    <a:pt x="1029885" y="1163155"/>
                  </a:lnTo>
                  <a:lnTo>
                    <a:pt x="987106" y="1142148"/>
                  </a:lnTo>
                  <a:lnTo>
                    <a:pt x="947163" y="1118004"/>
                  </a:lnTo>
                  <a:lnTo>
                    <a:pt x="910317" y="1090935"/>
                  </a:lnTo>
                  <a:lnTo>
                    <a:pt x="876830" y="1061152"/>
                  </a:lnTo>
                  <a:lnTo>
                    <a:pt x="846961" y="1028865"/>
                  </a:lnTo>
                  <a:lnTo>
                    <a:pt x="820972" y="994285"/>
                  </a:lnTo>
                  <a:lnTo>
                    <a:pt x="799123" y="957624"/>
                  </a:lnTo>
                  <a:lnTo>
                    <a:pt x="781676" y="919091"/>
                  </a:lnTo>
                  <a:lnTo>
                    <a:pt x="768891" y="878898"/>
                  </a:lnTo>
                  <a:lnTo>
                    <a:pt x="761028" y="837256"/>
                  </a:lnTo>
                  <a:lnTo>
                    <a:pt x="758349" y="794374"/>
                  </a:lnTo>
                  <a:close/>
                </a:path>
                <a:path w="5786755" h="3675379">
                  <a:moveTo>
                    <a:pt x="2325999" y="419399"/>
                  </a:moveTo>
                  <a:lnTo>
                    <a:pt x="2328678" y="376518"/>
                  </a:lnTo>
                  <a:lnTo>
                    <a:pt x="2336541" y="334876"/>
                  </a:lnTo>
                  <a:lnTo>
                    <a:pt x="2349326" y="294683"/>
                  </a:lnTo>
                  <a:lnTo>
                    <a:pt x="2366773" y="256150"/>
                  </a:lnTo>
                  <a:lnTo>
                    <a:pt x="2388622" y="219489"/>
                  </a:lnTo>
                  <a:lnTo>
                    <a:pt x="2414611" y="184909"/>
                  </a:lnTo>
                  <a:lnTo>
                    <a:pt x="2444480" y="152622"/>
                  </a:lnTo>
                  <a:lnTo>
                    <a:pt x="2477967" y="122839"/>
                  </a:lnTo>
                  <a:lnTo>
                    <a:pt x="2514813" y="95770"/>
                  </a:lnTo>
                  <a:lnTo>
                    <a:pt x="2554755" y="71626"/>
                  </a:lnTo>
                  <a:lnTo>
                    <a:pt x="2597535" y="50619"/>
                  </a:lnTo>
                  <a:lnTo>
                    <a:pt x="2642890" y="32958"/>
                  </a:lnTo>
                  <a:lnTo>
                    <a:pt x="2690559" y="18855"/>
                  </a:lnTo>
                  <a:lnTo>
                    <a:pt x="2740283" y="8520"/>
                  </a:lnTo>
                  <a:lnTo>
                    <a:pt x="2791800" y="2165"/>
                  </a:lnTo>
                  <a:lnTo>
                    <a:pt x="2844849" y="0"/>
                  </a:lnTo>
                  <a:lnTo>
                    <a:pt x="2897899" y="2165"/>
                  </a:lnTo>
                  <a:lnTo>
                    <a:pt x="2949416" y="8520"/>
                  </a:lnTo>
                  <a:lnTo>
                    <a:pt x="2999140" y="18855"/>
                  </a:lnTo>
                  <a:lnTo>
                    <a:pt x="3046809" y="32958"/>
                  </a:lnTo>
                  <a:lnTo>
                    <a:pt x="3092164" y="50619"/>
                  </a:lnTo>
                  <a:lnTo>
                    <a:pt x="3134943" y="71626"/>
                  </a:lnTo>
                  <a:lnTo>
                    <a:pt x="3174886" y="95770"/>
                  </a:lnTo>
                  <a:lnTo>
                    <a:pt x="3211732" y="122839"/>
                  </a:lnTo>
                  <a:lnTo>
                    <a:pt x="3245219" y="152622"/>
                  </a:lnTo>
                  <a:lnTo>
                    <a:pt x="3275088" y="184909"/>
                  </a:lnTo>
                  <a:lnTo>
                    <a:pt x="3301077" y="219489"/>
                  </a:lnTo>
                  <a:lnTo>
                    <a:pt x="3322926" y="256150"/>
                  </a:lnTo>
                  <a:lnTo>
                    <a:pt x="3340373" y="294683"/>
                  </a:lnTo>
                  <a:lnTo>
                    <a:pt x="3353158" y="334876"/>
                  </a:lnTo>
                  <a:lnTo>
                    <a:pt x="3361021" y="376518"/>
                  </a:lnTo>
                  <a:lnTo>
                    <a:pt x="3363699" y="419399"/>
                  </a:lnTo>
                  <a:lnTo>
                    <a:pt x="3361021" y="462281"/>
                  </a:lnTo>
                  <a:lnTo>
                    <a:pt x="3353158" y="503923"/>
                  </a:lnTo>
                  <a:lnTo>
                    <a:pt x="3340373" y="544116"/>
                  </a:lnTo>
                  <a:lnTo>
                    <a:pt x="3322926" y="582649"/>
                  </a:lnTo>
                  <a:lnTo>
                    <a:pt x="3301077" y="619310"/>
                  </a:lnTo>
                  <a:lnTo>
                    <a:pt x="3275088" y="653890"/>
                  </a:lnTo>
                  <a:lnTo>
                    <a:pt x="3245219" y="686177"/>
                  </a:lnTo>
                  <a:lnTo>
                    <a:pt x="3211732" y="715960"/>
                  </a:lnTo>
                  <a:lnTo>
                    <a:pt x="3174886" y="743029"/>
                  </a:lnTo>
                  <a:lnTo>
                    <a:pt x="3134943" y="767173"/>
                  </a:lnTo>
                  <a:lnTo>
                    <a:pt x="3092164" y="788180"/>
                  </a:lnTo>
                  <a:lnTo>
                    <a:pt x="3046809" y="805841"/>
                  </a:lnTo>
                  <a:lnTo>
                    <a:pt x="2999140" y="819944"/>
                  </a:lnTo>
                  <a:lnTo>
                    <a:pt x="2949416" y="830279"/>
                  </a:lnTo>
                  <a:lnTo>
                    <a:pt x="2897899" y="836634"/>
                  </a:lnTo>
                  <a:lnTo>
                    <a:pt x="2844849" y="838799"/>
                  </a:lnTo>
                  <a:lnTo>
                    <a:pt x="2791800" y="836634"/>
                  </a:lnTo>
                  <a:lnTo>
                    <a:pt x="2740283" y="830279"/>
                  </a:lnTo>
                  <a:lnTo>
                    <a:pt x="2690559" y="819944"/>
                  </a:lnTo>
                  <a:lnTo>
                    <a:pt x="2642890" y="805841"/>
                  </a:lnTo>
                  <a:lnTo>
                    <a:pt x="2597535" y="788180"/>
                  </a:lnTo>
                  <a:lnTo>
                    <a:pt x="2554755" y="767173"/>
                  </a:lnTo>
                  <a:lnTo>
                    <a:pt x="2514813" y="743029"/>
                  </a:lnTo>
                  <a:lnTo>
                    <a:pt x="2477967" y="715960"/>
                  </a:lnTo>
                  <a:lnTo>
                    <a:pt x="2444480" y="686177"/>
                  </a:lnTo>
                  <a:lnTo>
                    <a:pt x="2414611" y="653890"/>
                  </a:lnTo>
                  <a:lnTo>
                    <a:pt x="2388622" y="619310"/>
                  </a:lnTo>
                  <a:lnTo>
                    <a:pt x="2366773" y="582649"/>
                  </a:lnTo>
                  <a:lnTo>
                    <a:pt x="2349326" y="544116"/>
                  </a:lnTo>
                  <a:lnTo>
                    <a:pt x="2336541" y="503923"/>
                  </a:lnTo>
                  <a:lnTo>
                    <a:pt x="2328678" y="462281"/>
                  </a:lnTo>
                  <a:lnTo>
                    <a:pt x="2325999" y="419399"/>
                  </a:lnTo>
                  <a:close/>
                </a:path>
              </a:pathLst>
            </a:custGeom>
            <a:ln w="9524">
              <a:solidFill>
                <a:srgbClr val="0091EA"/>
              </a:solidFill>
            </a:ln>
          </p:spPr>
          <p:txBody>
            <a:bodyPr wrap="square" lIns="0" tIns="0" rIns="0" bIns="0" rtlCol="0"/>
            <a:lstStyle/>
            <a:p>
              <a:endParaRPr/>
            </a:p>
          </p:txBody>
        </p:sp>
        <p:pic>
          <p:nvPicPr>
            <p:cNvPr id="24" name="object 24"/>
            <p:cNvPicPr/>
            <p:nvPr/>
          </p:nvPicPr>
          <p:blipFill>
            <a:blip r:embed="rId3" cstate="print"/>
            <a:stretch>
              <a:fillRect/>
            </a:stretch>
          </p:blipFill>
          <p:spPr>
            <a:xfrm>
              <a:off x="4244925" y="1961880"/>
              <a:ext cx="350699" cy="436524"/>
            </a:xfrm>
            <a:prstGeom prst="rect">
              <a:avLst/>
            </a:prstGeom>
          </p:spPr>
        </p:pic>
        <p:pic>
          <p:nvPicPr>
            <p:cNvPr id="25" name="object 25"/>
            <p:cNvPicPr/>
            <p:nvPr/>
          </p:nvPicPr>
          <p:blipFill>
            <a:blip r:embed="rId4" cstate="print"/>
            <a:stretch>
              <a:fillRect/>
            </a:stretch>
          </p:blipFill>
          <p:spPr>
            <a:xfrm>
              <a:off x="4856725" y="2065450"/>
              <a:ext cx="806274" cy="655774"/>
            </a:xfrm>
            <a:prstGeom prst="rect">
              <a:avLst/>
            </a:prstGeom>
          </p:spPr>
        </p:pic>
        <p:pic>
          <p:nvPicPr>
            <p:cNvPr id="26" name="object 26"/>
            <p:cNvPicPr/>
            <p:nvPr/>
          </p:nvPicPr>
          <p:blipFill>
            <a:blip r:embed="rId5" cstate="print"/>
            <a:stretch>
              <a:fillRect/>
            </a:stretch>
          </p:blipFill>
          <p:spPr>
            <a:xfrm>
              <a:off x="4984619" y="3031802"/>
              <a:ext cx="562061" cy="495220"/>
            </a:xfrm>
            <a:prstGeom prst="rect">
              <a:avLst/>
            </a:prstGeom>
          </p:spPr>
        </p:pic>
        <p:pic>
          <p:nvPicPr>
            <p:cNvPr id="27" name="object 27"/>
            <p:cNvPicPr/>
            <p:nvPr/>
          </p:nvPicPr>
          <p:blipFill>
            <a:blip r:embed="rId6" cstate="print"/>
            <a:stretch>
              <a:fillRect/>
            </a:stretch>
          </p:blipFill>
          <p:spPr>
            <a:xfrm>
              <a:off x="5154775" y="2659237"/>
              <a:ext cx="1169474" cy="315824"/>
            </a:xfrm>
            <a:prstGeom prst="rect">
              <a:avLst/>
            </a:prstGeom>
          </p:spPr>
        </p:pic>
        <p:sp>
          <p:nvSpPr>
            <p:cNvPr id="28" name="object 28"/>
            <p:cNvSpPr/>
            <p:nvPr/>
          </p:nvSpPr>
          <p:spPr>
            <a:xfrm>
              <a:off x="4773799" y="3993124"/>
              <a:ext cx="1038225" cy="838835"/>
            </a:xfrm>
            <a:custGeom>
              <a:avLst/>
              <a:gdLst/>
              <a:ahLst/>
              <a:cxnLst/>
              <a:rect l="l" t="t" r="r" b="b"/>
              <a:pathLst>
                <a:path w="1038225" h="838835">
                  <a:moveTo>
                    <a:pt x="0" y="419399"/>
                  </a:moveTo>
                  <a:lnTo>
                    <a:pt x="2678" y="376518"/>
                  </a:lnTo>
                  <a:lnTo>
                    <a:pt x="10541" y="334876"/>
                  </a:lnTo>
                  <a:lnTo>
                    <a:pt x="23326" y="294683"/>
                  </a:lnTo>
                  <a:lnTo>
                    <a:pt x="40773" y="256150"/>
                  </a:lnTo>
                  <a:lnTo>
                    <a:pt x="62622" y="219489"/>
                  </a:lnTo>
                  <a:lnTo>
                    <a:pt x="88611" y="184909"/>
                  </a:lnTo>
                  <a:lnTo>
                    <a:pt x="118480" y="152622"/>
                  </a:lnTo>
                  <a:lnTo>
                    <a:pt x="151967" y="122839"/>
                  </a:lnTo>
                  <a:lnTo>
                    <a:pt x="188813" y="95770"/>
                  </a:lnTo>
                  <a:lnTo>
                    <a:pt x="228756" y="71626"/>
                  </a:lnTo>
                  <a:lnTo>
                    <a:pt x="271535" y="50619"/>
                  </a:lnTo>
                  <a:lnTo>
                    <a:pt x="316890" y="32958"/>
                  </a:lnTo>
                  <a:lnTo>
                    <a:pt x="364559" y="18855"/>
                  </a:lnTo>
                  <a:lnTo>
                    <a:pt x="414283" y="8520"/>
                  </a:lnTo>
                  <a:lnTo>
                    <a:pt x="465800" y="2165"/>
                  </a:lnTo>
                  <a:lnTo>
                    <a:pt x="518849" y="0"/>
                  </a:lnTo>
                  <a:lnTo>
                    <a:pt x="571899" y="2165"/>
                  </a:lnTo>
                  <a:lnTo>
                    <a:pt x="623416" y="8520"/>
                  </a:lnTo>
                  <a:lnTo>
                    <a:pt x="673140" y="18855"/>
                  </a:lnTo>
                  <a:lnTo>
                    <a:pt x="720809" y="32958"/>
                  </a:lnTo>
                  <a:lnTo>
                    <a:pt x="766164" y="50619"/>
                  </a:lnTo>
                  <a:lnTo>
                    <a:pt x="808943" y="71626"/>
                  </a:lnTo>
                  <a:lnTo>
                    <a:pt x="848886" y="95770"/>
                  </a:lnTo>
                  <a:lnTo>
                    <a:pt x="885732" y="122839"/>
                  </a:lnTo>
                  <a:lnTo>
                    <a:pt x="919219" y="152622"/>
                  </a:lnTo>
                  <a:lnTo>
                    <a:pt x="949088" y="184909"/>
                  </a:lnTo>
                  <a:lnTo>
                    <a:pt x="975077" y="219489"/>
                  </a:lnTo>
                  <a:lnTo>
                    <a:pt x="996926" y="256150"/>
                  </a:lnTo>
                  <a:lnTo>
                    <a:pt x="1014373" y="294683"/>
                  </a:lnTo>
                  <a:lnTo>
                    <a:pt x="1027158" y="334876"/>
                  </a:lnTo>
                  <a:lnTo>
                    <a:pt x="1035021" y="376518"/>
                  </a:lnTo>
                  <a:lnTo>
                    <a:pt x="1037699" y="419399"/>
                  </a:lnTo>
                  <a:lnTo>
                    <a:pt x="1035021" y="462281"/>
                  </a:lnTo>
                  <a:lnTo>
                    <a:pt x="1027158" y="503923"/>
                  </a:lnTo>
                  <a:lnTo>
                    <a:pt x="1014373" y="544116"/>
                  </a:lnTo>
                  <a:lnTo>
                    <a:pt x="996926" y="582649"/>
                  </a:lnTo>
                  <a:lnTo>
                    <a:pt x="975077" y="619310"/>
                  </a:lnTo>
                  <a:lnTo>
                    <a:pt x="949088" y="653890"/>
                  </a:lnTo>
                  <a:lnTo>
                    <a:pt x="919219" y="686177"/>
                  </a:lnTo>
                  <a:lnTo>
                    <a:pt x="885732" y="715960"/>
                  </a:lnTo>
                  <a:lnTo>
                    <a:pt x="848886" y="743029"/>
                  </a:lnTo>
                  <a:lnTo>
                    <a:pt x="808943" y="767173"/>
                  </a:lnTo>
                  <a:lnTo>
                    <a:pt x="766164" y="788180"/>
                  </a:lnTo>
                  <a:lnTo>
                    <a:pt x="720809" y="805841"/>
                  </a:lnTo>
                  <a:lnTo>
                    <a:pt x="673140" y="819944"/>
                  </a:lnTo>
                  <a:lnTo>
                    <a:pt x="623416" y="830279"/>
                  </a:lnTo>
                  <a:lnTo>
                    <a:pt x="571899" y="836634"/>
                  </a:lnTo>
                  <a:lnTo>
                    <a:pt x="518849" y="838799"/>
                  </a:lnTo>
                  <a:lnTo>
                    <a:pt x="465800" y="836634"/>
                  </a:lnTo>
                  <a:lnTo>
                    <a:pt x="414283" y="830279"/>
                  </a:lnTo>
                  <a:lnTo>
                    <a:pt x="364559" y="819944"/>
                  </a:lnTo>
                  <a:lnTo>
                    <a:pt x="316890" y="805841"/>
                  </a:lnTo>
                  <a:lnTo>
                    <a:pt x="271535" y="788180"/>
                  </a:lnTo>
                  <a:lnTo>
                    <a:pt x="228756" y="767173"/>
                  </a:lnTo>
                  <a:lnTo>
                    <a:pt x="188813" y="743029"/>
                  </a:lnTo>
                  <a:lnTo>
                    <a:pt x="151967" y="715960"/>
                  </a:lnTo>
                  <a:lnTo>
                    <a:pt x="118480" y="686177"/>
                  </a:lnTo>
                  <a:lnTo>
                    <a:pt x="88611" y="653890"/>
                  </a:lnTo>
                  <a:lnTo>
                    <a:pt x="62622" y="619310"/>
                  </a:lnTo>
                  <a:lnTo>
                    <a:pt x="40773" y="582649"/>
                  </a:lnTo>
                  <a:lnTo>
                    <a:pt x="23326" y="544116"/>
                  </a:lnTo>
                  <a:lnTo>
                    <a:pt x="10541" y="503923"/>
                  </a:lnTo>
                  <a:lnTo>
                    <a:pt x="2678" y="462281"/>
                  </a:lnTo>
                  <a:lnTo>
                    <a:pt x="0" y="419399"/>
                  </a:lnTo>
                  <a:close/>
                </a:path>
              </a:pathLst>
            </a:custGeom>
            <a:ln w="9524">
              <a:solidFill>
                <a:srgbClr val="0091EA"/>
              </a:solidFill>
            </a:ln>
          </p:spPr>
          <p:txBody>
            <a:bodyPr wrap="square" lIns="0" tIns="0" rIns="0" bIns="0" rtlCol="0"/>
            <a:lstStyle/>
            <a:p>
              <a:endParaRPr/>
            </a:p>
          </p:txBody>
        </p:sp>
        <p:pic>
          <p:nvPicPr>
            <p:cNvPr id="29" name="object 29"/>
            <p:cNvPicPr/>
            <p:nvPr/>
          </p:nvPicPr>
          <p:blipFill>
            <a:blip r:embed="rId7" cstate="print"/>
            <a:stretch>
              <a:fillRect/>
            </a:stretch>
          </p:blipFill>
          <p:spPr>
            <a:xfrm>
              <a:off x="4646756" y="3298202"/>
              <a:ext cx="657312" cy="820243"/>
            </a:xfrm>
            <a:prstGeom prst="rect">
              <a:avLst/>
            </a:prstGeom>
          </p:spPr>
        </p:pic>
        <p:pic>
          <p:nvPicPr>
            <p:cNvPr id="30" name="object 30"/>
            <p:cNvPicPr/>
            <p:nvPr/>
          </p:nvPicPr>
          <p:blipFill>
            <a:blip r:embed="rId8" cstate="print"/>
            <a:stretch>
              <a:fillRect/>
            </a:stretch>
          </p:blipFill>
          <p:spPr>
            <a:xfrm>
              <a:off x="2628150" y="2644875"/>
              <a:ext cx="1026449" cy="305699"/>
            </a:xfrm>
            <a:prstGeom prst="rect">
              <a:avLst/>
            </a:prstGeom>
          </p:spPr>
        </p:pic>
        <p:pic>
          <p:nvPicPr>
            <p:cNvPr id="31" name="object 31"/>
            <p:cNvPicPr/>
            <p:nvPr/>
          </p:nvPicPr>
          <p:blipFill>
            <a:blip r:embed="rId9" cstate="print"/>
            <a:stretch>
              <a:fillRect/>
            </a:stretch>
          </p:blipFill>
          <p:spPr>
            <a:xfrm>
              <a:off x="3626758" y="3259204"/>
              <a:ext cx="644107" cy="811439"/>
            </a:xfrm>
            <a:prstGeom prst="rect">
              <a:avLst/>
            </a:prstGeom>
          </p:spPr>
        </p:pic>
        <p:pic>
          <p:nvPicPr>
            <p:cNvPr id="32" name="object 32"/>
            <p:cNvPicPr/>
            <p:nvPr/>
          </p:nvPicPr>
          <p:blipFill>
            <a:blip r:embed="rId10" cstate="print"/>
            <a:stretch>
              <a:fillRect/>
            </a:stretch>
          </p:blipFill>
          <p:spPr>
            <a:xfrm>
              <a:off x="3175774" y="2054200"/>
              <a:ext cx="784000" cy="678274"/>
            </a:xfrm>
            <a:prstGeom prst="rect">
              <a:avLst/>
            </a:prstGeom>
          </p:spPr>
        </p:pic>
        <p:pic>
          <p:nvPicPr>
            <p:cNvPr id="33" name="object 33"/>
            <p:cNvPicPr/>
            <p:nvPr/>
          </p:nvPicPr>
          <p:blipFill>
            <a:blip r:embed="rId11" cstate="print"/>
            <a:stretch>
              <a:fillRect/>
            </a:stretch>
          </p:blipFill>
          <p:spPr>
            <a:xfrm>
              <a:off x="3090975" y="2955874"/>
              <a:ext cx="730699" cy="580874"/>
            </a:xfrm>
            <a:prstGeom prst="rect">
              <a:avLst/>
            </a:prstGeom>
          </p:spPr>
        </p:pic>
      </p:grpSp>
      <p:pic>
        <p:nvPicPr>
          <p:cNvPr id="34" name="object 34"/>
          <p:cNvPicPr/>
          <p:nvPr/>
        </p:nvPicPr>
        <p:blipFill>
          <a:blip r:embed="rId12" cstate="print"/>
          <a:stretch>
            <a:fillRect/>
          </a:stretch>
        </p:blipFill>
        <p:spPr>
          <a:xfrm>
            <a:off x="8294325" y="4331425"/>
            <a:ext cx="761999" cy="761999"/>
          </a:xfrm>
          <a:prstGeom prst="rect">
            <a:avLst/>
          </a:prstGeom>
        </p:spPr>
      </p:pic>
      <p:sp>
        <p:nvSpPr>
          <p:cNvPr id="36" name="TextBox 35">
            <a:extLst>
              <a:ext uri="{FF2B5EF4-FFF2-40B4-BE49-F238E27FC236}">
                <a16:creationId xmlns:a16="http://schemas.microsoft.com/office/drawing/2014/main" id="{AE577911-4BA2-417F-8012-522CB9BACDD5}"/>
              </a:ext>
            </a:extLst>
          </p:cNvPr>
          <p:cNvSpPr txBox="1"/>
          <p:nvPr/>
        </p:nvSpPr>
        <p:spPr>
          <a:xfrm>
            <a:off x="4051970" y="1107365"/>
            <a:ext cx="1129630" cy="369332"/>
          </a:xfrm>
          <a:prstGeom prst="rect">
            <a:avLst/>
          </a:prstGeom>
          <a:noFill/>
        </p:spPr>
        <p:txBody>
          <a:bodyPr wrap="square" rtlCol="0">
            <a:spAutoFit/>
          </a:bodyPr>
          <a:lstStyle/>
          <a:p>
            <a:r>
              <a:rPr lang="en-GB" dirty="0"/>
              <a:t>Gradient</a:t>
            </a:r>
            <a:endParaRPr lang="en-IN" dirty="0"/>
          </a:p>
        </p:txBody>
      </p:sp>
      <p:sp>
        <p:nvSpPr>
          <p:cNvPr id="37" name="TextBox 36">
            <a:extLst>
              <a:ext uri="{FF2B5EF4-FFF2-40B4-BE49-F238E27FC236}">
                <a16:creationId xmlns:a16="http://schemas.microsoft.com/office/drawing/2014/main" id="{CD0A3E07-0405-4D34-9B73-41E151A97D6B}"/>
              </a:ext>
            </a:extLst>
          </p:cNvPr>
          <p:cNvSpPr txBox="1"/>
          <p:nvPr/>
        </p:nvSpPr>
        <p:spPr>
          <a:xfrm>
            <a:off x="4171369" y="1402786"/>
            <a:ext cx="726499" cy="369332"/>
          </a:xfrm>
          <a:prstGeom prst="rect">
            <a:avLst/>
          </a:prstGeom>
          <a:noFill/>
        </p:spPr>
        <p:txBody>
          <a:bodyPr wrap="square" rtlCol="0">
            <a:spAutoFit/>
          </a:bodyPr>
          <a:lstStyle/>
          <a:p>
            <a:r>
              <a:rPr lang="en-GB" dirty="0"/>
              <a:t>Boost</a:t>
            </a:r>
            <a:endParaRPr lang="en-IN" dirty="0"/>
          </a:p>
        </p:txBody>
      </p:sp>
      <p:sp>
        <p:nvSpPr>
          <p:cNvPr id="38" name="TextBox 37">
            <a:extLst>
              <a:ext uri="{FF2B5EF4-FFF2-40B4-BE49-F238E27FC236}">
                <a16:creationId xmlns:a16="http://schemas.microsoft.com/office/drawing/2014/main" id="{2B8D15AB-3A13-49D6-9510-9EB63318FC34}"/>
              </a:ext>
            </a:extLst>
          </p:cNvPr>
          <p:cNvSpPr txBox="1"/>
          <p:nvPr/>
        </p:nvSpPr>
        <p:spPr>
          <a:xfrm>
            <a:off x="6546719" y="2606257"/>
            <a:ext cx="801100" cy="369332"/>
          </a:xfrm>
          <a:prstGeom prst="rect">
            <a:avLst/>
          </a:prstGeom>
          <a:noFill/>
        </p:spPr>
        <p:txBody>
          <a:bodyPr wrap="square" rtlCol="0">
            <a:spAutoFit/>
          </a:bodyPr>
          <a:lstStyle/>
          <a:p>
            <a:r>
              <a:rPr lang="en-GB" dirty="0"/>
              <a:t>Forest</a:t>
            </a:r>
            <a:endParaRPr lang="en-IN" dirty="0"/>
          </a:p>
        </p:txBody>
      </p:sp>
      <p:sp>
        <p:nvSpPr>
          <p:cNvPr id="11" name="TextBox 10">
            <a:extLst>
              <a:ext uri="{FF2B5EF4-FFF2-40B4-BE49-F238E27FC236}">
                <a16:creationId xmlns:a16="http://schemas.microsoft.com/office/drawing/2014/main" id="{05983E1F-F2FE-4259-915E-5A23DF984FFC}"/>
              </a:ext>
            </a:extLst>
          </p:cNvPr>
          <p:cNvSpPr txBox="1"/>
          <p:nvPr/>
        </p:nvSpPr>
        <p:spPr>
          <a:xfrm>
            <a:off x="1914340" y="2421591"/>
            <a:ext cx="638079" cy="369332"/>
          </a:xfrm>
          <a:prstGeom prst="rect">
            <a:avLst/>
          </a:prstGeom>
          <a:noFill/>
        </p:spPr>
        <p:txBody>
          <a:bodyPr wrap="square" rtlCol="0">
            <a:spAutoFit/>
          </a:bodyPr>
          <a:lstStyle/>
          <a:p>
            <a:r>
              <a:rPr lang="en-GB" dirty="0"/>
              <a:t>Ada</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5690870" cy="604520"/>
          </a:xfrm>
          <a:prstGeom prst="rect">
            <a:avLst/>
          </a:prstGeom>
        </p:spPr>
        <p:txBody>
          <a:bodyPr vert="horz" wrap="square" lIns="0" tIns="12700" rIns="0" bIns="0" rtlCol="0">
            <a:spAutoFit/>
          </a:bodyPr>
          <a:lstStyle/>
          <a:p>
            <a:pPr marL="12700">
              <a:lnSpc>
                <a:spcPct val="100000"/>
              </a:lnSpc>
              <a:spcBef>
                <a:spcPts val="100"/>
              </a:spcBef>
            </a:pPr>
            <a:r>
              <a:rPr sz="3800" spc="-15" dirty="0"/>
              <a:t>Overview</a:t>
            </a:r>
            <a:r>
              <a:rPr sz="3800" spc="-175" dirty="0"/>
              <a:t> </a:t>
            </a:r>
            <a:r>
              <a:rPr sz="3800" spc="10" dirty="0"/>
              <a:t>of</a:t>
            </a:r>
            <a:r>
              <a:rPr sz="3800" spc="-170" dirty="0"/>
              <a:t> </a:t>
            </a:r>
            <a:r>
              <a:rPr sz="3800" dirty="0"/>
              <a:t>Algorithms</a:t>
            </a:r>
            <a:endParaRPr sz="3800"/>
          </a:p>
        </p:txBody>
      </p:sp>
      <p:sp>
        <p:nvSpPr>
          <p:cNvPr id="3" name="object 3"/>
          <p:cNvSpPr txBox="1"/>
          <p:nvPr/>
        </p:nvSpPr>
        <p:spPr>
          <a:xfrm>
            <a:off x="859299" y="1031300"/>
            <a:ext cx="7136765" cy="3354957"/>
          </a:xfrm>
          <a:prstGeom prst="rect">
            <a:avLst/>
          </a:prstGeom>
        </p:spPr>
        <p:txBody>
          <a:bodyPr vert="horz" wrap="square" lIns="0" tIns="12700" rIns="0" bIns="0" rtlCol="0">
            <a:spAutoFit/>
          </a:bodyPr>
          <a:lstStyle/>
          <a:p>
            <a:pPr marL="379095" marR="13335" indent="-367030">
              <a:lnSpc>
                <a:spcPct val="121500"/>
              </a:lnSpc>
              <a:buFont typeface="Arial MT"/>
              <a:buChar char="●"/>
              <a:tabLst>
                <a:tab pos="379095" algn="l"/>
                <a:tab pos="379730" algn="l"/>
              </a:tabLst>
            </a:pPr>
            <a:r>
              <a:rPr sz="1800" b="1" spc="-45" dirty="0">
                <a:latin typeface="Tahoma"/>
                <a:cs typeface="Tahoma"/>
              </a:rPr>
              <a:t>Ridge</a:t>
            </a:r>
            <a:r>
              <a:rPr sz="1800" b="1" spc="-30" dirty="0">
                <a:latin typeface="Tahoma"/>
                <a:cs typeface="Tahoma"/>
              </a:rPr>
              <a:t> </a:t>
            </a:r>
            <a:r>
              <a:rPr sz="1800" spc="45" dirty="0">
                <a:latin typeface="Tahoma"/>
                <a:cs typeface="Tahoma"/>
              </a:rPr>
              <a:t>-</a:t>
            </a:r>
            <a:r>
              <a:rPr sz="1800" spc="-65" dirty="0">
                <a:latin typeface="Tahoma"/>
                <a:cs typeface="Tahoma"/>
              </a:rPr>
              <a:t> </a:t>
            </a:r>
            <a:r>
              <a:rPr sz="1800" spc="40" dirty="0">
                <a:latin typeface="Tahoma"/>
                <a:cs typeface="Tahoma"/>
              </a:rPr>
              <a:t>Ridge</a:t>
            </a:r>
            <a:r>
              <a:rPr sz="1800" spc="-60" dirty="0">
                <a:latin typeface="Tahoma"/>
                <a:cs typeface="Tahoma"/>
              </a:rPr>
              <a:t> </a:t>
            </a:r>
            <a:r>
              <a:rPr sz="1800" spc="10" dirty="0">
                <a:latin typeface="Tahoma"/>
                <a:cs typeface="Tahoma"/>
                <a:hlinkClick r:id="rId2"/>
              </a:rPr>
              <a:t>regression</a:t>
            </a:r>
            <a:r>
              <a:rPr sz="1800" spc="-65" dirty="0">
                <a:latin typeface="Tahoma"/>
                <a:cs typeface="Tahoma"/>
                <a:hlinkClick r:id="rId2"/>
              </a:rPr>
              <a:t> </a:t>
            </a:r>
            <a:r>
              <a:rPr sz="1800" spc="40" dirty="0">
                <a:latin typeface="Tahoma"/>
                <a:cs typeface="Tahoma"/>
              </a:rPr>
              <a:t>is</a:t>
            </a:r>
            <a:r>
              <a:rPr sz="1800" spc="-60" dirty="0">
                <a:latin typeface="Tahoma"/>
                <a:cs typeface="Tahoma"/>
              </a:rPr>
              <a:t> </a:t>
            </a:r>
            <a:r>
              <a:rPr sz="1800" spc="20" dirty="0">
                <a:latin typeface="Tahoma"/>
                <a:cs typeface="Tahoma"/>
              </a:rPr>
              <a:t>a</a:t>
            </a:r>
            <a:r>
              <a:rPr sz="1800" spc="-65" dirty="0">
                <a:latin typeface="Tahoma"/>
                <a:cs typeface="Tahoma"/>
              </a:rPr>
              <a:t> </a:t>
            </a:r>
            <a:r>
              <a:rPr sz="1800" spc="25" dirty="0">
                <a:latin typeface="Tahoma"/>
                <a:cs typeface="Tahoma"/>
              </a:rPr>
              <a:t>model</a:t>
            </a:r>
            <a:r>
              <a:rPr sz="1800" spc="-60" dirty="0">
                <a:latin typeface="Tahoma"/>
                <a:cs typeface="Tahoma"/>
              </a:rPr>
              <a:t> </a:t>
            </a:r>
            <a:r>
              <a:rPr sz="1800" spc="-10" dirty="0">
                <a:latin typeface="Tahoma"/>
                <a:cs typeface="Tahoma"/>
              </a:rPr>
              <a:t>tuning</a:t>
            </a:r>
            <a:r>
              <a:rPr sz="1800" spc="-70" dirty="0">
                <a:latin typeface="Tahoma"/>
                <a:cs typeface="Tahoma"/>
              </a:rPr>
              <a:t> </a:t>
            </a:r>
            <a:r>
              <a:rPr sz="1800" spc="15" dirty="0">
                <a:latin typeface="Tahoma"/>
                <a:cs typeface="Tahoma"/>
              </a:rPr>
              <a:t>method</a:t>
            </a:r>
            <a:r>
              <a:rPr sz="1800" spc="-60" dirty="0">
                <a:latin typeface="Tahoma"/>
                <a:cs typeface="Tahoma"/>
              </a:rPr>
              <a:t> </a:t>
            </a:r>
            <a:r>
              <a:rPr sz="1800" spc="-20" dirty="0">
                <a:latin typeface="Tahoma"/>
                <a:cs typeface="Tahoma"/>
              </a:rPr>
              <a:t>that</a:t>
            </a:r>
            <a:r>
              <a:rPr sz="1800" spc="-70" dirty="0">
                <a:latin typeface="Tahoma"/>
                <a:cs typeface="Tahoma"/>
              </a:rPr>
              <a:t> </a:t>
            </a:r>
            <a:r>
              <a:rPr sz="1800" spc="40" dirty="0">
                <a:latin typeface="Tahoma"/>
                <a:cs typeface="Tahoma"/>
              </a:rPr>
              <a:t>is</a:t>
            </a:r>
            <a:r>
              <a:rPr sz="1800" spc="-60" dirty="0">
                <a:latin typeface="Tahoma"/>
                <a:cs typeface="Tahoma"/>
              </a:rPr>
              <a:t> </a:t>
            </a:r>
            <a:r>
              <a:rPr sz="1800" spc="40" dirty="0">
                <a:latin typeface="Tahoma"/>
                <a:cs typeface="Tahoma"/>
              </a:rPr>
              <a:t>used</a:t>
            </a:r>
            <a:r>
              <a:rPr sz="1800" spc="-65" dirty="0">
                <a:latin typeface="Tahoma"/>
                <a:cs typeface="Tahoma"/>
              </a:rPr>
              <a:t> </a:t>
            </a:r>
            <a:r>
              <a:rPr sz="1800" spc="-5" dirty="0">
                <a:latin typeface="Tahoma"/>
                <a:cs typeface="Tahoma"/>
              </a:rPr>
              <a:t>to </a:t>
            </a:r>
            <a:r>
              <a:rPr sz="1800" spc="-545" dirty="0">
                <a:latin typeface="Tahoma"/>
                <a:cs typeface="Tahoma"/>
              </a:rPr>
              <a:t> </a:t>
            </a:r>
            <a:r>
              <a:rPr sz="1800" spc="15" dirty="0">
                <a:latin typeface="Tahoma"/>
                <a:cs typeface="Tahoma"/>
              </a:rPr>
              <a:t>analyse </a:t>
            </a:r>
            <a:r>
              <a:rPr sz="1800" dirty="0">
                <a:latin typeface="Tahoma"/>
                <a:cs typeface="Tahoma"/>
              </a:rPr>
              <a:t>any </a:t>
            </a:r>
            <a:r>
              <a:rPr sz="1800" spc="15" dirty="0">
                <a:latin typeface="Tahoma"/>
                <a:cs typeface="Tahoma"/>
              </a:rPr>
              <a:t>data </a:t>
            </a:r>
            <a:r>
              <a:rPr sz="1800" spc="-20" dirty="0">
                <a:latin typeface="Tahoma"/>
                <a:cs typeface="Tahoma"/>
              </a:rPr>
              <a:t>that </a:t>
            </a:r>
            <a:r>
              <a:rPr sz="1800" spc="5" dirty="0">
                <a:latin typeface="Tahoma"/>
                <a:cs typeface="Tahoma"/>
              </a:rPr>
              <a:t>suffers </a:t>
            </a:r>
            <a:r>
              <a:rPr sz="1800" spc="-15" dirty="0">
                <a:latin typeface="Tahoma"/>
                <a:cs typeface="Tahoma"/>
              </a:rPr>
              <a:t>from </a:t>
            </a:r>
            <a:r>
              <a:rPr sz="1800" spc="-5" dirty="0">
                <a:latin typeface="Tahoma"/>
                <a:cs typeface="Tahoma"/>
              </a:rPr>
              <a:t>multicollinearity. </a:t>
            </a:r>
            <a:r>
              <a:rPr sz="1800" spc="10" dirty="0">
                <a:latin typeface="Tahoma"/>
                <a:cs typeface="Tahoma"/>
              </a:rPr>
              <a:t>This </a:t>
            </a:r>
            <a:r>
              <a:rPr sz="1800" spc="20" dirty="0">
                <a:latin typeface="Tahoma"/>
                <a:cs typeface="Tahoma"/>
              </a:rPr>
              <a:t>method </a:t>
            </a:r>
            <a:r>
              <a:rPr sz="1800" spc="25" dirty="0">
                <a:latin typeface="Tahoma"/>
                <a:cs typeface="Tahoma"/>
              </a:rPr>
              <a:t> </a:t>
            </a:r>
            <a:r>
              <a:rPr sz="1800" spc="10" dirty="0">
                <a:latin typeface="Tahoma"/>
                <a:cs typeface="Tahoma"/>
              </a:rPr>
              <a:t>performs</a:t>
            </a:r>
            <a:r>
              <a:rPr sz="1800" spc="-75" dirty="0">
                <a:latin typeface="Tahoma"/>
                <a:cs typeface="Tahoma"/>
              </a:rPr>
              <a:t> </a:t>
            </a:r>
            <a:r>
              <a:rPr sz="1800" spc="55" dirty="0">
                <a:latin typeface="Tahoma"/>
                <a:cs typeface="Tahoma"/>
              </a:rPr>
              <a:t>L2</a:t>
            </a:r>
            <a:r>
              <a:rPr sz="1800" spc="-65" dirty="0">
                <a:latin typeface="Tahoma"/>
                <a:cs typeface="Tahoma"/>
              </a:rPr>
              <a:t> </a:t>
            </a:r>
            <a:r>
              <a:rPr sz="1800" spc="-10" dirty="0">
                <a:latin typeface="Tahoma"/>
                <a:cs typeface="Tahoma"/>
              </a:rPr>
              <a:t>regularization.</a:t>
            </a:r>
            <a:br>
              <a:rPr lang="en-GB" sz="1800" spc="-10" dirty="0">
                <a:latin typeface="Tahoma"/>
                <a:cs typeface="Tahoma"/>
              </a:rPr>
            </a:br>
            <a:endParaRPr lang="en-GB" sz="1800" spc="-10" dirty="0">
              <a:latin typeface="Tahoma"/>
              <a:cs typeface="Tahoma"/>
            </a:endParaRPr>
          </a:p>
          <a:p>
            <a:pPr marL="379095" marR="13335" indent="-367030">
              <a:lnSpc>
                <a:spcPct val="121500"/>
              </a:lnSpc>
              <a:buFont typeface="Arial MT"/>
              <a:buChar char="●"/>
              <a:tabLst>
                <a:tab pos="379095" algn="l"/>
                <a:tab pos="379730" algn="l"/>
              </a:tabLst>
            </a:pPr>
            <a:r>
              <a:rPr lang="en-GB" b="1" spc="-30" dirty="0">
                <a:latin typeface="Tahoma"/>
                <a:cs typeface="Tahoma"/>
              </a:rPr>
              <a:t>Ada</a:t>
            </a:r>
            <a:r>
              <a:rPr lang="en-GB" b="1" spc="-25" dirty="0">
                <a:latin typeface="Tahoma"/>
                <a:cs typeface="Tahoma"/>
              </a:rPr>
              <a:t> </a:t>
            </a:r>
            <a:r>
              <a:rPr lang="en-GB" b="1" spc="-20" dirty="0">
                <a:latin typeface="Tahoma"/>
                <a:cs typeface="Tahoma"/>
              </a:rPr>
              <a:t>Boost</a:t>
            </a:r>
            <a:r>
              <a:rPr lang="en-GB" b="1" spc="-25" dirty="0">
                <a:latin typeface="Tahoma"/>
                <a:cs typeface="Tahoma"/>
              </a:rPr>
              <a:t> </a:t>
            </a:r>
            <a:r>
              <a:rPr lang="en-GB" spc="45" dirty="0">
                <a:latin typeface="Tahoma"/>
                <a:cs typeface="Tahoma"/>
              </a:rPr>
              <a:t>-</a:t>
            </a:r>
            <a:r>
              <a:rPr lang="en-GB" spc="-60" dirty="0">
                <a:latin typeface="Tahoma"/>
                <a:cs typeface="Tahoma"/>
              </a:rPr>
              <a:t> </a:t>
            </a:r>
            <a:r>
              <a:rPr lang="en-GB" spc="60" dirty="0">
                <a:latin typeface="Tahoma"/>
                <a:cs typeface="Tahoma"/>
              </a:rPr>
              <a:t>AdaBoost</a:t>
            </a:r>
            <a:r>
              <a:rPr lang="en-GB" spc="-65" dirty="0">
                <a:latin typeface="Tahoma"/>
                <a:cs typeface="Tahoma"/>
              </a:rPr>
              <a:t> </a:t>
            </a:r>
            <a:r>
              <a:rPr lang="en-GB" spc="5" dirty="0">
                <a:latin typeface="Tahoma"/>
                <a:cs typeface="Tahoma"/>
              </a:rPr>
              <a:t>regressor</a:t>
            </a:r>
            <a:r>
              <a:rPr lang="en-GB" spc="-60" dirty="0">
                <a:latin typeface="Tahoma"/>
                <a:cs typeface="Tahoma"/>
              </a:rPr>
              <a:t> </a:t>
            </a:r>
            <a:r>
              <a:rPr lang="en-GB" spc="40" dirty="0">
                <a:latin typeface="Tahoma"/>
                <a:cs typeface="Tahoma"/>
              </a:rPr>
              <a:t>is</a:t>
            </a:r>
            <a:r>
              <a:rPr lang="en-GB" spc="-60" dirty="0">
                <a:latin typeface="Tahoma"/>
                <a:cs typeface="Tahoma"/>
              </a:rPr>
              <a:t> </a:t>
            </a:r>
            <a:r>
              <a:rPr lang="en-GB" spc="20" dirty="0">
                <a:latin typeface="Tahoma"/>
                <a:cs typeface="Tahoma"/>
              </a:rPr>
              <a:t>a</a:t>
            </a:r>
            <a:r>
              <a:rPr lang="en-GB" spc="-55" dirty="0">
                <a:latin typeface="Tahoma"/>
                <a:cs typeface="Tahoma"/>
              </a:rPr>
              <a:t> </a:t>
            </a:r>
            <a:r>
              <a:rPr lang="en-GB" spc="5" dirty="0">
                <a:latin typeface="Tahoma"/>
                <a:cs typeface="Tahoma"/>
              </a:rPr>
              <a:t>meta-estimator</a:t>
            </a:r>
            <a:r>
              <a:rPr lang="en-GB" spc="-60" dirty="0">
                <a:latin typeface="Tahoma"/>
                <a:cs typeface="Tahoma"/>
              </a:rPr>
              <a:t> </a:t>
            </a:r>
            <a:r>
              <a:rPr lang="en-GB" spc="-20" dirty="0">
                <a:latin typeface="Tahoma"/>
                <a:cs typeface="Tahoma"/>
              </a:rPr>
              <a:t>that</a:t>
            </a:r>
            <a:r>
              <a:rPr lang="en-GB" spc="-65" dirty="0">
                <a:latin typeface="Tahoma"/>
                <a:cs typeface="Tahoma"/>
              </a:rPr>
              <a:t> </a:t>
            </a:r>
            <a:r>
              <a:rPr lang="en-GB" spc="30" dirty="0">
                <a:latin typeface="Tahoma"/>
                <a:cs typeface="Tahoma"/>
              </a:rPr>
              <a:t>begins</a:t>
            </a:r>
            <a:r>
              <a:rPr lang="en-GB" spc="5" dirty="0">
                <a:latin typeface="Tahoma"/>
                <a:cs typeface="Tahoma"/>
              </a:rPr>
              <a:t> </a:t>
            </a:r>
            <a:r>
              <a:rPr lang="en-GB" spc="30" dirty="0">
                <a:latin typeface="Tahoma"/>
                <a:cs typeface="Tahoma"/>
              </a:rPr>
              <a:t>by </a:t>
            </a:r>
            <a:r>
              <a:rPr lang="en-GB" spc="-545" dirty="0">
                <a:latin typeface="Tahoma"/>
                <a:cs typeface="Tahoma"/>
              </a:rPr>
              <a:t> </a:t>
            </a:r>
            <a:r>
              <a:rPr lang="en-GB" spc="-20" dirty="0">
                <a:latin typeface="Tahoma"/>
                <a:cs typeface="Tahoma"/>
              </a:rPr>
              <a:t>ﬁtting </a:t>
            </a:r>
            <a:r>
              <a:rPr lang="en-GB" spc="20" dirty="0">
                <a:latin typeface="Tahoma"/>
                <a:cs typeface="Tahoma"/>
              </a:rPr>
              <a:t>a </a:t>
            </a:r>
            <a:r>
              <a:rPr lang="en-GB" spc="5" dirty="0">
                <a:latin typeface="Tahoma"/>
                <a:cs typeface="Tahoma"/>
              </a:rPr>
              <a:t>regressor </a:t>
            </a:r>
            <a:r>
              <a:rPr lang="en-GB" spc="20" dirty="0">
                <a:latin typeface="Tahoma"/>
                <a:cs typeface="Tahoma"/>
              </a:rPr>
              <a:t>on </a:t>
            </a:r>
            <a:r>
              <a:rPr lang="en-GB" spc="-10" dirty="0">
                <a:latin typeface="Tahoma"/>
                <a:cs typeface="Tahoma"/>
              </a:rPr>
              <a:t>the </a:t>
            </a:r>
            <a:r>
              <a:rPr lang="en-GB" spc="-5" dirty="0">
                <a:latin typeface="Tahoma"/>
                <a:cs typeface="Tahoma"/>
              </a:rPr>
              <a:t>original </a:t>
            </a:r>
            <a:r>
              <a:rPr lang="en-GB" spc="15" dirty="0">
                <a:latin typeface="Tahoma"/>
                <a:cs typeface="Tahoma"/>
              </a:rPr>
              <a:t>dataset </a:t>
            </a:r>
            <a:r>
              <a:rPr lang="en-GB" spc="25" dirty="0">
                <a:latin typeface="Tahoma"/>
                <a:cs typeface="Tahoma"/>
              </a:rPr>
              <a:t>and </a:t>
            </a:r>
            <a:r>
              <a:rPr lang="en-GB" spc="-10" dirty="0">
                <a:latin typeface="Tahoma"/>
                <a:cs typeface="Tahoma"/>
              </a:rPr>
              <a:t>then </a:t>
            </a:r>
            <a:r>
              <a:rPr lang="en-GB" spc="5" dirty="0">
                <a:latin typeface="Tahoma"/>
                <a:cs typeface="Tahoma"/>
              </a:rPr>
              <a:t>ﬁts </a:t>
            </a:r>
            <a:r>
              <a:rPr lang="en-GB" spc="10" dirty="0">
                <a:latin typeface="Tahoma"/>
                <a:cs typeface="Tahoma"/>
              </a:rPr>
              <a:t>additional </a:t>
            </a:r>
            <a:r>
              <a:rPr lang="en-GB" spc="15" dirty="0">
                <a:latin typeface="Tahoma"/>
                <a:cs typeface="Tahoma"/>
              </a:rPr>
              <a:t> </a:t>
            </a:r>
            <a:r>
              <a:rPr lang="en-GB" spc="55" dirty="0">
                <a:latin typeface="Tahoma"/>
                <a:cs typeface="Tahoma"/>
              </a:rPr>
              <a:t>copies </a:t>
            </a:r>
            <a:r>
              <a:rPr lang="en-GB" spc="5" dirty="0">
                <a:latin typeface="Tahoma"/>
                <a:cs typeface="Tahoma"/>
              </a:rPr>
              <a:t>of </a:t>
            </a:r>
            <a:r>
              <a:rPr lang="en-GB" spc="-10" dirty="0">
                <a:latin typeface="Tahoma"/>
                <a:cs typeface="Tahoma"/>
              </a:rPr>
              <a:t>the </a:t>
            </a:r>
            <a:r>
              <a:rPr lang="en-GB" spc="5" dirty="0">
                <a:latin typeface="Tahoma"/>
                <a:cs typeface="Tahoma"/>
              </a:rPr>
              <a:t>regressor </a:t>
            </a:r>
            <a:r>
              <a:rPr lang="en-GB" spc="20" dirty="0">
                <a:latin typeface="Tahoma"/>
                <a:cs typeface="Tahoma"/>
              </a:rPr>
              <a:t>on </a:t>
            </a:r>
            <a:r>
              <a:rPr lang="en-GB" spc="-10" dirty="0">
                <a:latin typeface="Tahoma"/>
                <a:cs typeface="Tahoma"/>
              </a:rPr>
              <a:t>the </a:t>
            </a:r>
            <a:r>
              <a:rPr lang="en-GB" spc="40" dirty="0">
                <a:latin typeface="Tahoma"/>
                <a:cs typeface="Tahoma"/>
              </a:rPr>
              <a:t>same </a:t>
            </a:r>
            <a:r>
              <a:rPr lang="en-GB" spc="15" dirty="0">
                <a:latin typeface="Tahoma"/>
                <a:cs typeface="Tahoma"/>
              </a:rPr>
              <a:t>dataset </a:t>
            </a:r>
            <a:r>
              <a:rPr lang="en-GB" spc="5" dirty="0">
                <a:latin typeface="Tahoma"/>
                <a:cs typeface="Tahoma"/>
              </a:rPr>
              <a:t>but </a:t>
            </a:r>
            <a:r>
              <a:rPr lang="en-GB" spc="-10" dirty="0">
                <a:latin typeface="Tahoma"/>
                <a:cs typeface="Tahoma"/>
              </a:rPr>
              <a:t>where the </a:t>
            </a:r>
            <a:r>
              <a:rPr lang="en-GB" spc="10" dirty="0">
                <a:latin typeface="Tahoma"/>
                <a:cs typeface="Tahoma"/>
              </a:rPr>
              <a:t>weights </a:t>
            </a:r>
            <a:r>
              <a:rPr lang="en-GB" spc="-550" dirty="0">
                <a:latin typeface="Tahoma"/>
                <a:cs typeface="Tahoma"/>
              </a:rPr>
              <a:t> </a:t>
            </a:r>
            <a:r>
              <a:rPr lang="en-GB" spc="5" dirty="0">
                <a:latin typeface="Tahoma"/>
                <a:cs typeface="Tahoma"/>
              </a:rPr>
              <a:t>of </a:t>
            </a:r>
            <a:r>
              <a:rPr lang="en-GB" spc="30" dirty="0">
                <a:latin typeface="Tahoma"/>
                <a:cs typeface="Tahoma"/>
              </a:rPr>
              <a:t>instances </a:t>
            </a:r>
            <a:r>
              <a:rPr lang="en-GB" spc="-20" dirty="0">
                <a:latin typeface="Tahoma"/>
                <a:cs typeface="Tahoma"/>
              </a:rPr>
              <a:t>are </a:t>
            </a:r>
            <a:r>
              <a:rPr lang="en-GB" spc="10" dirty="0">
                <a:latin typeface="Tahoma"/>
                <a:cs typeface="Tahoma"/>
              </a:rPr>
              <a:t>adjusted </a:t>
            </a:r>
            <a:r>
              <a:rPr lang="en-GB" spc="35" dirty="0">
                <a:latin typeface="Tahoma"/>
                <a:cs typeface="Tahoma"/>
              </a:rPr>
              <a:t>according </a:t>
            </a:r>
            <a:r>
              <a:rPr lang="en-GB" spc="-5" dirty="0">
                <a:latin typeface="Tahoma"/>
                <a:cs typeface="Tahoma"/>
              </a:rPr>
              <a:t>to </a:t>
            </a:r>
            <a:r>
              <a:rPr lang="en-GB" spc="-10" dirty="0">
                <a:latin typeface="Tahoma"/>
                <a:cs typeface="Tahoma"/>
              </a:rPr>
              <a:t>the </a:t>
            </a:r>
            <a:r>
              <a:rPr lang="en-GB" spc="-25" dirty="0">
                <a:latin typeface="Tahoma"/>
                <a:cs typeface="Tahoma"/>
              </a:rPr>
              <a:t>error </a:t>
            </a:r>
            <a:r>
              <a:rPr lang="en-GB" spc="5" dirty="0">
                <a:latin typeface="Tahoma"/>
                <a:cs typeface="Tahoma"/>
              </a:rPr>
              <a:t>of </a:t>
            </a:r>
            <a:r>
              <a:rPr lang="en-GB" spc="-10" dirty="0">
                <a:latin typeface="Tahoma"/>
                <a:cs typeface="Tahoma"/>
              </a:rPr>
              <a:t>the current </a:t>
            </a:r>
            <a:r>
              <a:rPr lang="en-GB" spc="-5" dirty="0">
                <a:latin typeface="Tahoma"/>
                <a:cs typeface="Tahoma"/>
              </a:rPr>
              <a:t> </a:t>
            </a:r>
            <a:r>
              <a:rPr lang="en-GB" spc="10" dirty="0">
                <a:latin typeface="Tahoma"/>
                <a:cs typeface="Tahoma"/>
              </a:rPr>
              <a:t>prediction.</a:t>
            </a:r>
            <a:endParaRPr lang="en-GB" dirty="0">
              <a:latin typeface="Tahoma"/>
              <a:cs typeface="Tahoma"/>
            </a:endParaRPr>
          </a:p>
          <a:p>
            <a:pPr marL="379095" marR="13335" indent="-367030">
              <a:lnSpc>
                <a:spcPct val="121500"/>
              </a:lnSpc>
              <a:buFont typeface="Arial MT"/>
              <a:buChar char="●"/>
              <a:tabLst>
                <a:tab pos="379095" algn="l"/>
                <a:tab pos="379730" algn="l"/>
              </a:tabLst>
            </a:pPr>
            <a:endParaRPr sz="1800" dirty="0">
              <a:latin typeface="Tahoma"/>
              <a:cs typeface="Tahoma"/>
            </a:endParaRPr>
          </a:p>
        </p:txBody>
      </p:sp>
      <p:pic>
        <p:nvPicPr>
          <p:cNvPr id="4" name="object 4"/>
          <p:cNvPicPr/>
          <p:nvPr/>
        </p:nvPicPr>
        <p:blipFill>
          <a:blip r:embed="rId3" cstate="print"/>
          <a:stretch>
            <a:fillRect/>
          </a:stretch>
        </p:blipFill>
        <p:spPr>
          <a:xfrm>
            <a:off x="8294325" y="4331425"/>
            <a:ext cx="761999" cy="761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TotalTime>
  <Words>900</Words>
  <Application>Microsoft Office PowerPoint</Application>
  <PresentationFormat>On-screen Show (16:9)</PresentationFormat>
  <Paragraphs>102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MT</vt:lpstr>
      <vt:lpstr>Calibri</vt:lpstr>
      <vt:lpstr>Lucida Sans Unicode</vt:lpstr>
      <vt:lpstr>Tahoma</vt:lpstr>
      <vt:lpstr>Times New Roman</vt:lpstr>
      <vt:lpstr>Office Theme</vt:lpstr>
      <vt:lpstr>IT Innovation Lab</vt:lpstr>
      <vt:lpstr>Problem Statement</vt:lpstr>
      <vt:lpstr>PowerPoint Presentation</vt:lpstr>
      <vt:lpstr>PowerPoint Presentation</vt:lpstr>
      <vt:lpstr>PowerPoint Presentation</vt:lpstr>
      <vt:lpstr>PowerPoint Presentation</vt:lpstr>
      <vt:lpstr>Parameters Used</vt:lpstr>
      <vt:lpstr>Algorithms Used</vt:lpstr>
      <vt:lpstr>Overview of Algorithms</vt:lpstr>
      <vt:lpstr>Overview of Algorithms</vt:lpstr>
      <vt:lpstr>Overview of Algorithms</vt:lpstr>
      <vt:lpstr>Model Evaluation Parameters</vt:lpstr>
      <vt:lpstr>Dataset: Overview</vt:lpstr>
      <vt:lpstr>Roadmap of Project</vt:lpstr>
      <vt:lpstr>Results &amp; Comparison</vt:lpstr>
      <vt:lpstr>Results &amp; Comparison</vt:lpstr>
      <vt:lpstr>PowerPoint Presentation</vt:lpstr>
      <vt:lpstr>PowerPoint Presentation</vt:lpstr>
      <vt:lpstr>PowerPoint Presentation</vt:lpstr>
      <vt:lpstr>PowerPoint Presentation</vt:lpstr>
      <vt:lpstr>Applications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CS299 Innovation Lab</dc:title>
  <dc:creator>Yash Gautam</dc:creator>
  <cp:lastModifiedBy>RAJU KUMAR</cp:lastModifiedBy>
  <cp:revision>36</cp:revision>
  <dcterms:created xsi:type="dcterms:W3CDTF">2022-05-02T14:26:22Z</dcterms:created>
  <dcterms:modified xsi:type="dcterms:W3CDTF">2023-09-24T19:32:52Z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