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0" r:id="rId7"/>
    <p:sldId id="261" r:id="rId8"/>
    <p:sldId id="264" r:id="rId9"/>
    <p:sldId id="265" r:id="rId10"/>
    <p:sldId id="263"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924800" cy="3810000"/>
          </a:xfrm>
        </p:spPr>
        <p:txBody>
          <a:bodyPr>
            <a:normAutofit/>
          </a:bodyPr>
          <a:lstStyle/>
          <a:p>
            <a:r>
              <a:rPr lang="en-IN" b="1" dirty="0"/>
              <a:t>Applied Data Science Capstone Project - The Battle of Neighbourhoods</a:t>
            </a:r>
            <a:endParaRPr lang="en-IN" dirty="0"/>
          </a:p>
        </p:txBody>
      </p:sp>
    </p:spTree>
    <p:extLst>
      <p:ext uri="{BB962C8B-B14F-4D97-AF65-F5344CB8AC3E}">
        <p14:creationId xmlns:p14="http://schemas.microsoft.com/office/powerpoint/2010/main" val="209219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IN" dirty="0"/>
          </a:p>
        </p:txBody>
      </p:sp>
      <p:pic>
        <p:nvPicPr>
          <p:cNvPr id="4" name="Picture 3"/>
          <p:cNvPicPr/>
          <p:nvPr/>
        </p:nvPicPr>
        <p:blipFill>
          <a:blip r:embed="rId2"/>
          <a:stretch>
            <a:fillRect/>
          </a:stretch>
        </p:blipFill>
        <p:spPr>
          <a:xfrm>
            <a:off x="914400" y="1676400"/>
            <a:ext cx="7467600" cy="4419600"/>
          </a:xfrm>
          <a:prstGeom prst="rect">
            <a:avLst/>
          </a:prstGeom>
        </p:spPr>
      </p:pic>
    </p:spTree>
    <p:extLst>
      <p:ext uri="{BB962C8B-B14F-4D97-AF65-F5344CB8AC3E}">
        <p14:creationId xmlns:p14="http://schemas.microsoft.com/office/powerpoint/2010/main" val="786353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b="1" dirty="0"/>
          </a:p>
        </p:txBody>
      </p:sp>
      <p:sp>
        <p:nvSpPr>
          <p:cNvPr id="3" name="Content Placeholder 2"/>
          <p:cNvSpPr>
            <a:spLocks noGrp="1"/>
          </p:cNvSpPr>
          <p:nvPr>
            <p:ph idx="1"/>
          </p:nvPr>
        </p:nvSpPr>
        <p:spPr/>
        <p:txBody>
          <a:bodyPr/>
          <a:lstStyle/>
          <a:p>
            <a:pPr algn="just"/>
            <a:r>
              <a:rPr lang="en-US" sz="2800" dirty="0"/>
              <a:t>Then us</a:t>
            </a:r>
            <a:r>
              <a:rPr lang="tr-TR" sz="2800" dirty="0"/>
              <a:t>ing</a:t>
            </a:r>
            <a:r>
              <a:rPr lang="en-US" sz="2800" dirty="0"/>
              <a:t> this feature to group the neighborhoods into clusters K-means clustering algorithm will be use to complete this task. And also, the Folium library to visualize the neighborhoods in Manhattan and its emerging clusters.</a:t>
            </a:r>
            <a:endParaRPr lang="tr-TR" sz="2800" dirty="0"/>
          </a:p>
          <a:p>
            <a:pPr algn="just"/>
            <a:r>
              <a:rPr lang="en-US" sz="2800" dirty="0"/>
              <a:t>Using </a:t>
            </a:r>
            <a:r>
              <a:rPr lang="en-US" sz="2800" dirty="0"/>
              <a:t>K-mean to clustering data area with less number of sushi bars</a:t>
            </a:r>
            <a:endParaRPr lang="tr-TR" sz="2800" dirty="0"/>
          </a:p>
          <a:p>
            <a:endParaRPr lang="en-IN" dirty="0"/>
          </a:p>
        </p:txBody>
      </p:sp>
    </p:spTree>
    <p:extLst>
      <p:ext uri="{BB962C8B-B14F-4D97-AF65-F5344CB8AC3E}">
        <p14:creationId xmlns:p14="http://schemas.microsoft.com/office/powerpoint/2010/main" val="4655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b="1" dirty="0"/>
          </a:p>
        </p:txBody>
      </p:sp>
      <p:sp>
        <p:nvSpPr>
          <p:cNvPr id="3" name="Content Placeholder 2"/>
          <p:cNvSpPr>
            <a:spLocks noGrp="1"/>
          </p:cNvSpPr>
          <p:nvPr>
            <p:ph idx="1"/>
          </p:nvPr>
        </p:nvSpPr>
        <p:spPr>
          <a:xfrm>
            <a:off x="457200" y="1243584"/>
            <a:ext cx="8229600" cy="2438400"/>
          </a:xfrm>
        </p:spPr>
        <p:txBody>
          <a:bodyPr/>
          <a:lstStyle/>
          <a:p>
            <a:r>
              <a:rPr lang="en-IN" dirty="0" smtClean="0"/>
              <a:t>Cluster 0</a:t>
            </a:r>
          </a:p>
          <a:p>
            <a:endParaRPr lang="en-IN" dirty="0"/>
          </a:p>
        </p:txBody>
      </p:sp>
      <p:pic>
        <p:nvPicPr>
          <p:cNvPr id="4" name="Picture 3"/>
          <p:cNvPicPr/>
          <p:nvPr/>
        </p:nvPicPr>
        <p:blipFill>
          <a:blip r:embed="rId2"/>
          <a:stretch>
            <a:fillRect/>
          </a:stretch>
        </p:blipFill>
        <p:spPr>
          <a:xfrm>
            <a:off x="1066800" y="1752600"/>
            <a:ext cx="6477000" cy="1817370"/>
          </a:xfrm>
          <a:prstGeom prst="rect">
            <a:avLst/>
          </a:prstGeom>
        </p:spPr>
      </p:pic>
      <p:sp>
        <p:nvSpPr>
          <p:cNvPr id="5" name="Content Placeholder 2"/>
          <p:cNvSpPr txBox="1">
            <a:spLocks/>
          </p:cNvSpPr>
          <p:nvPr/>
        </p:nvSpPr>
        <p:spPr>
          <a:xfrm>
            <a:off x="457200" y="3657600"/>
            <a:ext cx="8229600"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Cluster 1</a:t>
            </a:r>
          </a:p>
          <a:p>
            <a:endParaRPr lang="en-IN" dirty="0" smtClean="0"/>
          </a:p>
          <a:p>
            <a:endParaRPr lang="en-IN" dirty="0"/>
          </a:p>
        </p:txBody>
      </p:sp>
      <p:pic>
        <p:nvPicPr>
          <p:cNvPr id="6" name="Picture 5"/>
          <p:cNvPicPr/>
          <p:nvPr/>
        </p:nvPicPr>
        <p:blipFill>
          <a:blip r:embed="rId3"/>
          <a:stretch>
            <a:fillRect/>
          </a:stretch>
        </p:blipFill>
        <p:spPr>
          <a:xfrm>
            <a:off x="1295400" y="4267200"/>
            <a:ext cx="6324600" cy="2209800"/>
          </a:xfrm>
          <a:prstGeom prst="rect">
            <a:avLst/>
          </a:prstGeom>
        </p:spPr>
      </p:pic>
    </p:spTree>
    <p:extLst>
      <p:ext uri="{BB962C8B-B14F-4D97-AF65-F5344CB8AC3E}">
        <p14:creationId xmlns:p14="http://schemas.microsoft.com/office/powerpoint/2010/main" val="2350494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b="1" dirty="0"/>
          </a:p>
        </p:txBody>
      </p:sp>
      <p:sp>
        <p:nvSpPr>
          <p:cNvPr id="4" name="Content Placeholder 2"/>
          <p:cNvSpPr>
            <a:spLocks noGrp="1"/>
          </p:cNvSpPr>
          <p:nvPr>
            <p:ph idx="1"/>
          </p:nvPr>
        </p:nvSpPr>
        <p:spPr>
          <a:xfrm>
            <a:off x="533400" y="1066800"/>
            <a:ext cx="8229600" cy="2438400"/>
          </a:xfrm>
        </p:spPr>
        <p:txBody>
          <a:bodyPr/>
          <a:lstStyle/>
          <a:p>
            <a:r>
              <a:rPr lang="en-IN" dirty="0" smtClean="0"/>
              <a:t>Cluster 3</a:t>
            </a:r>
            <a:endParaRPr lang="en-IN" dirty="0"/>
          </a:p>
        </p:txBody>
      </p:sp>
      <p:sp>
        <p:nvSpPr>
          <p:cNvPr id="6" name="Content Placeholder 2"/>
          <p:cNvSpPr txBox="1">
            <a:spLocks/>
          </p:cNvSpPr>
          <p:nvPr/>
        </p:nvSpPr>
        <p:spPr>
          <a:xfrm>
            <a:off x="533400" y="3657600"/>
            <a:ext cx="82296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Cluster 4</a:t>
            </a:r>
          </a:p>
          <a:p>
            <a:endParaRPr lang="en-IN" dirty="0"/>
          </a:p>
        </p:txBody>
      </p:sp>
      <p:pic>
        <p:nvPicPr>
          <p:cNvPr id="8" name="Picture 7"/>
          <p:cNvPicPr/>
          <p:nvPr/>
        </p:nvPicPr>
        <p:blipFill>
          <a:blip r:embed="rId2"/>
          <a:stretch>
            <a:fillRect/>
          </a:stretch>
        </p:blipFill>
        <p:spPr>
          <a:xfrm>
            <a:off x="1258824" y="4267200"/>
            <a:ext cx="6361176" cy="2286000"/>
          </a:xfrm>
          <a:prstGeom prst="rect">
            <a:avLst/>
          </a:prstGeom>
        </p:spPr>
      </p:pic>
      <p:pic>
        <p:nvPicPr>
          <p:cNvPr id="9" name="Picture 8"/>
          <p:cNvPicPr/>
          <p:nvPr/>
        </p:nvPicPr>
        <p:blipFill>
          <a:blip r:embed="rId3"/>
          <a:stretch>
            <a:fillRect/>
          </a:stretch>
        </p:blipFill>
        <p:spPr>
          <a:xfrm>
            <a:off x="1258824" y="1600200"/>
            <a:ext cx="6361176" cy="1734820"/>
          </a:xfrm>
          <a:prstGeom prst="rect">
            <a:avLst/>
          </a:prstGeom>
        </p:spPr>
      </p:pic>
    </p:spTree>
    <p:extLst>
      <p:ext uri="{BB962C8B-B14F-4D97-AF65-F5344CB8AC3E}">
        <p14:creationId xmlns:p14="http://schemas.microsoft.com/office/powerpoint/2010/main" val="2350494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sz="3000" dirty="0"/>
              <a:t>This analysis is performed on limited data. This may be right or may be wrong. But if good amount of data is available there is scope to come up with better results.</a:t>
            </a:r>
            <a:endParaRPr lang="tr-TR" sz="3000" dirty="0"/>
          </a:p>
          <a:p>
            <a:pPr lvl="0" algn="just"/>
            <a:r>
              <a:rPr lang="en-US" sz="3000" dirty="0"/>
              <a:t>There is high competition in Midtown and Soho so it is very risky to open business in these areas.</a:t>
            </a:r>
            <a:endParaRPr lang="tr-TR" sz="3000" dirty="0"/>
          </a:p>
          <a:p>
            <a:pPr lvl="0" algn="just"/>
            <a:r>
              <a:rPr lang="en-US" sz="3000" dirty="0"/>
              <a:t>Central Harlem has also potential where closes to </a:t>
            </a:r>
            <a:r>
              <a:rPr lang="tr-TR" sz="3000" dirty="0"/>
              <a:t>Morningside Heights </a:t>
            </a:r>
            <a:r>
              <a:rPr lang="en-US" sz="3000" dirty="0"/>
              <a:t>area.</a:t>
            </a:r>
            <a:endParaRPr lang="tr-TR" sz="3000" dirty="0"/>
          </a:p>
          <a:p>
            <a:pPr lvl="0" algn="just"/>
            <a:r>
              <a:rPr lang="en-US" sz="3000" dirty="0"/>
              <a:t>It can be done more detailed analysis by adding other factors such as transportation, demographics of inhabitants.   </a:t>
            </a:r>
            <a:endParaRPr lang="tr-TR" sz="3000" dirty="0"/>
          </a:p>
          <a:p>
            <a:endParaRPr lang="en-IN" dirty="0"/>
          </a:p>
        </p:txBody>
      </p:sp>
    </p:spTree>
    <p:extLst>
      <p:ext uri="{BB962C8B-B14F-4D97-AF65-F5344CB8AC3E}">
        <p14:creationId xmlns:p14="http://schemas.microsoft.com/office/powerpoint/2010/main" val="1415482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b="1" dirty="0"/>
          </a:p>
        </p:txBody>
      </p:sp>
      <p:sp>
        <p:nvSpPr>
          <p:cNvPr id="3" name="Content Placeholder 2"/>
          <p:cNvSpPr>
            <a:spLocks noGrp="1"/>
          </p:cNvSpPr>
          <p:nvPr>
            <p:ph idx="1"/>
          </p:nvPr>
        </p:nvSpPr>
        <p:spPr/>
        <p:txBody>
          <a:bodyPr/>
          <a:lstStyle/>
          <a:p>
            <a:pPr algn="just">
              <a:lnSpc>
                <a:spcPct val="80000"/>
              </a:lnSpc>
            </a:pPr>
            <a:r>
              <a:rPr lang="en-US" sz="2800" dirty="0"/>
              <a:t>Although all of the goals of this project were met there is definitely room for further improvement and development as noted below. </a:t>
            </a:r>
            <a:r>
              <a:rPr lang="en-US" sz="2800" dirty="0"/>
              <a:t>However, the goals of the project were met and, with some more work, could easily be </a:t>
            </a:r>
            <a:r>
              <a:rPr lang="en-US" sz="2800" dirty="0" smtClean="0"/>
              <a:t>developed </a:t>
            </a:r>
            <a:r>
              <a:rPr lang="en-US" sz="2800" dirty="0"/>
              <a:t>into a fully </a:t>
            </a:r>
            <a:r>
              <a:rPr lang="en-US" sz="2800" dirty="0" smtClean="0"/>
              <a:t>pledged </a:t>
            </a:r>
            <a:r>
              <a:rPr lang="en-US" sz="2800" dirty="0"/>
              <a:t>application that could support the opening a business idea in an unknown location.</a:t>
            </a:r>
            <a:endParaRPr lang="tr-TR" sz="2800" dirty="0"/>
          </a:p>
          <a:p>
            <a:endParaRPr lang="en-IN" dirty="0"/>
          </a:p>
        </p:txBody>
      </p:sp>
    </p:spTree>
    <p:extLst>
      <p:ext uri="{BB962C8B-B14F-4D97-AF65-F5344CB8AC3E}">
        <p14:creationId xmlns:p14="http://schemas.microsoft.com/office/powerpoint/2010/main" val="3153153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US" sz="2800" dirty="0"/>
              <a:t>The City of New York is famous for its </a:t>
            </a:r>
            <a:r>
              <a:rPr lang="en-US" sz="2800" dirty="0"/>
              <a:t>excellent </a:t>
            </a:r>
            <a:r>
              <a:rPr lang="en-US" sz="2800" dirty="0"/>
              <a:t>cuisine. It's food culture includes an array of international cuisines influenced by the city's immigrant history. </a:t>
            </a:r>
            <a:endParaRPr lang="en-US" sz="2800" dirty="0"/>
          </a:p>
          <a:p>
            <a:pPr algn="just"/>
            <a:r>
              <a:rPr lang="en-US" sz="2800"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a:t>
            </a:r>
            <a:r>
              <a:rPr lang="en-US" sz="2800" dirty="0"/>
              <a:t>success</a:t>
            </a:r>
          </a:p>
          <a:p>
            <a:pPr algn="just"/>
            <a:endParaRPr lang="tr-TR" sz="3000" dirty="0"/>
          </a:p>
          <a:p>
            <a:endParaRPr lang="en-IN" dirty="0"/>
          </a:p>
        </p:txBody>
      </p:sp>
    </p:spTree>
    <p:extLst>
      <p:ext uri="{BB962C8B-B14F-4D97-AF65-F5344CB8AC3E}">
        <p14:creationId xmlns:p14="http://schemas.microsoft.com/office/powerpoint/2010/main" val="1127425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p:txBody>
          <a:bodyPr>
            <a:normAutofit/>
          </a:bodyPr>
          <a:lstStyle/>
          <a:p>
            <a:pPr algn="just"/>
            <a:endParaRPr lang="tr-TR" sz="3000" dirty="0"/>
          </a:p>
          <a:p>
            <a:pPr algn="just"/>
            <a:r>
              <a:rPr lang="en-IN" sz="2800" dirty="0"/>
              <a:t>The insights derived from analysis will give good understanding of the business environment which helps in strategically targeting the market. This will help in reduction of risk. And the Return on Investment will be reasonable.</a:t>
            </a:r>
          </a:p>
          <a:p>
            <a:endParaRPr lang="en-IN" dirty="0"/>
          </a:p>
        </p:txBody>
      </p:sp>
    </p:spTree>
    <p:extLst>
      <p:ext uri="{BB962C8B-B14F-4D97-AF65-F5344CB8AC3E}">
        <p14:creationId xmlns:p14="http://schemas.microsoft.com/office/powerpoint/2010/main" val="3928754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Business</a:t>
            </a:r>
            <a:r>
              <a:rPr lang="en-IN" b="1" dirty="0"/>
              <a:t> Problem</a:t>
            </a:r>
            <a:endParaRPr lang="en-IN" b="1" dirty="0"/>
          </a:p>
        </p:txBody>
      </p:sp>
      <p:sp>
        <p:nvSpPr>
          <p:cNvPr id="3" name="Content Placeholder 2"/>
          <p:cNvSpPr>
            <a:spLocks noGrp="1"/>
          </p:cNvSpPr>
          <p:nvPr>
            <p:ph idx="1"/>
          </p:nvPr>
        </p:nvSpPr>
        <p:spPr/>
        <p:txBody>
          <a:bodyPr>
            <a:normAutofit/>
          </a:bodyPr>
          <a:lstStyle/>
          <a:p>
            <a:pPr algn="just">
              <a:lnSpc>
                <a:spcPct val="90000"/>
              </a:lnSpc>
            </a:pPr>
            <a:r>
              <a:rPr lang="en-US" sz="2800" dirty="0"/>
              <a:t>Sushi restaurants have become so popular in the United States now it seems that there is  one on every corner, not only in major cities but also in smaller cities. </a:t>
            </a:r>
            <a:r>
              <a:rPr lang="en-US" sz="2800" dirty="0"/>
              <a:t>Starting a sushi restaurant can be a great business opportunity, but you need to distinguish yourself from others to enjoy long-term </a:t>
            </a:r>
            <a:r>
              <a:rPr lang="en-US" sz="2800" dirty="0" smtClean="0"/>
              <a:t>success</a:t>
            </a:r>
          </a:p>
          <a:p>
            <a:pPr algn="just">
              <a:lnSpc>
                <a:spcPct val="90000"/>
              </a:lnSpc>
            </a:pPr>
            <a:endParaRPr lang="en-IN" sz="2800" dirty="0"/>
          </a:p>
        </p:txBody>
      </p:sp>
    </p:spTree>
    <p:extLst>
      <p:ext uri="{BB962C8B-B14F-4D97-AF65-F5344CB8AC3E}">
        <p14:creationId xmlns:p14="http://schemas.microsoft.com/office/powerpoint/2010/main" val="4107959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Selection</a:t>
            </a:r>
            <a:endParaRPr lang="en-IN" b="1" dirty="0"/>
          </a:p>
        </p:txBody>
      </p:sp>
      <p:sp>
        <p:nvSpPr>
          <p:cNvPr id="3" name="Content Placeholder 2"/>
          <p:cNvSpPr>
            <a:spLocks noGrp="1"/>
          </p:cNvSpPr>
          <p:nvPr>
            <p:ph idx="1"/>
          </p:nvPr>
        </p:nvSpPr>
        <p:spPr/>
        <p:txBody>
          <a:bodyPr>
            <a:normAutofit/>
          </a:bodyPr>
          <a:lstStyle/>
          <a:p>
            <a:pPr algn="just">
              <a:lnSpc>
                <a:spcPct val="90000"/>
              </a:lnSpc>
            </a:pPr>
            <a:r>
              <a:rPr lang="en-US" sz="2800" dirty="0"/>
              <a:t>To identify the characteristics of our competitors' venues in </a:t>
            </a:r>
            <a:r>
              <a:rPr lang="tr-TR" sz="2800" dirty="0"/>
              <a:t>Manhattan</a:t>
            </a:r>
            <a:r>
              <a:rPr lang="en-US" sz="2800" dirty="0"/>
              <a:t>, we would first need to find out the number of </a:t>
            </a:r>
            <a:r>
              <a:rPr lang="tr-TR" sz="2800" dirty="0"/>
              <a:t>sushi bars in Manhattan </a:t>
            </a:r>
            <a:r>
              <a:rPr lang="en-US" sz="2800" dirty="0"/>
              <a:t>currently and their location.</a:t>
            </a:r>
          </a:p>
          <a:p>
            <a:pPr algn="just">
              <a:lnSpc>
                <a:spcPct val="90000"/>
              </a:lnSpc>
            </a:pPr>
            <a:r>
              <a:rPr lang="en-US" sz="2800" dirty="0"/>
              <a:t>We then used Google Map API to find their geographic coordinates based on their postal code addresses.</a:t>
            </a:r>
            <a:endParaRPr lang="tr-TR" sz="2800" dirty="0"/>
          </a:p>
        </p:txBody>
      </p:sp>
    </p:spTree>
    <p:extLst>
      <p:ext uri="{BB962C8B-B14F-4D97-AF65-F5344CB8AC3E}">
        <p14:creationId xmlns:p14="http://schemas.microsoft.com/office/powerpoint/2010/main" val="1518879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Selection</a:t>
            </a:r>
            <a:endParaRPr lang="en-IN" b="1" dirty="0"/>
          </a:p>
        </p:txBody>
      </p:sp>
      <p:sp>
        <p:nvSpPr>
          <p:cNvPr id="3" name="Content Placeholder 2"/>
          <p:cNvSpPr>
            <a:spLocks noGrp="1"/>
          </p:cNvSpPr>
          <p:nvPr>
            <p:ph idx="1"/>
          </p:nvPr>
        </p:nvSpPr>
        <p:spPr/>
        <p:txBody>
          <a:bodyPr/>
          <a:lstStyle/>
          <a:p>
            <a:pPr algn="just">
              <a:lnSpc>
                <a:spcPct val="90000"/>
              </a:lnSpc>
            </a:pPr>
            <a:r>
              <a:rPr lang="en-IN" sz="2800" dirty="0"/>
              <a:t>The downloaded dataset link here: </a:t>
            </a:r>
            <a:r>
              <a:rPr lang="en-IN" sz="2800" dirty="0">
                <a:hlinkClick r:id="rId2"/>
              </a:rPr>
              <a:t>https://geo.nyu.edu/catalog/nyu_2451_34572</a:t>
            </a:r>
            <a:r>
              <a:rPr lang="en-IN" sz="2800" dirty="0"/>
              <a:t>. It contains 306 rows × 4 columns of details like ID, Borough, Neighbourhood, Latitude, and Longitude.</a:t>
            </a:r>
          </a:p>
          <a:p>
            <a:endParaRPr lang="en-IN" dirty="0"/>
          </a:p>
        </p:txBody>
      </p:sp>
      <p:pic>
        <p:nvPicPr>
          <p:cNvPr id="4" name="Picture 3"/>
          <p:cNvPicPr/>
          <p:nvPr/>
        </p:nvPicPr>
        <p:blipFill>
          <a:blip r:embed="rId3"/>
          <a:stretch>
            <a:fillRect/>
          </a:stretch>
        </p:blipFill>
        <p:spPr>
          <a:xfrm>
            <a:off x="990600" y="3538728"/>
            <a:ext cx="7391400" cy="2404872"/>
          </a:xfrm>
          <a:prstGeom prst="rect">
            <a:avLst/>
          </a:prstGeom>
        </p:spPr>
      </p:pic>
    </p:spTree>
    <p:extLst>
      <p:ext uri="{BB962C8B-B14F-4D97-AF65-F5344CB8AC3E}">
        <p14:creationId xmlns:p14="http://schemas.microsoft.com/office/powerpoint/2010/main" val="13155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Methodology</a:t>
            </a:r>
            <a:endParaRPr lang="en-IN" b="1" dirty="0"/>
          </a:p>
        </p:txBody>
      </p:sp>
      <p:sp>
        <p:nvSpPr>
          <p:cNvPr id="3" name="Content Placeholder 2"/>
          <p:cNvSpPr>
            <a:spLocks noGrp="1"/>
          </p:cNvSpPr>
          <p:nvPr>
            <p:ph idx="1"/>
          </p:nvPr>
        </p:nvSpPr>
        <p:spPr/>
        <p:txBody>
          <a:bodyPr/>
          <a:lstStyle/>
          <a:p>
            <a:pPr algn="just">
              <a:lnSpc>
                <a:spcPct val="90000"/>
              </a:lnSpc>
            </a:pPr>
            <a:r>
              <a:rPr lang="en-US" dirty="0"/>
              <a:t> </a:t>
            </a:r>
            <a:r>
              <a:rPr lang="tr-TR" sz="2800" dirty="0" smtClean="0"/>
              <a:t>A</a:t>
            </a:r>
            <a:r>
              <a:rPr lang="en-US" sz="2800" dirty="0" err="1" smtClean="0"/>
              <a:t>ddress</a:t>
            </a:r>
            <a:r>
              <a:rPr lang="tr-TR" sz="2800" dirty="0" smtClean="0"/>
              <a:t> </a:t>
            </a:r>
            <a:r>
              <a:rPr lang="tr-TR" sz="2800" dirty="0"/>
              <a:t>are converted</a:t>
            </a:r>
            <a:r>
              <a:rPr lang="en-US" sz="2800" dirty="0"/>
              <a:t> into their equivalent latitude and longitude values. </a:t>
            </a:r>
            <a:endParaRPr lang="tr-TR" sz="2800" dirty="0"/>
          </a:p>
          <a:p>
            <a:pPr algn="just">
              <a:lnSpc>
                <a:spcPct val="90000"/>
              </a:lnSpc>
            </a:pPr>
            <a:r>
              <a:rPr lang="en-US" sz="2800" dirty="0"/>
              <a:t>Foursquare API </a:t>
            </a:r>
            <a:r>
              <a:rPr lang="tr-TR" sz="2800" dirty="0"/>
              <a:t>is used </a:t>
            </a:r>
            <a:r>
              <a:rPr lang="en-US" sz="2800" dirty="0"/>
              <a:t>to explore neighborhoods in Manhattan, New York. </a:t>
            </a:r>
            <a:endParaRPr lang="tr-TR" sz="2800" dirty="0"/>
          </a:p>
          <a:p>
            <a:pPr algn="just">
              <a:lnSpc>
                <a:spcPct val="90000"/>
              </a:lnSpc>
            </a:pPr>
            <a:r>
              <a:rPr lang="en-US" sz="2800" dirty="0"/>
              <a:t>After that, explore function to get sushi restaurant categories in each neighborhood.</a:t>
            </a:r>
            <a:endParaRPr lang="tr-TR" sz="2800" dirty="0"/>
          </a:p>
          <a:p>
            <a:endParaRPr lang="en-IN" dirty="0"/>
          </a:p>
        </p:txBody>
      </p:sp>
    </p:spTree>
    <p:extLst>
      <p:ext uri="{BB962C8B-B14F-4D97-AF65-F5344CB8AC3E}">
        <p14:creationId xmlns:p14="http://schemas.microsoft.com/office/powerpoint/2010/main" val="1518879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IN" dirty="0"/>
          </a:p>
        </p:txBody>
      </p:sp>
      <p:pic>
        <p:nvPicPr>
          <p:cNvPr id="6" name="Picture 5"/>
          <p:cNvPicPr/>
          <p:nvPr/>
        </p:nvPicPr>
        <p:blipFill>
          <a:blip r:embed="rId2"/>
          <a:stretch>
            <a:fillRect/>
          </a:stretch>
        </p:blipFill>
        <p:spPr>
          <a:xfrm>
            <a:off x="1371600" y="1282446"/>
            <a:ext cx="6705600" cy="4737354"/>
          </a:xfrm>
          <a:prstGeom prst="rect">
            <a:avLst/>
          </a:prstGeom>
        </p:spPr>
      </p:pic>
    </p:spTree>
    <p:extLst>
      <p:ext uri="{BB962C8B-B14F-4D97-AF65-F5344CB8AC3E}">
        <p14:creationId xmlns:p14="http://schemas.microsoft.com/office/powerpoint/2010/main" val="2123447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IN" dirty="0"/>
          </a:p>
        </p:txBody>
      </p:sp>
      <p:pic>
        <p:nvPicPr>
          <p:cNvPr id="5" name="Picture 4"/>
          <p:cNvPicPr/>
          <p:nvPr/>
        </p:nvPicPr>
        <p:blipFill>
          <a:blip r:embed="rId2"/>
          <a:stretch>
            <a:fillRect/>
          </a:stretch>
        </p:blipFill>
        <p:spPr>
          <a:xfrm>
            <a:off x="990600" y="1600200"/>
            <a:ext cx="7543800" cy="4495800"/>
          </a:xfrm>
          <a:prstGeom prst="rect">
            <a:avLst/>
          </a:prstGeom>
        </p:spPr>
      </p:pic>
    </p:spTree>
    <p:extLst>
      <p:ext uri="{BB962C8B-B14F-4D97-AF65-F5344CB8AC3E}">
        <p14:creationId xmlns:p14="http://schemas.microsoft.com/office/powerpoint/2010/main" val="2037046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504</Words>
  <Application>Microsoft Office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Applied Data Science Capstone Project - The Battle of Neighbourhoods</vt:lpstr>
      <vt:lpstr>Introduction</vt:lpstr>
      <vt:lpstr>Introduction</vt:lpstr>
      <vt:lpstr>Business Problem</vt:lpstr>
      <vt:lpstr>Data Selection</vt:lpstr>
      <vt:lpstr>Data Selection</vt:lpstr>
      <vt:lpstr>Methodology</vt:lpstr>
      <vt:lpstr>Methodology</vt:lpstr>
      <vt:lpstr>Methodology</vt:lpstr>
      <vt:lpstr>Methodology</vt:lpstr>
      <vt:lpstr>Results</vt:lpstr>
      <vt:lpstr>Results</vt:lpstr>
      <vt:lpstr>Results</vt:lpstr>
      <vt:lpstr>Discussion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 The Battle of Neighbourhoods</dc:title>
  <dc:creator>Allam, Raju Kumar</dc:creator>
  <cp:lastModifiedBy>Allam, Raju Kumar</cp:lastModifiedBy>
  <cp:revision>3</cp:revision>
  <dcterms:created xsi:type="dcterms:W3CDTF">2006-08-16T00:00:00Z</dcterms:created>
  <dcterms:modified xsi:type="dcterms:W3CDTF">2020-03-27T12:39:19Z</dcterms:modified>
</cp:coreProperties>
</file>