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62" r:id="rId2"/>
    <p:sldId id="295" r:id="rId3"/>
    <p:sldId id="278" r:id="rId4"/>
    <p:sldId id="296" r:id="rId5"/>
    <p:sldId id="297" r:id="rId6"/>
    <p:sldId id="301" r:id="rId7"/>
    <p:sldId id="302" r:id="rId8"/>
    <p:sldId id="303" r:id="rId9"/>
    <p:sldId id="279"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12" autoAdjust="0"/>
    <p:restoredTop sz="94660"/>
  </p:normalViewPr>
  <p:slideViewPr>
    <p:cSldViewPr snapToGrid="0">
      <p:cViewPr varScale="1">
        <p:scale>
          <a:sx n="118" d="100"/>
          <a:sy n="118" d="100"/>
        </p:scale>
        <p:origin x="63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16A2C7-C125-4F61-B840-EDDF02337A97}" type="datetimeFigureOut">
              <a:rPr lang="en-US" smtClean="0"/>
              <a:t>8/8/2023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7302E-4E2F-4E23-AD6C-22DA12D56514}" type="slidenum">
              <a:rPr lang="en-US" smtClean="0"/>
              <a:t>‹#›</a:t>
            </a:fld>
            <a:endParaRPr lang="en-US"/>
          </a:p>
        </p:txBody>
      </p:sp>
    </p:spTree>
    <p:extLst>
      <p:ext uri="{BB962C8B-B14F-4D97-AF65-F5344CB8AC3E}">
        <p14:creationId xmlns:p14="http://schemas.microsoft.com/office/powerpoint/2010/main" val="1889711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497" name="Rectangle 2"/>
          <p:cNvSpPr>
            <a:spLocks noGrp="1" noRot="1" noChangeAspect="1" noChangeArrowheads="1" noTextEdit="1"/>
          </p:cNvSpPr>
          <p:nvPr>
            <p:ph type="sldImg"/>
          </p:nvPr>
        </p:nvSpPr>
        <p:spPr>
          <a:ln/>
        </p:spPr>
      </p:sp>
      <p:sp>
        <p:nvSpPr>
          <p:cNvPr id="1642498"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 here</a:t>
            </a:r>
            <a:r>
              <a:rPr lang="en-US" baseline="0" dirty="0"/>
              <a:t> is the format of a user story. Notice that the user story is very simple. However,</a:t>
            </a:r>
            <a:r>
              <a:rPr lang="en-US" dirty="0"/>
              <a:t> it </a:t>
            </a:r>
            <a:r>
              <a:rPr lang="en-US" baseline="0" dirty="0"/>
              <a:t>contains all the information a delivery team would need to implement the desired function for a specific type of user, thereby helpin</a:t>
            </a:r>
            <a:r>
              <a:rPr lang="en-US" dirty="0"/>
              <a:t>g him achieve</a:t>
            </a:r>
            <a:r>
              <a:rPr lang="en-US" baseline="0" dirty="0"/>
              <a:t> business outcomes.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[DRAMATIC SHIFT!!!] By utilizing user stories (and in particular this template), we’re saying that we’re going to work collaboratively with the customer or business partner to discover what they want (in the course of analysis), and deliver it during the sprint.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So what’s missing here, that you would normally find in a requirements document?   (Have students put their answers in the chat)</a:t>
            </a:r>
          </a:p>
        </p:txBody>
      </p:sp>
    </p:spTree>
    <p:extLst>
      <p:ext uri="{BB962C8B-B14F-4D97-AF65-F5344CB8AC3E}">
        <p14:creationId xmlns:p14="http://schemas.microsoft.com/office/powerpoint/2010/main" val="1707106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497" name="Rectangle 2"/>
          <p:cNvSpPr>
            <a:spLocks noGrp="1" noRot="1" noChangeAspect="1" noChangeArrowheads="1" noTextEdit="1"/>
          </p:cNvSpPr>
          <p:nvPr>
            <p:ph type="sldImg"/>
          </p:nvPr>
        </p:nvSpPr>
        <p:spPr>
          <a:ln/>
        </p:spPr>
      </p:sp>
      <p:sp>
        <p:nvSpPr>
          <p:cNvPr id="1642498"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 here</a:t>
            </a:r>
            <a:r>
              <a:rPr lang="en-US" baseline="0" dirty="0"/>
              <a:t> is the format of a user story. Notice that the user story is very simple. However,</a:t>
            </a:r>
            <a:r>
              <a:rPr lang="en-US" dirty="0"/>
              <a:t> it </a:t>
            </a:r>
            <a:r>
              <a:rPr lang="en-US" baseline="0" dirty="0"/>
              <a:t>contains all the information a delivery team would need to implement the desired function for a specific type of user, thereby helpin</a:t>
            </a:r>
            <a:r>
              <a:rPr lang="en-US" dirty="0"/>
              <a:t>g him achieve</a:t>
            </a:r>
            <a:r>
              <a:rPr lang="en-US" baseline="0" dirty="0"/>
              <a:t> business outcomes.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[DRAMATIC SHIFT!!!] By utilizing user stories (and in particular this template), we’re saying that we’re going to work collaboratively with the customer or business partner to discover what they want (in the course of analysis), and deliver it during the sprint.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So what’s missing here, that you would normally find in a requirements document?   (Have students put their answers in the chat)</a:t>
            </a:r>
          </a:p>
        </p:txBody>
      </p:sp>
    </p:spTree>
    <p:extLst>
      <p:ext uri="{BB962C8B-B14F-4D97-AF65-F5344CB8AC3E}">
        <p14:creationId xmlns:p14="http://schemas.microsoft.com/office/powerpoint/2010/main" val="4237051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497" name="Rectangle 2"/>
          <p:cNvSpPr>
            <a:spLocks noGrp="1" noRot="1" noChangeAspect="1" noChangeArrowheads="1" noTextEdit="1"/>
          </p:cNvSpPr>
          <p:nvPr>
            <p:ph type="sldImg"/>
          </p:nvPr>
        </p:nvSpPr>
        <p:spPr>
          <a:ln/>
        </p:spPr>
      </p:sp>
      <p:sp>
        <p:nvSpPr>
          <p:cNvPr id="1642498"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 here</a:t>
            </a:r>
            <a:r>
              <a:rPr lang="en-US" baseline="0" dirty="0"/>
              <a:t> is the format of a user story. Notice that the user story is very simple. However,</a:t>
            </a:r>
            <a:r>
              <a:rPr lang="en-US" dirty="0"/>
              <a:t> it </a:t>
            </a:r>
            <a:r>
              <a:rPr lang="en-US" baseline="0" dirty="0"/>
              <a:t>contains all the information a delivery team would need to implement the desired function for a specific type of user, thereby helpin</a:t>
            </a:r>
            <a:r>
              <a:rPr lang="en-US" dirty="0"/>
              <a:t>g him achieve</a:t>
            </a:r>
            <a:r>
              <a:rPr lang="en-US" baseline="0" dirty="0"/>
              <a:t> business outcomes.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[DRAMATIC SHIFT!!!] By utilizing user stories (and in particular this template), we’re saying that we’re going to work collaboratively with the customer or business partner to discover what they want (in the course of analysis), and deliver it during the sprint.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So what’s missing here, that you would normally find in a requirements document?   (Have students put their answers in the chat)</a:t>
            </a:r>
          </a:p>
        </p:txBody>
      </p:sp>
    </p:spTree>
    <p:extLst>
      <p:ext uri="{BB962C8B-B14F-4D97-AF65-F5344CB8AC3E}">
        <p14:creationId xmlns:p14="http://schemas.microsoft.com/office/powerpoint/2010/main" val="1787723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497" name="Rectangle 2"/>
          <p:cNvSpPr>
            <a:spLocks noGrp="1" noRot="1" noChangeAspect="1" noChangeArrowheads="1" noTextEdit="1"/>
          </p:cNvSpPr>
          <p:nvPr>
            <p:ph type="sldImg"/>
          </p:nvPr>
        </p:nvSpPr>
        <p:spPr>
          <a:ln/>
        </p:spPr>
      </p:sp>
      <p:sp>
        <p:nvSpPr>
          <p:cNvPr id="1642498"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 here</a:t>
            </a:r>
            <a:r>
              <a:rPr lang="en-US" baseline="0" dirty="0"/>
              <a:t> is the format of a user story. Notice that the user story is very simple. However,</a:t>
            </a:r>
            <a:r>
              <a:rPr lang="en-US" dirty="0"/>
              <a:t> it </a:t>
            </a:r>
            <a:r>
              <a:rPr lang="en-US" baseline="0" dirty="0"/>
              <a:t>contains all the information a delivery team would need to implement the desired function for a specific type of user, thereby helpin</a:t>
            </a:r>
            <a:r>
              <a:rPr lang="en-US" dirty="0"/>
              <a:t>g him achieve</a:t>
            </a:r>
            <a:r>
              <a:rPr lang="en-US" baseline="0" dirty="0"/>
              <a:t> business outcomes.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[DRAMATIC SHIFT!!!] By utilizing user stories (and in particular this template), we’re saying that we’re going to work collaboratively with the customer or business partner to discover what they want (in the course of analysis), and deliver it during the sprint.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So what’s missing here, that you would normally find in a requirements document?   (Have students put their answers in the chat)</a:t>
            </a:r>
          </a:p>
        </p:txBody>
      </p:sp>
    </p:spTree>
    <p:extLst>
      <p:ext uri="{BB962C8B-B14F-4D97-AF65-F5344CB8AC3E}">
        <p14:creationId xmlns:p14="http://schemas.microsoft.com/office/powerpoint/2010/main" val="560761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497" name="Rectangle 2"/>
          <p:cNvSpPr>
            <a:spLocks noGrp="1" noRot="1" noChangeAspect="1" noChangeArrowheads="1" noTextEdit="1"/>
          </p:cNvSpPr>
          <p:nvPr>
            <p:ph type="sldImg"/>
          </p:nvPr>
        </p:nvSpPr>
        <p:spPr>
          <a:ln/>
        </p:spPr>
      </p:sp>
      <p:sp>
        <p:nvSpPr>
          <p:cNvPr id="1642498"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 here</a:t>
            </a:r>
            <a:r>
              <a:rPr lang="en-US" baseline="0" dirty="0"/>
              <a:t> is the format of a user story. Notice that the user story is very simple. However,</a:t>
            </a:r>
            <a:r>
              <a:rPr lang="en-US" dirty="0"/>
              <a:t> it </a:t>
            </a:r>
            <a:r>
              <a:rPr lang="en-US" baseline="0" dirty="0"/>
              <a:t>contains all the information a delivery team would need to implement the desired function for a specific type of user, thereby helpin</a:t>
            </a:r>
            <a:r>
              <a:rPr lang="en-US" dirty="0"/>
              <a:t>g him achieve</a:t>
            </a:r>
            <a:r>
              <a:rPr lang="en-US" baseline="0" dirty="0"/>
              <a:t> business outcomes.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[DRAMATIC SHIFT!!!] By utilizing user stories (and in particular this template), we’re saying that we’re going to work collaboratively with the customer or business partner to discover what they want (in the course of analysis), and deliver it during the sprint.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So what’s missing here, that you would normally find in a requirements document?   (Have students put their answers in the chat)</a:t>
            </a:r>
          </a:p>
        </p:txBody>
      </p:sp>
    </p:spTree>
    <p:extLst>
      <p:ext uri="{BB962C8B-B14F-4D97-AF65-F5344CB8AC3E}">
        <p14:creationId xmlns:p14="http://schemas.microsoft.com/office/powerpoint/2010/main" val="2749542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497" name="Rectangle 2"/>
          <p:cNvSpPr>
            <a:spLocks noGrp="1" noRot="1" noChangeAspect="1" noChangeArrowheads="1" noTextEdit="1"/>
          </p:cNvSpPr>
          <p:nvPr>
            <p:ph type="sldImg"/>
          </p:nvPr>
        </p:nvSpPr>
        <p:spPr>
          <a:ln/>
        </p:spPr>
      </p:sp>
      <p:sp>
        <p:nvSpPr>
          <p:cNvPr id="1642498"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 here</a:t>
            </a:r>
            <a:r>
              <a:rPr lang="en-US" baseline="0" dirty="0"/>
              <a:t> is the format of a user story. Notice that the user story is very simple. However,</a:t>
            </a:r>
            <a:r>
              <a:rPr lang="en-US" dirty="0"/>
              <a:t> it </a:t>
            </a:r>
            <a:r>
              <a:rPr lang="en-US" baseline="0" dirty="0"/>
              <a:t>contains all the information a delivery team would need to implement the desired function for a specific type of user, thereby helpin</a:t>
            </a:r>
            <a:r>
              <a:rPr lang="en-US" dirty="0"/>
              <a:t>g him achieve</a:t>
            </a:r>
            <a:r>
              <a:rPr lang="en-US" baseline="0" dirty="0"/>
              <a:t> business outcomes.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[DRAMATIC SHIFT!!!] By utilizing user stories (and in particular this template), we’re saying that we’re going to work collaboratively with the customer or business partner to discover what they want (in the course of analysis), and deliver it during the sprint.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So what’s missing here, that you would normally find in a requirements document?   (Have students put their answers in the chat)</a:t>
            </a:r>
          </a:p>
        </p:txBody>
      </p:sp>
    </p:spTree>
    <p:extLst>
      <p:ext uri="{BB962C8B-B14F-4D97-AF65-F5344CB8AC3E}">
        <p14:creationId xmlns:p14="http://schemas.microsoft.com/office/powerpoint/2010/main" val="25702665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279615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619042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619473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spTree>
    <p:extLst>
      <p:ext uri="{BB962C8B-B14F-4D97-AF65-F5344CB8AC3E}">
        <p14:creationId xmlns:p14="http://schemas.microsoft.com/office/powerpoint/2010/main" val="307239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9467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9516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756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409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9893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368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1459120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5092030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218452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a:t>Edit Master text styles</a:t>
            </a:r>
          </a:p>
        </p:txBody>
      </p:sp>
    </p:spTree>
    <p:extLst>
      <p:ext uri="{BB962C8B-B14F-4D97-AF65-F5344CB8AC3E}">
        <p14:creationId xmlns:p14="http://schemas.microsoft.com/office/powerpoint/2010/main" val="22705680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9829187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64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1853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20202712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2443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65115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42904828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val="204403073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886119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49144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531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752401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846407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99824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5039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p:nvPicPr>
        <p:blipFill>
          <a:blip r:embed="rId2"/>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335158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04298266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pic>
        <p:nvPicPr>
          <p:cNvPr id="7" name="Picture 6">
            <a:extLst>
              <a:ext uri="{FF2B5EF4-FFF2-40B4-BE49-F238E27FC236}">
                <a16:creationId xmlns:a16="http://schemas.microsoft.com/office/drawing/2014/main" id="{A75C5FF7-2DC4-5442-BB0D-C1FF3C41C2F6}"/>
              </a:ext>
            </a:extLst>
          </p:cNvPr>
          <p:cNvPicPr>
            <a:picLocks noChangeAspect="1"/>
          </p:cNvPicPr>
          <p:nvPr/>
        </p:nvPicPr>
        <p:blipFill>
          <a:blip r:embed="rId33"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1364709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2" r:id="rId31"/>
  </p:sldLayoutIdLst>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name="Option1">
    <p:spTree>
      <p:nvGrpSpPr>
        <p:cNvPr id="1" name=""/>
        <p:cNvGrpSpPr/>
        <p:nvPr/>
      </p:nvGrpSpPr>
      <p:grpSpPr>
        <a:xfrm>
          <a:off x="0" y="0"/>
          <a:ext cx="0" cy="0"/>
          <a:chOff x="0" y="0"/>
          <a:chExt cx="0" cy="0"/>
        </a:xfrm>
      </p:grpSpPr>
      <p:sp>
        <p:nvSpPr>
          <p:cNvPr id="2" name="Title 1"/>
          <p:cNvSpPr>
            <a:spLocks noGrp="1"/>
          </p:cNvSpPr>
          <p:nvPr>
            <p:ph type="ctrTitle"/>
          </p:nvPr>
        </p:nvSpPr>
        <p:spPr>
          <a:xfrm>
            <a:off x="414163" y="2115265"/>
            <a:ext cx="8348837" cy="553998"/>
          </a:xfrm>
        </p:spPr>
        <p:txBody>
          <a:bodyPr/>
          <a:lstStyle/>
          <a:p>
            <a:r>
              <a:rPr lang="en-US" dirty="0"/>
              <a:t>Agile </a:t>
            </a:r>
          </a:p>
        </p:txBody>
      </p:sp>
      <p:sp>
        <p:nvSpPr>
          <p:cNvPr id="4" name="Text Placeholder 3"/>
          <p:cNvSpPr>
            <a:spLocks noGrp="1"/>
          </p:cNvSpPr>
          <p:nvPr>
            <p:ph type="body" sz="quarter" idx="13"/>
          </p:nvPr>
        </p:nvSpPr>
        <p:spPr/>
        <p:txBody>
          <a:bodyPr/>
          <a:lstStyle/>
          <a:p>
            <a:r>
              <a:rPr lang="en-US" dirty="0"/>
              <a:t>2021</a:t>
            </a:r>
          </a:p>
        </p:txBody>
      </p:sp>
      <p:sp>
        <p:nvSpPr>
          <p:cNvPr id="5" name="Footer Placeholder 4"/>
          <p:cNvSpPr>
            <a:spLocks noGrp="1"/>
          </p:cNvSpPr>
          <p:nvPr>
            <p:ph type="ftr" sz="quarter" idx="3"/>
          </p:nvPr>
        </p:nvSpPr>
        <p:spPr/>
        <p:txBody>
          <a:bodyPr/>
          <a:lstStyle/>
          <a:p>
            <a:r>
              <a:rPr lang="en-US"/>
              <a:t>© 2021 Cognizant</a:t>
            </a:r>
          </a:p>
        </p:txBody>
      </p:sp>
    </p:spTree>
    <p:extLst>
      <p:ext uri="{BB962C8B-B14F-4D97-AF65-F5344CB8AC3E}">
        <p14:creationId xmlns:p14="http://schemas.microsoft.com/office/powerpoint/2010/main" val="1269729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21799" y="1709543"/>
            <a:ext cx="6731000" cy="609398"/>
          </a:xfrm>
        </p:spPr>
        <p:txBody>
          <a:bodyPr/>
          <a:lstStyle/>
          <a:p>
            <a:r>
              <a:rPr lang="en-US" dirty="0"/>
              <a:t>Task 2:  User Stories</a:t>
            </a:r>
          </a:p>
        </p:txBody>
      </p:sp>
    </p:spTree>
    <p:extLst>
      <p:ext uri="{BB962C8B-B14F-4D97-AF65-F5344CB8AC3E}">
        <p14:creationId xmlns:p14="http://schemas.microsoft.com/office/powerpoint/2010/main" val="370502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474" name="Rectangle 2"/>
          <p:cNvSpPr>
            <a:spLocks noGrp="1" noChangeArrowheads="1"/>
          </p:cNvSpPr>
          <p:nvPr>
            <p:ph type="title" idx="4294967295"/>
          </p:nvPr>
        </p:nvSpPr>
        <p:spPr>
          <a:xfrm>
            <a:off x="351830" y="188715"/>
            <a:ext cx="7297341" cy="365522"/>
          </a:xfrm>
        </p:spPr>
        <p:txBody>
          <a:bodyPr>
            <a:noAutofit/>
          </a:bodyPr>
          <a:lstStyle/>
          <a:p>
            <a:r>
              <a:rPr lang="en-US" dirty="0">
                <a:latin typeface="+mn-lt"/>
                <a:cs typeface="Helvetica" pitchFamily="34" charset="0"/>
              </a:rPr>
              <a:t>USER STORY TEMPLATE</a:t>
            </a:r>
          </a:p>
        </p:txBody>
      </p:sp>
      <p:sp>
        <p:nvSpPr>
          <p:cNvPr id="1641473" name="Rectangle 3"/>
          <p:cNvSpPr>
            <a:spLocks noGrp="1" noChangeArrowheads="1"/>
          </p:cNvSpPr>
          <p:nvPr>
            <p:ph idx="4294967295"/>
          </p:nvPr>
        </p:nvSpPr>
        <p:spPr>
          <a:xfrm>
            <a:off x="260554" y="1543050"/>
            <a:ext cx="8804787" cy="1657350"/>
          </a:xfrm>
          <a:prstGeom prst="rect">
            <a:avLst/>
          </a:prstGeom>
        </p:spPr>
        <p:txBody>
          <a:bodyPr>
            <a:normAutofit/>
          </a:bodyPr>
          <a:lstStyle/>
          <a:p>
            <a:pPr algn="ctr"/>
            <a:endParaRPr lang="en-US" sz="2400" dirty="0"/>
          </a:p>
          <a:p>
            <a:r>
              <a:rPr lang="en-US" sz="2400" dirty="0"/>
              <a:t>As a </a:t>
            </a:r>
            <a:r>
              <a:rPr lang="en-US" sz="2400" b="1" i="1" dirty="0"/>
              <a:t>&lt;type of user&gt;</a:t>
            </a:r>
            <a:r>
              <a:rPr lang="en-US" sz="2400" i="1" dirty="0"/>
              <a:t>, </a:t>
            </a:r>
            <a:r>
              <a:rPr lang="en-US" sz="2400" dirty="0"/>
              <a:t>I want to </a:t>
            </a:r>
            <a:r>
              <a:rPr lang="en-US" sz="2400" b="1" i="1" dirty="0"/>
              <a:t>&lt;immediate goal&gt; </a:t>
            </a:r>
            <a:r>
              <a:rPr lang="en-US" sz="2400" dirty="0"/>
              <a:t>so that </a:t>
            </a:r>
            <a:r>
              <a:rPr lang="en-US" sz="2400" b="1" i="1" dirty="0"/>
              <a:t>&lt;business outcome&gt;.</a:t>
            </a:r>
          </a:p>
        </p:txBody>
      </p:sp>
      <p:sp>
        <p:nvSpPr>
          <p:cNvPr id="5" name="Rectangular Callout 4"/>
          <p:cNvSpPr/>
          <p:nvPr/>
        </p:nvSpPr>
        <p:spPr>
          <a:xfrm>
            <a:off x="1485900" y="1007269"/>
            <a:ext cx="2021681" cy="535781"/>
          </a:xfrm>
          <a:prstGeom prst="wedgeRectCallout">
            <a:avLst>
              <a:gd name="adj1" fmla="val -20558"/>
              <a:gd name="adj2" fmla="val 138307"/>
            </a:avLst>
          </a:prstGeom>
          <a:solidFill>
            <a:schemeClr val="accent3">
              <a:lumMod val="60000"/>
              <a:lumOff val="40000"/>
            </a:schemeClr>
          </a:solidFill>
          <a:ln>
            <a:solidFill>
              <a:schemeClr val="accent3">
                <a:lumMod val="50000"/>
              </a:schemeClr>
            </a:solid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b="1" dirty="0">
                <a:latin typeface="+mj-lt"/>
              </a:rPr>
              <a:t>User Role </a:t>
            </a:r>
            <a:r>
              <a:rPr lang="en-US" i="1" dirty="0">
                <a:latin typeface="+mj-lt"/>
              </a:rPr>
              <a:t>(Who?)</a:t>
            </a:r>
          </a:p>
        </p:txBody>
      </p:sp>
      <p:sp>
        <p:nvSpPr>
          <p:cNvPr id="6" name="Rectangular Callout 5"/>
          <p:cNvSpPr/>
          <p:nvPr/>
        </p:nvSpPr>
        <p:spPr>
          <a:xfrm>
            <a:off x="4450326" y="3120437"/>
            <a:ext cx="2644378" cy="639365"/>
          </a:xfrm>
          <a:prstGeom prst="wedgeRectCallout">
            <a:avLst>
              <a:gd name="adj1" fmla="val -6025"/>
              <a:gd name="adj2" fmla="val -175622"/>
            </a:avLst>
          </a:prstGeom>
          <a:solidFill>
            <a:schemeClr val="accent3">
              <a:lumMod val="60000"/>
              <a:lumOff val="40000"/>
            </a:schemeClr>
          </a:solidFill>
          <a:ln>
            <a:solidFill>
              <a:schemeClr val="accent3">
                <a:lumMod val="50000"/>
              </a:schemeClr>
            </a:solid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b="1" dirty="0">
                <a:latin typeface="+mj-lt"/>
              </a:rPr>
              <a:t>Desired Function </a:t>
            </a:r>
            <a:r>
              <a:rPr lang="en-US" i="1" dirty="0">
                <a:latin typeface="+mj-lt"/>
              </a:rPr>
              <a:t>(What?)</a:t>
            </a:r>
          </a:p>
        </p:txBody>
      </p:sp>
      <p:sp>
        <p:nvSpPr>
          <p:cNvPr id="7" name="Rectangular Callout 6"/>
          <p:cNvSpPr/>
          <p:nvPr/>
        </p:nvSpPr>
        <p:spPr>
          <a:xfrm>
            <a:off x="836972" y="3016660"/>
            <a:ext cx="2074069" cy="663178"/>
          </a:xfrm>
          <a:prstGeom prst="wedgeRectCallout">
            <a:avLst>
              <a:gd name="adj1" fmla="val -29204"/>
              <a:gd name="adj2" fmla="val -98174"/>
            </a:avLst>
          </a:prstGeom>
          <a:solidFill>
            <a:schemeClr val="accent3">
              <a:lumMod val="60000"/>
              <a:lumOff val="40000"/>
            </a:schemeClr>
          </a:solidFill>
          <a:ln>
            <a:solidFill>
              <a:schemeClr val="accent3">
                <a:lumMod val="50000"/>
              </a:schemeClr>
            </a:solid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b="1" dirty="0">
                <a:latin typeface="+mj-lt"/>
              </a:rPr>
              <a:t>End Result </a:t>
            </a:r>
            <a:r>
              <a:rPr lang="en-US" i="1" dirty="0">
                <a:latin typeface="+mj-lt"/>
              </a:rPr>
              <a:t>(Why?)</a:t>
            </a:r>
          </a:p>
        </p:txBody>
      </p:sp>
      <p:sp>
        <p:nvSpPr>
          <p:cNvPr id="8" name="Rounded Rectangle 7"/>
          <p:cNvSpPr/>
          <p:nvPr/>
        </p:nvSpPr>
        <p:spPr>
          <a:xfrm>
            <a:off x="3257550" y="3943351"/>
            <a:ext cx="2686050" cy="598885"/>
          </a:xfrm>
          <a:prstGeom prst="roundRect">
            <a:avLst/>
          </a:prstGeom>
          <a:solidFill>
            <a:schemeClr val="accent3">
              <a:lumMod val="75000"/>
            </a:schemeClr>
          </a:solidFill>
          <a:ln>
            <a:solidFill>
              <a:schemeClr val="accent3">
                <a:lumMod val="50000"/>
              </a:schemeClr>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950" i="1" dirty="0">
                <a:solidFill>
                  <a:schemeClr val="tx2"/>
                </a:solidFill>
              </a:rPr>
              <a:t>Who, What, Why.. </a:t>
            </a:r>
            <a:br>
              <a:rPr lang="en-US" sz="1950" i="1" dirty="0">
                <a:solidFill>
                  <a:schemeClr val="tx2"/>
                </a:solidFill>
              </a:rPr>
            </a:br>
            <a:r>
              <a:rPr lang="en-US" sz="1950" i="1" dirty="0">
                <a:solidFill>
                  <a:schemeClr val="tx2"/>
                </a:solidFill>
              </a:rPr>
              <a:t>What is </a:t>
            </a:r>
            <a:r>
              <a:rPr lang="en-US" sz="1950" b="1" i="1" dirty="0">
                <a:solidFill>
                  <a:schemeClr val="tx2"/>
                </a:solidFill>
              </a:rPr>
              <a:t>NOT </a:t>
            </a:r>
            <a:r>
              <a:rPr lang="en-US" sz="1950" i="1" dirty="0">
                <a:solidFill>
                  <a:schemeClr val="tx2"/>
                </a:solidFill>
              </a:rPr>
              <a:t>here?</a:t>
            </a:r>
          </a:p>
        </p:txBody>
      </p:sp>
    </p:spTree>
    <p:extLst>
      <p:ext uri="{BB962C8B-B14F-4D97-AF65-F5344CB8AC3E}">
        <p14:creationId xmlns:p14="http://schemas.microsoft.com/office/powerpoint/2010/main" val="55857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474" name="Rectangle 2"/>
          <p:cNvSpPr>
            <a:spLocks noGrp="1" noChangeArrowheads="1"/>
          </p:cNvSpPr>
          <p:nvPr>
            <p:ph type="title" idx="4294967295"/>
          </p:nvPr>
        </p:nvSpPr>
        <p:spPr>
          <a:xfrm>
            <a:off x="351830" y="188715"/>
            <a:ext cx="7297341" cy="365522"/>
          </a:xfrm>
        </p:spPr>
        <p:txBody>
          <a:bodyPr>
            <a:noAutofit/>
          </a:bodyPr>
          <a:lstStyle/>
          <a:p>
            <a:r>
              <a:rPr lang="en-US" dirty="0">
                <a:latin typeface="+mn-lt"/>
                <a:cs typeface="Helvetica" pitchFamily="34" charset="0"/>
              </a:rPr>
              <a:t>USER STORY 1</a:t>
            </a:r>
          </a:p>
        </p:txBody>
      </p:sp>
      <p:sp>
        <p:nvSpPr>
          <p:cNvPr id="1641473" name="Rectangle 3"/>
          <p:cNvSpPr>
            <a:spLocks noGrp="1" noChangeArrowheads="1"/>
          </p:cNvSpPr>
          <p:nvPr>
            <p:ph idx="4294967295"/>
          </p:nvPr>
        </p:nvSpPr>
        <p:spPr>
          <a:xfrm>
            <a:off x="260554" y="1543050"/>
            <a:ext cx="8804787" cy="1657350"/>
          </a:xfrm>
          <a:prstGeom prst="rect">
            <a:avLst/>
          </a:prstGeom>
        </p:spPr>
        <p:txBody>
          <a:bodyPr>
            <a:normAutofit fontScale="92500" lnSpcReduction="10000"/>
          </a:bodyPr>
          <a:lstStyle/>
          <a:p>
            <a:pPr algn="ctr"/>
            <a:endParaRPr lang="en-US" sz="2400" dirty="0"/>
          </a:p>
          <a:p>
            <a:r>
              <a:rPr lang="en-US" sz="2400" dirty="0"/>
              <a:t>As a </a:t>
            </a:r>
            <a:r>
              <a:rPr lang="en-US" sz="2400" b="1" i="1" dirty="0"/>
              <a:t>&lt;scientist on Mars&gt;</a:t>
            </a:r>
            <a:r>
              <a:rPr lang="en-US" sz="2400" i="1" dirty="0"/>
              <a:t>, </a:t>
            </a:r>
            <a:r>
              <a:rPr lang="en-US" sz="2400" dirty="0"/>
              <a:t>I want to </a:t>
            </a:r>
            <a:r>
              <a:rPr lang="en-US" sz="2400" b="1" i="1" dirty="0"/>
              <a:t>&lt;have a video conference with my colleagues on Earth using latency compensation&gt; </a:t>
            </a:r>
            <a:r>
              <a:rPr lang="en-US" sz="2400" dirty="0"/>
              <a:t>so that </a:t>
            </a:r>
            <a:r>
              <a:rPr lang="en-US" sz="2400" b="1" i="1" dirty="0"/>
              <a:t>&lt;we can have a smooth conversation despite the significant latency in interplanetary communications.&gt;.</a:t>
            </a:r>
          </a:p>
        </p:txBody>
      </p:sp>
    </p:spTree>
    <p:extLst>
      <p:ext uri="{BB962C8B-B14F-4D97-AF65-F5344CB8AC3E}">
        <p14:creationId xmlns:p14="http://schemas.microsoft.com/office/powerpoint/2010/main" val="1989366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474" name="Rectangle 2"/>
          <p:cNvSpPr>
            <a:spLocks noGrp="1" noChangeArrowheads="1"/>
          </p:cNvSpPr>
          <p:nvPr>
            <p:ph type="title" idx="4294967295"/>
          </p:nvPr>
        </p:nvSpPr>
        <p:spPr>
          <a:xfrm>
            <a:off x="351830" y="188715"/>
            <a:ext cx="7297341" cy="365522"/>
          </a:xfrm>
        </p:spPr>
        <p:txBody>
          <a:bodyPr>
            <a:noAutofit/>
          </a:bodyPr>
          <a:lstStyle/>
          <a:p>
            <a:r>
              <a:rPr lang="en-US" dirty="0">
                <a:latin typeface="+mn-lt"/>
                <a:cs typeface="Helvetica" pitchFamily="34" charset="0"/>
              </a:rPr>
              <a:t>USER STORY 2</a:t>
            </a:r>
          </a:p>
        </p:txBody>
      </p:sp>
      <p:sp>
        <p:nvSpPr>
          <p:cNvPr id="1641473" name="Rectangle 3"/>
          <p:cNvSpPr>
            <a:spLocks noGrp="1" noChangeArrowheads="1"/>
          </p:cNvSpPr>
          <p:nvPr>
            <p:ph idx="4294967295"/>
          </p:nvPr>
        </p:nvSpPr>
        <p:spPr>
          <a:xfrm>
            <a:off x="260554" y="1543050"/>
            <a:ext cx="8804787" cy="1657350"/>
          </a:xfrm>
          <a:prstGeom prst="rect">
            <a:avLst/>
          </a:prstGeom>
        </p:spPr>
        <p:txBody>
          <a:bodyPr>
            <a:normAutofit fontScale="85000" lnSpcReduction="10000"/>
          </a:bodyPr>
          <a:lstStyle/>
          <a:p>
            <a:pPr algn="ctr"/>
            <a:endParaRPr lang="en-US" sz="2400" dirty="0"/>
          </a:p>
          <a:p>
            <a:r>
              <a:rPr lang="en-US" sz="2400" dirty="0"/>
              <a:t>As a </a:t>
            </a:r>
            <a:r>
              <a:rPr lang="en-US" sz="2400" b="1" i="1" dirty="0"/>
              <a:t>&lt;family member on Earth&gt;</a:t>
            </a:r>
            <a:r>
              <a:rPr lang="en-US" sz="2400" i="1" dirty="0"/>
              <a:t>, </a:t>
            </a:r>
            <a:r>
              <a:rPr lang="en-US" sz="2400" dirty="0"/>
              <a:t>I want to </a:t>
            </a:r>
            <a:r>
              <a:rPr lang="en-US" sz="2400" b="1" i="1" dirty="0"/>
              <a:t>&lt;have a video call with my loved ones on Mars using bandwidth optimization&gt; </a:t>
            </a:r>
            <a:r>
              <a:rPr lang="en-US" sz="2400" dirty="0"/>
              <a:t>so that </a:t>
            </a:r>
            <a:r>
              <a:rPr lang="en-US" sz="2400" b="1" i="1" dirty="0"/>
              <a:t>&lt;we can have a high-quality video and audio experience despite the small bandwidth available for interplanetary communications&gt;.</a:t>
            </a:r>
          </a:p>
        </p:txBody>
      </p:sp>
    </p:spTree>
    <p:extLst>
      <p:ext uri="{BB962C8B-B14F-4D97-AF65-F5344CB8AC3E}">
        <p14:creationId xmlns:p14="http://schemas.microsoft.com/office/powerpoint/2010/main" val="2364120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474" name="Rectangle 2"/>
          <p:cNvSpPr>
            <a:spLocks noGrp="1" noChangeArrowheads="1"/>
          </p:cNvSpPr>
          <p:nvPr>
            <p:ph type="title" idx="4294967295"/>
          </p:nvPr>
        </p:nvSpPr>
        <p:spPr>
          <a:xfrm>
            <a:off x="351830" y="188715"/>
            <a:ext cx="7297341" cy="365522"/>
          </a:xfrm>
        </p:spPr>
        <p:txBody>
          <a:bodyPr>
            <a:noAutofit/>
          </a:bodyPr>
          <a:lstStyle/>
          <a:p>
            <a:r>
              <a:rPr lang="en-US" dirty="0">
                <a:latin typeface="+mn-lt"/>
                <a:cs typeface="Helvetica" pitchFamily="34" charset="0"/>
              </a:rPr>
              <a:t>USER STORY 3</a:t>
            </a:r>
          </a:p>
        </p:txBody>
      </p:sp>
      <p:sp>
        <p:nvSpPr>
          <p:cNvPr id="1641473" name="Rectangle 3"/>
          <p:cNvSpPr>
            <a:spLocks noGrp="1" noChangeArrowheads="1"/>
          </p:cNvSpPr>
          <p:nvPr>
            <p:ph idx="4294967295"/>
          </p:nvPr>
        </p:nvSpPr>
        <p:spPr>
          <a:xfrm>
            <a:off x="260554" y="1543050"/>
            <a:ext cx="8804787" cy="1657350"/>
          </a:xfrm>
          <a:prstGeom prst="rect">
            <a:avLst/>
          </a:prstGeom>
        </p:spPr>
        <p:txBody>
          <a:bodyPr>
            <a:normAutofit fontScale="85000" lnSpcReduction="20000"/>
          </a:bodyPr>
          <a:lstStyle/>
          <a:p>
            <a:pPr algn="ctr"/>
            <a:endParaRPr lang="en-US" sz="2400" dirty="0"/>
          </a:p>
          <a:p>
            <a:r>
              <a:rPr lang="en-US" sz="2400" dirty="0"/>
              <a:t>As a </a:t>
            </a:r>
            <a:r>
              <a:rPr lang="en-US" sz="2400" b="1" i="1" dirty="0"/>
              <a:t>&lt;teacher on Earth&gt;</a:t>
            </a:r>
            <a:r>
              <a:rPr lang="en-US" sz="2400" i="1" dirty="0"/>
              <a:t>, </a:t>
            </a:r>
            <a:r>
              <a:rPr lang="en-US" sz="2400" dirty="0"/>
              <a:t>I want to </a:t>
            </a:r>
            <a:r>
              <a:rPr lang="en-US" sz="2400" b="1" i="1" dirty="0"/>
              <a:t>&lt;have a video conference with my students on Mars using live screen sharing&gt; </a:t>
            </a:r>
            <a:r>
              <a:rPr lang="en-US" sz="2400" dirty="0"/>
              <a:t>so that </a:t>
            </a:r>
            <a:r>
              <a:rPr lang="en-US" sz="2400" b="1" i="1" dirty="0"/>
              <a:t>&lt;I can present my lesson materials and demonstrate concepts in real-time, enabling my students to follow along and engage in interactive learning despite the long distance between us&gt;.</a:t>
            </a:r>
          </a:p>
        </p:txBody>
      </p:sp>
    </p:spTree>
    <p:extLst>
      <p:ext uri="{BB962C8B-B14F-4D97-AF65-F5344CB8AC3E}">
        <p14:creationId xmlns:p14="http://schemas.microsoft.com/office/powerpoint/2010/main" val="211005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474" name="Rectangle 2"/>
          <p:cNvSpPr>
            <a:spLocks noGrp="1" noChangeArrowheads="1"/>
          </p:cNvSpPr>
          <p:nvPr>
            <p:ph type="title" idx="4294967295"/>
          </p:nvPr>
        </p:nvSpPr>
        <p:spPr>
          <a:xfrm>
            <a:off x="351830" y="188715"/>
            <a:ext cx="7297341" cy="365522"/>
          </a:xfrm>
        </p:spPr>
        <p:txBody>
          <a:bodyPr>
            <a:noAutofit/>
          </a:bodyPr>
          <a:lstStyle/>
          <a:p>
            <a:r>
              <a:rPr lang="en-US" dirty="0">
                <a:latin typeface="+mn-lt"/>
                <a:cs typeface="Helvetica" pitchFamily="34" charset="0"/>
              </a:rPr>
              <a:t>USER STORY 4</a:t>
            </a:r>
          </a:p>
        </p:txBody>
      </p:sp>
      <p:sp>
        <p:nvSpPr>
          <p:cNvPr id="1641473" name="Rectangle 3"/>
          <p:cNvSpPr>
            <a:spLocks noGrp="1" noChangeArrowheads="1"/>
          </p:cNvSpPr>
          <p:nvPr>
            <p:ph idx="4294967295"/>
          </p:nvPr>
        </p:nvSpPr>
        <p:spPr>
          <a:xfrm>
            <a:off x="260554" y="1543050"/>
            <a:ext cx="8804787" cy="1657350"/>
          </a:xfrm>
          <a:prstGeom prst="rect">
            <a:avLst/>
          </a:prstGeom>
        </p:spPr>
        <p:txBody>
          <a:bodyPr>
            <a:normAutofit fontScale="92500" lnSpcReduction="10000"/>
          </a:bodyPr>
          <a:lstStyle/>
          <a:p>
            <a:pPr algn="ctr"/>
            <a:endParaRPr lang="en-US" sz="2400" dirty="0"/>
          </a:p>
          <a:p>
            <a:r>
              <a:rPr lang="en-US" sz="2400" dirty="0"/>
              <a:t>As a </a:t>
            </a:r>
            <a:r>
              <a:rPr lang="en-US" sz="2400" b="1" i="1" dirty="0"/>
              <a:t>&lt;business person on Earth&gt;</a:t>
            </a:r>
            <a:r>
              <a:rPr lang="en-US" sz="2400" i="1" dirty="0"/>
              <a:t>, </a:t>
            </a:r>
            <a:r>
              <a:rPr lang="en-US" sz="2400" dirty="0"/>
              <a:t>I want to </a:t>
            </a:r>
            <a:r>
              <a:rPr lang="en-US" sz="2400" b="1" i="1" dirty="0"/>
              <a:t>&lt;have a video conference with my partners on Mars using language translation&gt; </a:t>
            </a:r>
            <a:r>
              <a:rPr lang="en-US" sz="2400" dirty="0"/>
              <a:t>so that </a:t>
            </a:r>
            <a:r>
              <a:rPr lang="en-US" sz="2400" b="1" i="1" dirty="0"/>
              <a:t>&lt;we can communicate seamlessly even if we speak different languages&gt;.</a:t>
            </a:r>
          </a:p>
        </p:txBody>
      </p:sp>
    </p:spTree>
    <p:extLst>
      <p:ext uri="{BB962C8B-B14F-4D97-AF65-F5344CB8AC3E}">
        <p14:creationId xmlns:p14="http://schemas.microsoft.com/office/powerpoint/2010/main" val="763014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474" name="Rectangle 2"/>
          <p:cNvSpPr>
            <a:spLocks noGrp="1" noChangeArrowheads="1"/>
          </p:cNvSpPr>
          <p:nvPr>
            <p:ph type="title" idx="4294967295"/>
          </p:nvPr>
        </p:nvSpPr>
        <p:spPr>
          <a:xfrm>
            <a:off x="351830" y="188715"/>
            <a:ext cx="7297341" cy="365522"/>
          </a:xfrm>
        </p:spPr>
        <p:txBody>
          <a:bodyPr>
            <a:noAutofit/>
          </a:bodyPr>
          <a:lstStyle/>
          <a:p>
            <a:r>
              <a:rPr lang="en-US" dirty="0">
                <a:latin typeface="+mn-lt"/>
                <a:cs typeface="Helvetica" pitchFamily="34" charset="0"/>
              </a:rPr>
              <a:t>USER STORY 2</a:t>
            </a:r>
          </a:p>
        </p:txBody>
      </p:sp>
      <p:sp>
        <p:nvSpPr>
          <p:cNvPr id="1641473" name="Rectangle 3"/>
          <p:cNvSpPr>
            <a:spLocks noGrp="1" noChangeArrowheads="1"/>
          </p:cNvSpPr>
          <p:nvPr>
            <p:ph idx="4294967295"/>
          </p:nvPr>
        </p:nvSpPr>
        <p:spPr>
          <a:xfrm>
            <a:off x="260554" y="1543050"/>
            <a:ext cx="8804787" cy="1657350"/>
          </a:xfrm>
          <a:prstGeom prst="rect">
            <a:avLst/>
          </a:prstGeom>
        </p:spPr>
        <p:txBody>
          <a:bodyPr>
            <a:normAutofit fontScale="85000" lnSpcReduction="10000"/>
          </a:bodyPr>
          <a:lstStyle/>
          <a:p>
            <a:pPr algn="ctr"/>
            <a:endParaRPr lang="en-US" sz="2400" dirty="0"/>
          </a:p>
          <a:p>
            <a:r>
              <a:rPr lang="en-US" sz="2400" dirty="0"/>
              <a:t>As a </a:t>
            </a:r>
            <a:r>
              <a:rPr lang="en-US" sz="2400" b="1" i="1" dirty="0"/>
              <a:t>&lt;astronaut on the International Space Station&gt;</a:t>
            </a:r>
            <a:r>
              <a:rPr lang="en-US" sz="2400" i="1" dirty="0"/>
              <a:t>, </a:t>
            </a:r>
            <a:r>
              <a:rPr lang="en-US" sz="2400" dirty="0"/>
              <a:t>I want to </a:t>
            </a:r>
            <a:r>
              <a:rPr lang="en-US" sz="2400" b="1" i="1" dirty="0"/>
              <a:t>&lt;have a video conference with mission control on Earth using cloud-based access&gt; </a:t>
            </a:r>
            <a:r>
              <a:rPr lang="en-US" sz="2400" dirty="0"/>
              <a:t>so that </a:t>
            </a:r>
            <a:r>
              <a:rPr lang="en-US" sz="2400" b="1" i="1" dirty="0"/>
              <a:t>&lt;I can join the video conference from any device with an internet connection, even if I am not at my usual workstation&gt;.</a:t>
            </a:r>
          </a:p>
        </p:txBody>
      </p:sp>
    </p:spTree>
    <p:extLst>
      <p:ext uri="{BB962C8B-B14F-4D97-AF65-F5344CB8AC3E}">
        <p14:creationId xmlns:p14="http://schemas.microsoft.com/office/powerpoint/2010/main" val="342557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2601" y="482601"/>
            <a:ext cx="2305163" cy="3844652"/>
          </a:xfrm>
        </p:spPr>
        <p:txBody>
          <a:bodyPr vert="horz" lIns="68580" tIns="34290" rIns="68580" bIns="34290" rtlCol="0" anchor="ctr" anchorCtr="0">
            <a:normAutofit/>
          </a:bodyPr>
          <a:lstStyle/>
          <a:p>
            <a:pPr algn="r"/>
            <a:r>
              <a:rPr lang="en-US" sz="3600" dirty="0"/>
              <a:t>User Story Examples</a:t>
            </a:r>
          </a:p>
        </p:txBody>
      </p:sp>
      <p:sp>
        <p:nvSpPr>
          <p:cNvPr id="3" name="Content Placeholder 2"/>
          <p:cNvSpPr>
            <a:spLocks noGrp="1"/>
          </p:cNvSpPr>
          <p:nvPr>
            <p:ph idx="4294967295"/>
          </p:nvPr>
        </p:nvSpPr>
        <p:spPr>
          <a:xfrm>
            <a:off x="3272839" y="466273"/>
            <a:ext cx="5093921" cy="3860980"/>
          </a:xfrm>
        </p:spPr>
        <p:txBody>
          <a:bodyPr vert="horz" lIns="0" tIns="34290" rIns="0" bIns="34290" rtlCol="0" anchor="ctr">
            <a:normAutofit/>
          </a:bodyPr>
          <a:lstStyle/>
          <a:p>
            <a:pPr>
              <a:lnSpc>
                <a:spcPct val="90000"/>
              </a:lnSpc>
            </a:pPr>
            <a:r>
              <a:rPr lang="en-US" sz="1125" b="1" dirty="0">
                <a:solidFill>
                  <a:schemeClr val="accent3"/>
                </a:solidFill>
              </a:rPr>
              <a:t>Good examples</a:t>
            </a:r>
          </a:p>
          <a:p>
            <a:pPr lvl="1">
              <a:lnSpc>
                <a:spcPct val="90000"/>
              </a:lnSpc>
            </a:pPr>
            <a:r>
              <a:rPr lang="en-US" sz="1125" dirty="0"/>
              <a:t>As a customer, I need to use a debit card to make purchases so that I only use cash on hand for purchases.</a:t>
            </a:r>
          </a:p>
          <a:p>
            <a:pPr lvl="1">
              <a:lnSpc>
                <a:spcPct val="90000"/>
              </a:lnSpc>
            </a:pPr>
            <a:r>
              <a:rPr lang="en-US" sz="1125" dirty="0"/>
              <a:t>As a customer, I need to search for health care providers so that I can choose the lowest cost option.</a:t>
            </a:r>
          </a:p>
          <a:p>
            <a:pPr lvl="1">
              <a:lnSpc>
                <a:spcPct val="90000"/>
              </a:lnSpc>
            </a:pPr>
            <a:r>
              <a:rPr lang="en-US" sz="1125" dirty="0"/>
              <a:t>As a customer, I need to edit my profile information so that I don’t have to enter my personal details before each interaction.</a:t>
            </a:r>
          </a:p>
          <a:p>
            <a:pPr lvl="1">
              <a:lnSpc>
                <a:spcPct val="90000"/>
              </a:lnSpc>
            </a:pPr>
            <a:r>
              <a:rPr lang="en-US" sz="1125" dirty="0"/>
              <a:t>As an end-user, I need to find a pediatrician health care provider in my network in my local area so that I may take my kids to the doctor. </a:t>
            </a:r>
          </a:p>
          <a:p>
            <a:pPr>
              <a:lnSpc>
                <a:spcPct val="90000"/>
              </a:lnSpc>
            </a:pPr>
            <a:endParaRPr lang="en-US" sz="1125" dirty="0"/>
          </a:p>
          <a:p>
            <a:pPr>
              <a:lnSpc>
                <a:spcPct val="90000"/>
              </a:lnSpc>
            </a:pPr>
            <a:r>
              <a:rPr lang="en-US" sz="1125" b="1" dirty="0">
                <a:solidFill>
                  <a:schemeClr val="accent3"/>
                </a:solidFill>
              </a:rPr>
              <a:t>Bad examples</a:t>
            </a:r>
          </a:p>
          <a:p>
            <a:pPr lvl="1">
              <a:lnSpc>
                <a:spcPct val="90000"/>
              </a:lnSpc>
            </a:pPr>
            <a:r>
              <a:rPr lang="en-US" sz="1125" dirty="0"/>
              <a:t>Our new e-commerce system should take credit cards (no particular viewpoint)</a:t>
            </a:r>
          </a:p>
          <a:p>
            <a:pPr lvl="1">
              <a:lnSpc>
                <a:spcPct val="90000"/>
              </a:lnSpc>
            </a:pPr>
            <a:r>
              <a:rPr lang="en-US" sz="1125" dirty="0"/>
              <a:t>New users must take the HRA (why?)</a:t>
            </a:r>
          </a:p>
          <a:p>
            <a:pPr lvl="1">
              <a:lnSpc>
                <a:spcPct val="90000"/>
              </a:lnSpc>
            </a:pPr>
            <a:r>
              <a:rPr lang="en-US" sz="1125" dirty="0"/>
              <a:t>The system must be written in on the </a:t>
            </a:r>
            <a:r>
              <a:rPr lang="en-US" sz="1125" dirty="0" err="1"/>
              <a:t>.net</a:t>
            </a:r>
            <a:r>
              <a:rPr lang="en-US" sz="1125" dirty="0"/>
              <a:t> platform (no business value)</a:t>
            </a:r>
          </a:p>
          <a:p>
            <a:pPr lvl="1">
              <a:lnSpc>
                <a:spcPct val="90000"/>
              </a:lnSpc>
            </a:pPr>
            <a:r>
              <a:rPr lang="en-US" sz="1125" dirty="0"/>
              <a:t>A user must find the website easy to use (not testable)</a:t>
            </a:r>
          </a:p>
          <a:p>
            <a:pPr lvl="1">
              <a:lnSpc>
                <a:spcPct val="90000"/>
              </a:lnSpc>
            </a:pPr>
            <a:r>
              <a:rPr lang="en-US" sz="1125" dirty="0"/>
              <a:t>Show pediatricians by zip code (for whom and why?)</a:t>
            </a:r>
          </a:p>
        </p:txBody>
      </p:sp>
      <p:sp>
        <p:nvSpPr>
          <p:cNvPr id="4" name="Slide Number Placeholder 3"/>
          <p:cNvSpPr>
            <a:spLocks noGrp="1"/>
          </p:cNvSpPr>
          <p:nvPr>
            <p:ph type="sldNum" sz="quarter" idx="4294967295"/>
          </p:nvPr>
        </p:nvSpPr>
        <p:spPr>
          <a:xfrm>
            <a:off x="8245186" y="4835129"/>
            <a:ext cx="585008" cy="273844"/>
          </a:xfrm>
        </p:spPr>
        <p:txBody>
          <a:bodyPr vert="horz" lIns="68580" tIns="34290" rIns="68580" bIns="34290" rtlCol="0" anchor="ctr" anchorCtr="0">
            <a:normAutofit/>
          </a:bodyPr>
          <a:lstStyle/>
          <a:p>
            <a:pPr>
              <a:spcAft>
                <a:spcPts val="450"/>
              </a:spcAft>
              <a:defRPr/>
            </a:pPr>
            <a:fld id="{F981D154-657F-4977-9E16-BEA23DC28A30}" type="slidenum">
              <a:rPr lang="en-US" sz="788"/>
              <a:pPr>
                <a:spcAft>
                  <a:spcPts val="450"/>
                </a:spcAft>
                <a:defRPr/>
              </a:pPr>
              <a:t>9</a:t>
            </a:fld>
            <a:endParaRPr lang="en-US" sz="788"/>
          </a:p>
        </p:txBody>
      </p:sp>
    </p:spTree>
    <p:extLst>
      <p:ext uri="{BB962C8B-B14F-4D97-AF65-F5344CB8AC3E}">
        <p14:creationId xmlns:p14="http://schemas.microsoft.com/office/powerpoint/2010/main" val="2121469663"/>
      </p:ext>
    </p:extLst>
  </p:cSld>
  <p:clrMapOvr>
    <a:masterClrMapping/>
  </p:clrMapOvr>
</p:sld>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CognizantTheme</Template>
  <TotalTime>243</TotalTime>
  <Words>1225</Words>
  <Application>Microsoft Office PowerPoint</Application>
  <PresentationFormat>On-screen Show (16:9)</PresentationFormat>
  <Paragraphs>70</Paragraphs>
  <Slides>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Courier New</vt:lpstr>
      <vt:lpstr>CognizantTheme</vt:lpstr>
      <vt:lpstr>Agile </vt:lpstr>
      <vt:lpstr>Task 2:  User Stories</vt:lpstr>
      <vt:lpstr>USER STORY TEMPLATE</vt:lpstr>
      <vt:lpstr>USER STORY 1</vt:lpstr>
      <vt:lpstr>USER STORY 2</vt:lpstr>
      <vt:lpstr>USER STORY 3</vt:lpstr>
      <vt:lpstr>USER STORY 4</vt:lpstr>
      <vt:lpstr>USER STORY 2</vt:lpstr>
      <vt:lpstr>User Story Examples</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Mills, Laura (Cognizant)</dc:creator>
  <cp:lastModifiedBy>Victor Atolagbe</cp:lastModifiedBy>
  <cp:revision>13</cp:revision>
  <dcterms:created xsi:type="dcterms:W3CDTF">2021-06-03T17:56:22Z</dcterms:created>
  <dcterms:modified xsi:type="dcterms:W3CDTF">2023-08-08T14:14:50Z</dcterms:modified>
</cp:coreProperties>
</file>