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3792" autoAdjust="0"/>
  </p:normalViewPr>
  <p:slideViewPr>
    <p:cSldViewPr snapToGrid="0">
      <p:cViewPr varScale="1">
        <p:scale>
          <a:sx n="111" d="100"/>
          <a:sy n="111" d="100"/>
        </p:scale>
        <p:origin x="6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kenani, Vyshnavi" userId="3c5746e8-3035-45c1-8516-19640a42619e" providerId="ADAL" clId="{348FE28E-EA8E-43AF-929C-ADD4BFDF39D5}"/>
    <pc:docChg chg="undo custSel modSld">
      <pc:chgData name="Sankenani, Vyshnavi" userId="3c5746e8-3035-45c1-8516-19640a42619e" providerId="ADAL" clId="{348FE28E-EA8E-43AF-929C-ADD4BFDF39D5}" dt="2021-02-08T06:15:09.825" v="19" actId="20577"/>
      <pc:docMkLst>
        <pc:docMk/>
      </pc:docMkLst>
      <pc:sldChg chg="modSp mod">
        <pc:chgData name="Sankenani, Vyshnavi" userId="3c5746e8-3035-45c1-8516-19640a42619e" providerId="ADAL" clId="{348FE28E-EA8E-43AF-929C-ADD4BFDF39D5}" dt="2021-02-08T06:11:01.902" v="6" actId="5793"/>
        <pc:sldMkLst>
          <pc:docMk/>
          <pc:sldMk cId="4071913572" sldId="258"/>
        </pc:sldMkLst>
        <pc:spChg chg="mod">
          <ac:chgData name="Sankenani, Vyshnavi" userId="3c5746e8-3035-45c1-8516-19640a42619e" providerId="ADAL" clId="{348FE28E-EA8E-43AF-929C-ADD4BFDF39D5}" dt="2021-02-08T06:11:01.902" v="6" actId="5793"/>
          <ac:spMkLst>
            <pc:docMk/>
            <pc:sldMk cId="4071913572" sldId="258"/>
            <ac:spMk id="3" creationId="{216B0998-9F0D-4E80-92A2-A7C80B277C18}"/>
          </ac:spMkLst>
        </pc:spChg>
      </pc:sldChg>
      <pc:sldChg chg="modSp mod">
        <pc:chgData name="Sankenani, Vyshnavi" userId="3c5746e8-3035-45c1-8516-19640a42619e" providerId="ADAL" clId="{348FE28E-EA8E-43AF-929C-ADD4BFDF39D5}" dt="2021-02-08T06:11:51.498" v="9" actId="1076"/>
        <pc:sldMkLst>
          <pc:docMk/>
          <pc:sldMk cId="2464947124" sldId="259"/>
        </pc:sldMkLst>
        <pc:spChg chg="mod">
          <ac:chgData name="Sankenani, Vyshnavi" userId="3c5746e8-3035-45c1-8516-19640a42619e" providerId="ADAL" clId="{348FE28E-EA8E-43AF-929C-ADD4BFDF39D5}" dt="2021-02-08T06:11:47.500" v="8" actId="5793"/>
          <ac:spMkLst>
            <pc:docMk/>
            <pc:sldMk cId="2464947124" sldId="259"/>
            <ac:spMk id="3" creationId="{98671BF1-8C88-40B1-AE5D-734E9EBE6597}"/>
          </ac:spMkLst>
        </pc:spChg>
        <pc:picChg chg="mod">
          <ac:chgData name="Sankenani, Vyshnavi" userId="3c5746e8-3035-45c1-8516-19640a42619e" providerId="ADAL" clId="{348FE28E-EA8E-43AF-929C-ADD4BFDF39D5}" dt="2021-02-08T06:11:51.498" v="9" actId="1076"/>
          <ac:picMkLst>
            <pc:docMk/>
            <pc:sldMk cId="2464947124" sldId="259"/>
            <ac:picMk id="6" creationId="{FCBE8661-0BD8-430F-8E44-1933642E705F}"/>
          </ac:picMkLst>
        </pc:picChg>
      </pc:sldChg>
      <pc:sldChg chg="modSp mod">
        <pc:chgData name="Sankenani, Vyshnavi" userId="3c5746e8-3035-45c1-8516-19640a42619e" providerId="ADAL" clId="{348FE28E-EA8E-43AF-929C-ADD4BFDF39D5}" dt="2021-02-08T06:13:06.582" v="14" actId="5793"/>
        <pc:sldMkLst>
          <pc:docMk/>
          <pc:sldMk cId="1894020680" sldId="260"/>
        </pc:sldMkLst>
        <pc:spChg chg="mod">
          <ac:chgData name="Sankenani, Vyshnavi" userId="3c5746e8-3035-45c1-8516-19640a42619e" providerId="ADAL" clId="{348FE28E-EA8E-43AF-929C-ADD4BFDF39D5}" dt="2021-02-08T06:13:06.582" v="14" actId="5793"/>
          <ac:spMkLst>
            <pc:docMk/>
            <pc:sldMk cId="1894020680" sldId="260"/>
            <ac:spMk id="3" creationId="{5F048600-6CDD-48F4-BAF7-CDA3F3B8DCCE}"/>
          </ac:spMkLst>
        </pc:spChg>
      </pc:sldChg>
      <pc:sldChg chg="modSp mod">
        <pc:chgData name="Sankenani, Vyshnavi" userId="3c5746e8-3035-45c1-8516-19640a42619e" providerId="ADAL" clId="{348FE28E-EA8E-43AF-929C-ADD4BFDF39D5}" dt="2021-02-08T06:14:11.760" v="16" actId="20577"/>
        <pc:sldMkLst>
          <pc:docMk/>
          <pc:sldMk cId="3192737793" sldId="262"/>
        </pc:sldMkLst>
        <pc:spChg chg="mod">
          <ac:chgData name="Sankenani, Vyshnavi" userId="3c5746e8-3035-45c1-8516-19640a42619e" providerId="ADAL" clId="{348FE28E-EA8E-43AF-929C-ADD4BFDF39D5}" dt="2021-02-08T06:14:11.760" v="16" actId="20577"/>
          <ac:spMkLst>
            <pc:docMk/>
            <pc:sldMk cId="3192737793" sldId="262"/>
            <ac:spMk id="8" creationId="{D997F09C-2C93-4101-95AD-C3DA177E3523}"/>
          </ac:spMkLst>
        </pc:spChg>
      </pc:sldChg>
      <pc:sldChg chg="modSp mod">
        <pc:chgData name="Sankenani, Vyshnavi" userId="3c5746e8-3035-45c1-8516-19640a42619e" providerId="ADAL" clId="{348FE28E-EA8E-43AF-929C-ADD4BFDF39D5}" dt="2021-02-08T06:15:09.825" v="19" actId="20577"/>
        <pc:sldMkLst>
          <pc:docMk/>
          <pc:sldMk cId="4249214027" sldId="263"/>
        </pc:sldMkLst>
        <pc:spChg chg="mod">
          <ac:chgData name="Sankenani, Vyshnavi" userId="3c5746e8-3035-45c1-8516-19640a42619e" providerId="ADAL" clId="{348FE28E-EA8E-43AF-929C-ADD4BFDF39D5}" dt="2021-02-08T06:15:09.825" v="19" actId="20577"/>
          <ac:spMkLst>
            <pc:docMk/>
            <pc:sldMk cId="4249214027" sldId="263"/>
            <ac:spMk id="3" creationId="{030F3BDA-FCCA-4B07-B814-0B91E6F188C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Friday, November 12, 2021</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035725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Friday, November 12, 2021</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57393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Friday, November 12, 2021</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34992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Friday, November 12, 2021</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54965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Friday, November 12, 2021</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983759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Friday, November 12, 2021</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435887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Friday, November 12, 2021</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27851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Friday, November 12, 2021</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810313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Friday, November 12, 2021</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57124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Friday, November 12, 2021</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591166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Friday, November 12, 2021</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87489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Friday, November 12, 2021</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772112880"/>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n.wikipedia.org/wiki/Principal_component_analysis?source=post_pag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FCF4D5-DA50-4C42-98A0-090A66B3BA3E}"/>
              </a:ext>
            </a:extLst>
          </p:cNvPr>
          <p:cNvSpPr>
            <a:spLocks noGrp="1"/>
          </p:cNvSpPr>
          <p:nvPr>
            <p:ph type="ctrTitle"/>
          </p:nvPr>
        </p:nvSpPr>
        <p:spPr>
          <a:xfrm>
            <a:off x="550863" y="549275"/>
            <a:ext cx="5437187" cy="2986234"/>
          </a:xfrm>
        </p:spPr>
        <p:txBody>
          <a:bodyPr anchor="b">
            <a:normAutofit/>
          </a:bodyPr>
          <a:lstStyle/>
          <a:p>
            <a:r>
              <a:rPr lang="en-US" sz="4000" dirty="0"/>
              <a:t>POTHOLES DETECTION</a:t>
            </a:r>
          </a:p>
        </p:txBody>
      </p:sp>
      <p:sp>
        <p:nvSpPr>
          <p:cNvPr id="16" name="Oval 15">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Freeform: Shape 17">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0" name="Freeform: Shape 19">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pic>
        <p:nvPicPr>
          <p:cNvPr id="11" name="Picture 3">
            <a:extLst>
              <a:ext uri="{FF2B5EF4-FFF2-40B4-BE49-F238E27FC236}">
                <a16:creationId xmlns:a16="http://schemas.microsoft.com/office/drawing/2014/main" id="{CFD2A809-70DA-4D19-91FA-64B44A692365}"/>
              </a:ext>
            </a:extLst>
          </p:cNvPr>
          <p:cNvPicPr>
            <a:picLocks noChangeAspect="1"/>
          </p:cNvPicPr>
          <p:nvPr/>
        </p:nvPicPr>
        <p:blipFill rotWithShape="1">
          <a:blip r:embed="rId2"/>
          <a:srcRect l="22205" r="20215"/>
          <a:stretch/>
        </p:blipFill>
        <p:spPr>
          <a:xfrm>
            <a:off x="6640455" y="578221"/>
            <a:ext cx="4868976" cy="5644408"/>
          </a:xfrm>
          <a:custGeom>
            <a:avLst/>
            <a:gdLst/>
            <a:ahLst/>
            <a:cxnLst/>
            <a:rect l="l" t="t" r="r" b="b"/>
            <a:pathLst>
              <a:path w="4868976" h="5644408">
                <a:moveTo>
                  <a:pt x="2398421" y="0"/>
                </a:moveTo>
                <a:lnTo>
                  <a:pt x="4868973" y="1424628"/>
                </a:lnTo>
                <a:lnTo>
                  <a:pt x="4868976" y="1424625"/>
                </a:lnTo>
                <a:lnTo>
                  <a:pt x="4868976" y="1424628"/>
                </a:lnTo>
                <a:lnTo>
                  <a:pt x="4868976" y="4219781"/>
                </a:lnTo>
                <a:lnTo>
                  <a:pt x="2398419" y="5644408"/>
                </a:lnTo>
                <a:lnTo>
                  <a:pt x="0" y="4219781"/>
                </a:lnTo>
                <a:lnTo>
                  <a:pt x="0" y="1424628"/>
                </a:lnTo>
                <a:lnTo>
                  <a:pt x="0" y="1424625"/>
                </a:lnTo>
                <a:lnTo>
                  <a:pt x="3" y="1424628"/>
                </a:lnTo>
                <a:close/>
              </a:path>
            </a:pathLst>
          </a:custGeom>
        </p:spPr>
      </p:pic>
      <p:sp>
        <p:nvSpPr>
          <p:cNvPr id="22" name="Oval 21">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descr="Logo, icon&#10;&#10;Description automatically generated">
            <a:extLst>
              <a:ext uri="{FF2B5EF4-FFF2-40B4-BE49-F238E27FC236}">
                <a16:creationId xmlns:a16="http://schemas.microsoft.com/office/drawing/2014/main" id="{7F6F6F6A-3FDA-415D-B5D3-82AB43B265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9745" y="441510"/>
            <a:ext cx="6631111" cy="5917829"/>
          </a:xfrm>
          <a:prstGeom prst="rect">
            <a:avLst/>
          </a:prstGeom>
        </p:spPr>
      </p:pic>
      <p:sp>
        <p:nvSpPr>
          <p:cNvPr id="6" name="Subtitle 5">
            <a:extLst>
              <a:ext uri="{FF2B5EF4-FFF2-40B4-BE49-F238E27FC236}">
                <a16:creationId xmlns:a16="http://schemas.microsoft.com/office/drawing/2014/main" id="{C71D2894-108E-E54B-92F2-B45F5CDA59A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06863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 name="Group 1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6" name="Freeform: Shape 1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Oval 1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1" name="Rectangle 2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07EF99-FD64-40D1-AD12-60752A78680F}"/>
              </a:ext>
            </a:extLst>
          </p:cNvPr>
          <p:cNvSpPr>
            <a:spLocks noGrp="1"/>
          </p:cNvSpPr>
          <p:nvPr>
            <p:ph type="title"/>
          </p:nvPr>
        </p:nvSpPr>
        <p:spPr>
          <a:xfrm>
            <a:off x="447675" y="616483"/>
            <a:ext cx="6477001" cy="1183520"/>
          </a:xfrm>
        </p:spPr>
        <p:txBody>
          <a:bodyPr vert="horz" wrap="square" lIns="0" tIns="0" rIns="0" bIns="0" rtlCol="0" anchor="ctr" anchorCtr="0">
            <a:normAutofit fontScale="90000"/>
          </a:bodyPr>
          <a:lstStyle/>
          <a:p>
            <a:r>
              <a:rPr lang="en-US" sz="2700" dirty="0">
                <a:solidFill>
                  <a:schemeClr val="tx1">
                    <a:lumMod val="65000"/>
                  </a:schemeClr>
                </a:solidFill>
              </a:rPr>
              <a:t>RESULTS</a:t>
            </a:r>
            <a:br>
              <a:rPr lang="en-US" sz="3200" dirty="0">
                <a:solidFill>
                  <a:schemeClr val="tx1">
                    <a:lumMod val="65000"/>
                  </a:schemeClr>
                </a:solidFill>
              </a:rPr>
            </a:br>
            <a:r>
              <a:rPr lang="en-US" sz="3200" dirty="0">
                <a:solidFill>
                  <a:schemeClr val="tx1">
                    <a:lumMod val="65000"/>
                  </a:schemeClr>
                </a:solidFill>
              </a:rPr>
              <a:t> </a:t>
            </a:r>
            <a:r>
              <a:rPr lang="en-US" sz="2700" dirty="0">
                <a:solidFill>
                  <a:schemeClr val="tx1">
                    <a:lumMod val="65000"/>
                  </a:schemeClr>
                </a:solidFill>
                <a:latin typeface="+mn-lt"/>
                <a:cs typeface="Times New Roman" panose="02020603050405020304" pitchFamily="18" charset="0"/>
              </a:rPr>
              <a:t>The precision, recall, and f1-score correspond to ‘pothole’</a:t>
            </a:r>
            <a:br>
              <a:rPr lang="en-US" sz="3200" dirty="0">
                <a:solidFill>
                  <a:schemeClr val="tx1">
                    <a:lumMod val="65000"/>
                  </a:schemeClr>
                </a:solidFill>
              </a:rPr>
            </a:br>
            <a:r>
              <a:rPr lang="en-US" sz="1050" b="0" i="0" dirty="0">
                <a:solidFill>
                  <a:srgbClr val="000000"/>
                </a:solidFill>
                <a:effectLst/>
                <a:latin typeface="Times New Roman" panose="02020603050405020304" pitchFamily="18" charset="0"/>
              </a:rPr>
              <a:t> The precision, recall, and f1-score correspond to ‘pothole’</a:t>
            </a:r>
            <a:endParaRPr lang="en-US" sz="27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31ACE9CC-FA52-49A8-A8CB-4C6772C48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8B56926-F216-4281-9196-1495BD306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Content Placeholder 19">
            <a:extLst>
              <a:ext uri="{FF2B5EF4-FFF2-40B4-BE49-F238E27FC236}">
                <a16:creationId xmlns:a16="http://schemas.microsoft.com/office/drawing/2014/main" id="{62AF01B7-A4B3-4D2B-8D79-2381D23E33DC}"/>
              </a:ext>
            </a:extLst>
          </p:cNvPr>
          <p:cNvPicPr>
            <a:picLocks noGrp="1" noChangeAspect="1"/>
          </p:cNvPicPr>
          <p:nvPr>
            <p:ph idx="1"/>
          </p:nvPr>
        </p:nvPicPr>
        <p:blipFill>
          <a:blip r:embed="rId2"/>
          <a:stretch>
            <a:fillRect/>
          </a:stretch>
        </p:blipFill>
        <p:spPr>
          <a:xfrm>
            <a:off x="2160802" y="2246402"/>
            <a:ext cx="7047619" cy="3965095"/>
          </a:xfrm>
        </p:spPr>
      </p:pic>
    </p:spTree>
    <p:extLst>
      <p:ext uri="{BB962C8B-B14F-4D97-AF65-F5344CB8AC3E}">
        <p14:creationId xmlns:p14="http://schemas.microsoft.com/office/powerpoint/2010/main" val="239364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9B199-E4A7-4871-9591-F8D37ABB5937}"/>
              </a:ext>
            </a:extLst>
          </p:cNvPr>
          <p:cNvSpPr>
            <a:spLocks noGrp="1"/>
          </p:cNvSpPr>
          <p:nvPr>
            <p:ph type="title"/>
          </p:nvPr>
        </p:nvSpPr>
        <p:spPr>
          <a:xfrm>
            <a:off x="550862" y="530225"/>
            <a:ext cx="11091600" cy="1332000"/>
          </a:xfrm>
        </p:spPr>
        <p:txBody>
          <a:bodyPr>
            <a:normAutofit/>
          </a:bodyPr>
          <a:lstStyle/>
          <a:p>
            <a:r>
              <a:rPr lang="en-US" sz="2400" dirty="0"/>
              <a:t>CONCLUSION</a:t>
            </a:r>
          </a:p>
        </p:txBody>
      </p:sp>
      <p:sp>
        <p:nvSpPr>
          <p:cNvPr id="3" name="Content Placeholder 2">
            <a:extLst>
              <a:ext uri="{FF2B5EF4-FFF2-40B4-BE49-F238E27FC236}">
                <a16:creationId xmlns:a16="http://schemas.microsoft.com/office/drawing/2014/main" id="{5426FC38-B1EA-4FD9-A6EB-406DD9987F5A}"/>
              </a:ext>
            </a:extLst>
          </p:cNvPr>
          <p:cNvSpPr>
            <a:spLocks noGrp="1"/>
          </p:cNvSpPr>
          <p:nvPr>
            <p:ph idx="1"/>
          </p:nvPr>
        </p:nvSpPr>
        <p:spPr>
          <a:xfrm>
            <a:off x="550863" y="1457325"/>
            <a:ext cx="11090274" cy="4635500"/>
          </a:xfrm>
        </p:spPr>
        <p:txBody>
          <a:bodyPr/>
          <a:lstStyle/>
          <a:p>
            <a:pPr>
              <a:buFont typeface="Courier New" panose="02070309020205020404" pitchFamily="49" charset="0"/>
              <a:buChar char="o"/>
            </a:pPr>
            <a:r>
              <a:rPr lang="en-US" b="0" i="0" dirty="0">
                <a:solidFill>
                  <a:schemeClr val="tx1">
                    <a:lumMod val="65000"/>
                  </a:schemeClr>
                </a:solidFill>
                <a:effectLst/>
                <a:cs typeface="Times New Roman" panose="02020603050405020304" pitchFamily="18" charset="0"/>
              </a:rPr>
              <a:t>If we can detect and record the locations of these potholes, we can save many lives and assets. Combinations of machine learning algorithms and sensor data will be helpful in eliminating these pothole problems.</a:t>
            </a:r>
            <a:endParaRPr lang="en-US" dirty="0">
              <a:solidFill>
                <a:schemeClr val="tx1">
                  <a:lumMod val="65000"/>
                </a:schemeClr>
              </a:solidFill>
              <a:cs typeface="Times New Roman" panose="02020603050405020304" pitchFamily="18" charset="0"/>
            </a:endParaRPr>
          </a:p>
        </p:txBody>
      </p:sp>
    </p:spTree>
    <p:extLst>
      <p:ext uri="{BB962C8B-B14F-4D97-AF65-F5344CB8AC3E}">
        <p14:creationId xmlns:p14="http://schemas.microsoft.com/office/powerpoint/2010/main" val="27033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6BACB-9195-45EA-96FB-D45DD477A536}"/>
              </a:ext>
            </a:extLst>
          </p:cNvPr>
          <p:cNvSpPr>
            <a:spLocks noGrp="1"/>
          </p:cNvSpPr>
          <p:nvPr>
            <p:ph type="title"/>
          </p:nvPr>
        </p:nvSpPr>
        <p:spPr>
          <a:xfrm>
            <a:off x="550863" y="549275"/>
            <a:ext cx="11091600" cy="1332000"/>
          </a:xfrm>
        </p:spPr>
        <p:txBody>
          <a:bodyPr>
            <a:normAutofit/>
          </a:bodyPr>
          <a:lstStyle/>
          <a:p>
            <a:r>
              <a:rPr lang="en-US" sz="3000" dirty="0">
                <a:solidFill>
                  <a:schemeClr val="tx1">
                    <a:lumMod val="65000"/>
                  </a:schemeClr>
                </a:solidFill>
              </a:rPr>
              <a:t>CONTENTS</a:t>
            </a:r>
          </a:p>
        </p:txBody>
      </p:sp>
      <p:sp>
        <p:nvSpPr>
          <p:cNvPr id="3" name="Content Placeholder 2">
            <a:extLst>
              <a:ext uri="{FF2B5EF4-FFF2-40B4-BE49-F238E27FC236}">
                <a16:creationId xmlns:a16="http://schemas.microsoft.com/office/drawing/2014/main" id="{2BF2DDCD-5068-4068-B7EF-525031CD4EA2}"/>
              </a:ext>
            </a:extLst>
          </p:cNvPr>
          <p:cNvSpPr>
            <a:spLocks noGrp="1"/>
          </p:cNvSpPr>
          <p:nvPr>
            <p:ph idx="1"/>
          </p:nvPr>
        </p:nvSpPr>
        <p:spPr>
          <a:xfrm>
            <a:off x="550863" y="1314449"/>
            <a:ext cx="11090274" cy="5419725"/>
          </a:xfrm>
        </p:spPr>
        <p:txBody>
          <a:bodyPr>
            <a:normAutofit/>
          </a:bodyPr>
          <a:lstStyle/>
          <a:p>
            <a:r>
              <a:rPr lang="en-US" sz="2200" dirty="0"/>
              <a:t>ABSTRACT</a:t>
            </a:r>
          </a:p>
          <a:p>
            <a:r>
              <a:rPr lang="en-US" sz="2200" dirty="0"/>
              <a:t>INTRODUCTION</a:t>
            </a:r>
          </a:p>
          <a:p>
            <a:r>
              <a:rPr lang="en-US" sz="2200" dirty="0"/>
              <a:t>PROPOSED SYSTEM</a:t>
            </a:r>
          </a:p>
          <a:p>
            <a:r>
              <a:rPr lang="en-US" sz="2200" dirty="0"/>
              <a:t>METHODOLOGY</a:t>
            </a:r>
          </a:p>
          <a:p>
            <a:r>
              <a:rPr lang="en-US" sz="2200" dirty="0"/>
              <a:t>MACHINE LEARNING CLASSIFICATION</a:t>
            </a:r>
          </a:p>
          <a:p>
            <a:r>
              <a:rPr lang="en-US" sz="2200" dirty="0"/>
              <a:t>EVALUATION</a:t>
            </a:r>
          </a:p>
          <a:p>
            <a:r>
              <a:rPr lang="en-US" sz="2200" dirty="0"/>
              <a:t>IMPACT</a:t>
            </a:r>
          </a:p>
          <a:p>
            <a:r>
              <a:rPr lang="en-US" sz="2200" dirty="0"/>
              <a:t>RESULTS</a:t>
            </a:r>
          </a:p>
          <a:p>
            <a:r>
              <a:rPr lang="en-US" sz="2200" dirty="0"/>
              <a:t>CONCLUSION</a:t>
            </a:r>
          </a:p>
          <a:p>
            <a:endParaRPr lang="en-US" sz="2200" dirty="0"/>
          </a:p>
        </p:txBody>
      </p:sp>
    </p:spTree>
    <p:extLst>
      <p:ext uri="{BB962C8B-B14F-4D97-AF65-F5344CB8AC3E}">
        <p14:creationId xmlns:p14="http://schemas.microsoft.com/office/powerpoint/2010/main" val="2839662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33850-052E-4C9D-A6F2-9CB90AD7BD6E}"/>
              </a:ext>
            </a:extLst>
          </p:cNvPr>
          <p:cNvSpPr>
            <a:spLocks noGrp="1"/>
          </p:cNvSpPr>
          <p:nvPr>
            <p:ph type="title"/>
          </p:nvPr>
        </p:nvSpPr>
        <p:spPr/>
        <p:txBody>
          <a:bodyPr>
            <a:normAutofit/>
          </a:bodyPr>
          <a:lstStyle/>
          <a:p>
            <a:r>
              <a:rPr lang="en-US" sz="2400" dirty="0"/>
              <a:t>ABSTRACT</a:t>
            </a:r>
          </a:p>
        </p:txBody>
      </p:sp>
      <p:sp>
        <p:nvSpPr>
          <p:cNvPr id="3" name="Content Placeholder 2">
            <a:extLst>
              <a:ext uri="{FF2B5EF4-FFF2-40B4-BE49-F238E27FC236}">
                <a16:creationId xmlns:a16="http://schemas.microsoft.com/office/drawing/2014/main" id="{216B0998-9F0D-4E80-92A2-A7C80B277C18}"/>
              </a:ext>
            </a:extLst>
          </p:cNvPr>
          <p:cNvSpPr>
            <a:spLocks noGrp="1"/>
          </p:cNvSpPr>
          <p:nvPr>
            <p:ph idx="1"/>
          </p:nvPr>
        </p:nvSpPr>
        <p:spPr>
          <a:xfrm>
            <a:off x="550863" y="1257301"/>
            <a:ext cx="11090274" cy="4835524"/>
          </a:xfrm>
        </p:spPr>
        <p:txBody>
          <a:bodyPr>
            <a:normAutofit/>
          </a:bodyPr>
          <a:lstStyle/>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a:t>
            </a:r>
            <a:r>
              <a:rPr lang="en-US" dirty="0">
                <a:cs typeface="Times New Roman" panose="02020603050405020304" pitchFamily="18" charset="0"/>
              </a:rPr>
              <a:t>Road surface monitoring and maintenance are essential for driving comfort, transport safety and preserving infrastructure integrity. </a:t>
            </a:r>
            <a:endParaRPr lang="en-US" sz="2400" dirty="0">
              <a:cs typeface="Times New Roman" panose="02020603050405020304" pitchFamily="18" charset="0"/>
            </a:endParaRPr>
          </a:p>
          <a:p>
            <a:pPr>
              <a:buFont typeface="Courier New" panose="02070309020205020404" pitchFamily="49" charset="0"/>
              <a:buChar char="o"/>
            </a:pPr>
            <a:endParaRPr lang="en-US" sz="2400" dirty="0">
              <a:cs typeface="Times New Roman" panose="02020603050405020304" pitchFamily="18" charset="0"/>
            </a:endParaRPr>
          </a:p>
          <a:p>
            <a:pPr>
              <a:buFont typeface="Courier New" panose="02070309020205020404" pitchFamily="49" charset="0"/>
              <a:buChar char="o"/>
            </a:pPr>
            <a:r>
              <a:rPr lang="en-US" sz="2400" dirty="0">
                <a:cs typeface="Times New Roman" panose="02020603050405020304" pitchFamily="18" charset="0"/>
              </a:rPr>
              <a:t>A series of processing methods were applied to the collected data, and features from </a:t>
            </a:r>
            <a:r>
              <a:rPr lang="en-US" sz="2400" dirty="0">
                <a:solidFill>
                  <a:schemeClr val="tx2">
                    <a:alpha val="60000"/>
                  </a:schemeClr>
                </a:solidFill>
                <a:cs typeface="Times New Roman" panose="02020603050405020304" pitchFamily="18" charset="0"/>
              </a:rPr>
              <a:t>differe</a:t>
            </a:r>
            <a:r>
              <a:rPr lang="en-US" sz="2400" dirty="0">
                <a:cs typeface="Times New Roman" panose="02020603050405020304" pitchFamily="18" charset="0"/>
              </a:rPr>
              <a:t>nt frequency domains were extracted, along with various machine-learning classifiers.</a:t>
            </a:r>
          </a:p>
          <a:p>
            <a:pPr>
              <a:buFont typeface="Courier New" panose="02070309020205020404" pitchFamily="49" charset="0"/>
              <a:buChar char="o"/>
            </a:pPr>
            <a:endParaRPr lang="en-US" dirty="0">
              <a:cs typeface="Times New Roman" panose="02020603050405020304" pitchFamily="18" charset="0"/>
            </a:endParaRPr>
          </a:p>
          <a:p>
            <a:pPr marL="0" indent="0">
              <a:buNone/>
            </a:pPr>
            <a:r>
              <a:rPr lang="en-US" dirty="0">
                <a:cs typeface="Times New Roman" panose="02020603050405020304" pitchFamily="18" charset="0"/>
              </a:rPr>
              <a:t>.</a:t>
            </a:r>
            <a:r>
              <a:rPr lang="en-IN" sz="2400" dirty="0">
                <a:cs typeface="Times New Roman" panose="02020603050405020304" pitchFamily="18" charset="0"/>
              </a:rPr>
              <a:t> </a:t>
            </a:r>
          </a:p>
          <a:p>
            <a:endParaRPr lang="en-US" dirty="0"/>
          </a:p>
        </p:txBody>
      </p:sp>
    </p:spTree>
    <p:extLst>
      <p:ext uri="{BB962C8B-B14F-4D97-AF65-F5344CB8AC3E}">
        <p14:creationId xmlns:p14="http://schemas.microsoft.com/office/powerpoint/2010/main" val="4071913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28103-933C-47DA-8A7A-2371BB26F10F}"/>
              </a:ext>
            </a:extLst>
          </p:cNvPr>
          <p:cNvSpPr>
            <a:spLocks noGrp="1"/>
          </p:cNvSpPr>
          <p:nvPr>
            <p:ph type="title"/>
          </p:nvPr>
        </p:nvSpPr>
        <p:spPr/>
        <p:txBody>
          <a:bodyPr>
            <a:normAutofit/>
          </a:bodyPr>
          <a:lstStyle/>
          <a:p>
            <a:r>
              <a:rPr lang="en-US" sz="2400" dirty="0"/>
              <a:t>INTRODUCTION</a:t>
            </a:r>
          </a:p>
        </p:txBody>
      </p:sp>
      <p:sp>
        <p:nvSpPr>
          <p:cNvPr id="3" name="Content Placeholder 2">
            <a:extLst>
              <a:ext uri="{FF2B5EF4-FFF2-40B4-BE49-F238E27FC236}">
                <a16:creationId xmlns:a16="http://schemas.microsoft.com/office/drawing/2014/main" id="{98671BF1-8C88-40B1-AE5D-734E9EBE6597}"/>
              </a:ext>
            </a:extLst>
          </p:cNvPr>
          <p:cNvSpPr>
            <a:spLocks noGrp="1"/>
          </p:cNvSpPr>
          <p:nvPr>
            <p:ph idx="1"/>
          </p:nvPr>
        </p:nvSpPr>
        <p:spPr>
          <a:xfrm>
            <a:off x="352425" y="1257300"/>
            <a:ext cx="11288712" cy="4835524"/>
          </a:xfrm>
        </p:spPr>
        <p:txBody>
          <a:bodyPr/>
          <a:lstStyle/>
          <a:p>
            <a:pPr>
              <a:buFont typeface="Courier New" panose="02070309020205020404" pitchFamily="49" charset="0"/>
              <a:buChar char="o"/>
            </a:pPr>
            <a:r>
              <a:rPr lang="en-US" b="0" i="0" dirty="0">
                <a:solidFill>
                  <a:schemeClr val="tx1">
                    <a:lumMod val="65000"/>
                  </a:schemeClr>
                </a:solidFill>
                <a:effectLst/>
                <a:cs typeface="Times New Roman" panose="02020603050405020304" pitchFamily="18" charset="0"/>
              </a:rPr>
              <a:t>Machine learning algorithms can be helpful in this area, the data generated by these sensors can be used to create a classification model that will detect the presence of crack or potholes on the road then we can record the location on a public data accessible database.</a:t>
            </a:r>
            <a:endParaRPr lang="en-US" dirty="0">
              <a:solidFill>
                <a:schemeClr val="tx1">
                  <a:lumMod val="65000"/>
                </a:schemeClr>
              </a:solidFill>
              <a:cs typeface="Times New Roman" panose="02020603050405020304" pitchFamily="18" charset="0"/>
            </a:endParaRPr>
          </a:p>
          <a:p>
            <a:pPr marL="0" indent="0">
              <a:buNone/>
            </a:pPr>
            <a:endParaRPr lang="en-US" b="0" i="0" dirty="0">
              <a:solidFill>
                <a:schemeClr val="tx1">
                  <a:lumMod val="65000"/>
                </a:schemeClr>
              </a:solidFill>
              <a:effectLst/>
              <a:latin typeface="Times New Roman" panose="02020603050405020304" pitchFamily="18" charset="0"/>
            </a:endParaRPr>
          </a:p>
          <a:p>
            <a:pPr>
              <a:buFont typeface="Courier New" panose="02070309020205020404" pitchFamily="49" charset="0"/>
              <a:buChar char="o"/>
            </a:pPr>
            <a:endParaRPr lang="en-US" sz="2400" dirty="0">
              <a:solidFill>
                <a:schemeClr val="tx1">
                  <a:lumMod val="65000"/>
                </a:schemeClr>
              </a:solidFill>
              <a:latin typeface="Times New Roman" panose="02020603050405020304" pitchFamily="18" charset="0"/>
              <a:cs typeface="Times New Roman" panose="02020603050405020304" pitchFamily="18" charset="0"/>
            </a:endParaRPr>
          </a:p>
        </p:txBody>
      </p:sp>
      <p:pic>
        <p:nvPicPr>
          <p:cNvPr id="6" name="Picture 5" descr="A picture containing text, sky, outdoor, way&#10;&#10;Description automatically generated">
            <a:extLst>
              <a:ext uri="{FF2B5EF4-FFF2-40B4-BE49-F238E27FC236}">
                <a16:creationId xmlns:a16="http://schemas.microsoft.com/office/drawing/2014/main" id="{FCBE8661-0BD8-430F-8E44-1933642E7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0872" y="3063875"/>
            <a:ext cx="3474353" cy="2708641"/>
          </a:xfrm>
          <a:prstGeom prst="rect">
            <a:avLst/>
          </a:prstGeom>
        </p:spPr>
      </p:pic>
    </p:spTree>
    <p:extLst>
      <p:ext uri="{BB962C8B-B14F-4D97-AF65-F5344CB8AC3E}">
        <p14:creationId xmlns:p14="http://schemas.microsoft.com/office/powerpoint/2010/main" val="2464947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EE7AC-37CC-4849-9085-325E660BAF58}"/>
              </a:ext>
            </a:extLst>
          </p:cNvPr>
          <p:cNvSpPr>
            <a:spLocks noGrp="1"/>
          </p:cNvSpPr>
          <p:nvPr>
            <p:ph type="title"/>
          </p:nvPr>
        </p:nvSpPr>
        <p:spPr>
          <a:xfrm>
            <a:off x="550862" y="511175"/>
            <a:ext cx="11091600" cy="1332000"/>
          </a:xfrm>
        </p:spPr>
        <p:txBody>
          <a:bodyPr>
            <a:normAutofit/>
          </a:bodyPr>
          <a:lstStyle/>
          <a:p>
            <a:r>
              <a:rPr lang="en-US" sz="2400" dirty="0">
                <a:solidFill>
                  <a:schemeClr val="tx1">
                    <a:lumMod val="65000"/>
                  </a:schemeClr>
                </a:solidFill>
              </a:rPr>
              <a:t>PROPOSED SYSTEM</a:t>
            </a:r>
          </a:p>
        </p:txBody>
      </p:sp>
      <p:sp>
        <p:nvSpPr>
          <p:cNvPr id="3" name="Content Placeholder 2">
            <a:extLst>
              <a:ext uri="{FF2B5EF4-FFF2-40B4-BE49-F238E27FC236}">
                <a16:creationId xmlns:a16="http://schemas.microsoft.com/office/drawing/2014/main" id="{5F048600-6CDD-48F4-BAF7-CDA3F3B8DCCE}"/>
              </a:ext>
            </a:extLst>
          </p:cNvPr>
          <p:cNvSpPr>
            <a:spLocks noGrp="1"/>
          </p:cNvSpPr>
          <p:nvPr>
            <p:ph idx="1"/>
          </p:nvPr>
        </p:nvSpPr>
        <p:spPr>
          <a:xfrm>
            <a:off x="550863" y="1524000"/>
            <a:ext cx="11090274" cy="5124449"/>
          </a:xfrm>
        </p:spPr>
        <p:txBody>
          <a:bodyPr/>
          <a:lstStyle/>
          <a:p>
            <a:pPr>
              <a:buFont typeface="Courier New" panose="02070309020205020404" pitchFamily="49" charset="0"/>
              <a:buChar char="o"/>
            </a:pPr>
            <a:r>
              <a:rPr lang="en-US" dirty="0">
                <a:solidFill>
                  <a:schemeClr val="tx1">
                    <a:lumMod val="65000"/>
                  </a:schemeClr>
                </a:solidFill>
              </a:rPr>
              <a:t>The server back-end extracts feature from the uploaded data after signal transformation and identifies real potholes by using pretrained machine-learning classifiers.</a:t>
            </a:r>
            <a:endParaRPr lang="en-US" dirty="0">
              <a:solidFill>
                <a:schemeClr val="tx1">
                  <a:lumMod val="65000"/>
                </a:schemeClr>
              </a:solidFill>
              <a:cs typeface="Times New Roman" panose="02020603050405020304" pitchFamily="18" charset="0"/>
            </a:endParaRPr>
          </a:p>
          <a:p>
            <a:pPr marL="0" indent="0">
              <a:buNone/>
            </a:pPr>
            <a:endParaRPr lang="en-US" dirty="0">
              <a:solidFill>
                <a:schemeClr val="tx1">
                  <a:lumMod val="65000"/>
                </a:schemeClr>
              </a:solidFill>
            </a:endParaRPr>
          </a:p>
        </p:txBody>
      </p:sp>
    </p:spTree>
    <p:extLst>
      <p:ext uri="{BB962C8B-B14F-4D97-AF65-F5344CB8AC3E}">
        <p14:creationId xmlns:p14="http://schemas.microsoft.com/office/powerpoint/2010/main" val="1894020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C4C95C-C39E-43BC-BED8-C5109065B162}"/>
              </a:ext>
            </a:extLst>
          </p:cNvPr>
          <p:cNvSpPr>
            <a:spLocks noGrp="1"/>
          </p:cNvSpPr>
          <p:nvPr>
            <p:ph type="title"/>
          </p:nvPr>
        </p:nvSpPr>
        <p:spPr>
          <a:xfrm>
            <a:off x="171449" y="549276"/>
            <a:ext cx="5816599" cy="812800"/>
          </a:xfrm>
        </p:spPr>
        <p:txBody>
          <a:bodyPr wrap="square" anchor="b">
            <a:normAutofit/>
          </a:bodyPr>
          <a:lstStyle/>
          <a:p>
            <a:r>
              <a:rPr lang="en-US" sz="2400" dirty="0">
                <a:solidFill>
                  <a:schemeClr val="tx1">
                    <a:lumMod val="65000"/>
                  </a:schemeClr>
                </a:solidFill>
              </a:rPr>
              <a:t>METHODOLOGY</a:t>
            </a:r>
          </a:p>
        </p:txBody>
      </p:sp>
      <p:sp>
        <p:nvSpPr>
          <p:cNvPr id="3" name="Content Placeholder 2">
            <a:extLst>
              <a:ext uri="{FF2B5EF4-FFF2-40B4-BE49-F238E27FC236}">
                <a16:creationId xmlns:a16="http://schemas.microsoft.com/office/drawing/2014/main" id="{EDA384AF-6C42-44CE-9DAE-1BF97FF425EE}"/>
              </a:ext>
            </a:extLst>
          </p:cNvPr>
          <p:cNvSpPr>
            <a:spLocks noGrp="1"/>
          </p:cNvSpPr>
          <p:nvPr>
            <p:ph idx="1"/>
          </p:nvPr>
        </p:nvSpPr>
        <p:spPr>
          <a:xfrm>
            <a:off x="171449" y="1828800"/>
            <a:ext cx="6324601" cy="4552950"/>
          </a:xfrm>
        </p:spPr>
        <p:txBody>
          <a:bodyPr anchor="t">
            <a:normAutofit fontScale="25000" lnSpcReduction="20000"/>
          </a:bodyPr>
          <a:lstStyle/>
          <a:p>
            <a:pPr algn="just">
              <a:lnSpc>
                <a:spcPct val="100000"/>
              </a:lnSpc>
              <a:buFont typeface="Courier New" panose="02070309020205020404" pitchFamily="49" charset="0"/>
              <a:buChar char="o"/>
            </a:pPr>
            <a:r>
              <a:rPr lang="en-US" sz="7400" b="0" i="0" dirty="0">
                <a:effectLst/>
              </a:rPr>
              <a:t>The objective of this study is to develop a method for detecting potholes using vibration sensors embedded in smartphones.</a:t>
            </a:r>
            <a:endParaRPr lang="en-IN" sz="7400" dirty="0">
              <a:cs typeface="Times New Roman" panose="02020603050405020304" pitchFamily="18" charset="0"/>
            </a:endParaRPr>
          </a:p>
          <a:p>
            <a:pPr>
              <a:lnSpc>
                <a:spcPct val="100000"/>
              </a:lnSpc>
              <a:buFont typeface="Courier New" panose="02070309020205020404" pitchFamily="49" charset="0"/>
              <a:buChar char="o"/>
            </a:pPr>
            <a:r>
              <a:rPr lang="en-IN" sz="7400" dirty="0">
                <a:cs typeface="Times New Roman" panose="02020603050405020304" pitchFamily="18" charset="0"/>
              </a:rPr>
              <a:t> </a:t>
            </a:r>
            <a:r>
              <a:rPr lang="en-US" sz="7400" b="0" i="0" dirty="0">
                <a:effectLst/>
              </a:rPr>
              <a:t>The general workflow consists of four stages:</a:t>
            </a:r>
          </a:p>
          <a:p>
            <a:pPr marL="0" indent="0">
              <a:lnSpc>
                <a:spcPct val="100000"/>
              </a:lnSpc>
              <a:buNone/>
            </a:pPr>
            <a:r>
              <a:rPr lang="en-US" sz="7400" b="0" i="0" dirty="0">
                <a:effectLst/>
              </a:rPr>
              <a:t>    (1) data acquisition</a:t>
            </a:r>
          </a:p>
          <a:p>
            <a:pPr marL="0" indent="0">
              <a:lnSpc>
                <a:spcPct val="100000"/>
              </a:lnSpc>
              <a:buNone/>
            </a:pPr>
            <a:r>
              <a:rPr lang="en-US" sz="7400" b="0" i="0" dirty="0">
                <a:effectLst/>
              </a:rPr>
              <a:t>    (2) data processing</a:t>
            </a:r>
          </a:p>
          <a:p>
            <a:pPr marL="0" indent="0">
              <a:lnSpc>
                <a:spcPct val="100000"/>
              </a:lnSpc>
              <a:buNone/>
            </a:pPr>
            <a:r>
              <a:rPr lang="en-US" sz="7400" b="0" i="0" dirty="0">
                <a:effectLst/>
              </a:rPr>
              <a:t>    (3) feature extraction</a:t>
            </a:r>
          </a:p>
          <a:p>
            <a:pPr marL="0" indent="0">
              <a:lnSpc>
                <a:spcPct val="100000"/>
              </a:lnSpc>
              <a:buNone/>
            </a:pPr>
            <a:r>
              <a:rPr lang="en-US" sz="7400" b="0" i="0" dirty="0">
                <a:effectLst/>
              </a:rPr>
              <a:t>    (4) classification.  </a:t>
            </a:r>
            <a:r>
              <a:rPr lang="en-US" sz="6000" b="0" i="0" dirty="0">
                <a:effectLst/>
              </a:rPr>
              <a:t>                                                          </a:t>
            </a:r>
          </a:p>
          <a:p>
            <a:pPr marL="0" indent="0">
              <a:lnSpc>
                <a:spcPct val="100000"/>
              </a:lnSpc>
              <a:buNone/>
            </a:pPr>
            <a:r>
              <a:rPr lang="en-IN" sz="3400" dirty="0">
                <a:latin typeface="Times New Roman" panose="02020603050405020304" pitchFamily="18" charset="0"/>
                <a:cs typeface="Times New Roman" panose="02020603050405020304" pitchFamily="18" charset="0"/>
              </a:rPr>
              <a:t>                                                                                                                             </a:t>
            </a:r>
          </a:p>
          <a:p>
            <a:pPr marL="0" indent="0">
              <a:lnSpc>
                <a:spcPct val="100000"/>
              </a:lnSpc>
              <a:buNone/>
            </a:pPr>
            <a:r>
              <a:rPr lang="en-IN" sz="1400" dirty="0">
                <a:latin typeface="Times New Roman" panose="02020603050405020304" pitchFamily="18" charset="0"/>
                <a:cs typeface="Times New Roman" panose="02020603050405020304" pitchFamily="18" charset="0"/>
              </a:rPr>
              <a:t> </a:t>
            </a:r>
          </a:p>
          <a:p>
            <a:pPr>
              <a:lnSpc>
                <a:spcPct val="100000"/>
              </a:lnSpc>
            </a:pPr>
            <a:endParaRPr lang="en-US" sz="1400" dirty="0"/>
          </a:p>
        </p:txBody>
      </p:sp>
      <p:pic>
        <p:nvPicPr>
          <p:cNvPr id="5" name="Picture 4" descr="Diagram&#10;&#10;Description automatically generated">
            <a:extLst>
              <a:ext uri="{FF2B5EF4-FFF2-40B4-BE49-F238E27FC236}">
                <a16:creationId xmlns:a16="http://schemas.microsoft.com/office/drawing/2014/main" id="{5E401A40-1FCF-4262-8B69-83A44AA69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0850" y="1647825"/>
            <a:ext cx="5219701" cy="3869147"/>
          </a:xfrm>
          <a:custGeom>
            <a:avLst/>
            <a:gdLst/>
            <a:ahLst/>
            <a:cxnLst/>
            <a:rect l="l" t="t" r="r" b="b"/>
            <a:pathLst>
              <a:path w="4713922" h="5759450">
                <a:moveTo>
                  <a:pt x="0" y="0"/>
                </a:moveTo>
                <a:lnTo>
                  <a:pt x="4713922" y="0"/>
                </a:lnTo>
                <a:lnTo>
                  <a:pt x="4713922" y="5759450"/>
                </a:lnTo>
                <a:lnTo>
                  <a:pt x="0" y="5759450"/>
                </a:lnTo>
                <a:close/>
              </a:path>
            </a:pathLst>
          </a:custGeom>
        </p:spPr>
      </p:pic>
    </p:spTree>
    <p:extLst>
      <p:ext uri="{BB962C8B-B14F-4D97-AF65-F5344CB8AC3E}">
        <p14:creationId xmlns:p14="http://schemas.microsoft.com/office/powerpoint/2010/main" val="2878701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89EF5-9B5E-47C1-A707-4A0A284C84F8}"/>
              </a:ext>
            </a:extLst>
          </p:cNvPr>
          <p:cNvSpPr>
            <a:spLocks noGrp="1"/>
          </p:cNvSpPr>
          <p:nvPr>
            <p:ph type="title"/>
          </p:nvPr>
        </p:nvSpPr>
        <p:spPr>
          <a:xfrm>
            <a:off x="550862" y="549274"/>
            <a:ext cx="11091600" cy="5772867"/>
          </a:xfrm>
        </p:spPr>
        <p:txBody>
          <a:bodyPr>
            <a:normAutofit/>
          </a:bodyPr>
          <a:lstStyle/>
          <a:p>
            <a:r>
              <a:rPr lang="en-US" sz="2400" dirty="0">
                <a:solidFill>
                  <a:schemeClr val="tx1">
                    <a:lumMod val="65000"/>
                  </a:schemeClr>
                </a:solidFill>
              </a:rPr>
              <a:t>MACHINE LEARNING CLASSIFICATION </a:t>
            </a:r>
            <a:br>
              <a:rPr lang="en-US" sz="2400" dirty="0"/>
            </a:br>
            <a:br>
              <a:rPr lang="en-US" sz="2400" dirty="0"/>
            </a:br>
            <a:br>
              <a:rPr lang="en-US" sz="2400" dirty="0"/>
            </a:br>
            <a:r>
              <a:rPr lang="en-US" sz="2400" dirty="0"/>
              <a:t> </a:t>
            </a:r>
            <a:endParaRPr lang="en-US" sz="2700" dirty="0">
              <a:solidFill>
                <a:schemeClr val="tx2">
                  <a:lumMod val="90000"/>
                </a:schemeClr>
              </a:solidFill>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D997F09C-2C93-4101-95AD-C3DA177E3523}"/>
              </a:ext>
            </a:extLst>
          </p:cNvPr>
          <p:cNvSpPr>
            <a:spLocks noGrp="1"/>
          </p:cNvSpPr>
          <p:nvPr>
            <p:ph idx="1"/>
          </p:nvPr>
        </p:nvSpPr>
        <p:spPr>
          <a:xfrm>
            <a:off x="369888" y="1352550"/>
            <a:ext cx="11090274" cy="4216399"/>
          </a:xfrm>
        </p:spPr>
        <p:txBody>
          <a:bodyPr>
            <a:normAutofit/>
          </a:bodyPr>
          <a:lstStyle/>
          <a:p>
            <a:pPr>
              <a:buFont typeface="Courier New" panose="02070309020205020404" pitchFamily="49" charset="0"/>
              <a:buChar char="o"/>
            </a:pPr>
            <a:r>
              <a:rPr lang="en-US" b="0" i="0" dirty="0">
                <a:solidFill>
                  <a:schemeClr val="tx1">
                    <a:lumMod val="65000"/>
                  </a:schemeClr>
                </a:solidFill>
                <a:effectLst/>
                <a:cs typeface="Times New Roman" panose="02020603050405020304" pitchFamily="18" charset="0"/>
              </a:rPr>
              <a:t>Machine learning algorithms can be helpful in this area, the data generated by these sensors can be used to create a classification model that will detect the presence of crack or potholes on the road then we can record the location on a public data accessible database.</a:t>
            </a:r>
          </a:p>
          <a:p>
            <a:pPr>
              <a:buFont typeface="Courier New" panose="02070309020205020404" pitchFamily="49" charset="0"/>
              <a:buChar char="o"/>
            </a:pPr>
            <a:endParaRPr lang="en-US" dirty="0">
              <a:solidFill>
                <a:schemeClr val="tx1">
                  <a:lumMod val="65000"/>
                </a:schemeClr>
              </a:solidFill>
              <a:cs typeface="Times New Roman" panose="02020603050405020304" pitchFamily="18" charset="0"/>
            </a:endParaRPr>
          </a:p>
        </p:txBody>
      </p:sp>
    </p:spTree>
    <p:extLst>
      <p:ext uri="{BB962C8B-B14F-4D97-AF65-F5344CB8AC3E}">
        <p14:creationId xmlns:p14="http://schemas.microsoft.com/office/powerpoint/2010/main" val="3192737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A8FAB-8708-4DF7-AB96-430594D9B20B}"/>
              </a:ext>
            </a:extLst>
          </p:cNvPr>
          <p:cNvSpPr>
            <a:spLocks noGrp="1"/>
          </p:cNvSpPr>
          <p:nvPr>
            <p:ph type="title"/>
          </p:nvPr>
        </p:nvSpPr>
        <p:spPr>
          <a:xfrm>
            <a:off x="550862" y="530225"/>
            <a:ext cx="11091600" cy="1332000"/>
          </a:xfrm>
        </p:spPr>
        <p:txBody>
          <a:bodyPr>
            <a:normAutofit/>
          </a:bodyPr>
          <a:lstStyle/>
          <a:p>
            <a:r>
              <a:rPr lang="en-US" sz="2400" dirty="0">
                <a:solidFill>
                  <a:schemeClr val="tx1">
                    <a:lumMod val="65000"/>
                  </a:schemeClr>
                </a:solidFill>
              </a:rPr>
              <a:t>EVALUATION</a:t>
            </a:r>
          </a:p>
        </p:txBody>
      </p:sp>
      <p:sp>
        <p:nvSpPr>
          <p:cNvPr id="3" name="Content Placeholder 2">
            <a:extLst>
              <a:ext uri="{FF2B5EF4-FFF2-40B4-BE49-F238E27FC236}">
                <a16:creationId xmlns:a16="http://schemas.microsoft.com/office/drawing/2014/main" id="{030F3BDA-FCCA-4B07-B814-0B91E6F188C0}"/>
              </a:ext>
            </a:extLst>
          </p:cNvPr>
          <p:cNvSpPr>
            <a:spLocks noGrp="1"/>
          </p:cNvSpPr>
          <p:nvPr>
            <p:ph idx="1"/>
          </p:nvPr>
        </p:nvSpPr>
        <p:spPr>
          <a:xfrm>
            <a:off x="550863" y="1258529"/>
            <a:ext cx="11090274" cy="4834296"/>
          </a:xfrm>
        </p:spPr>
        <p:txBody>
          <a:bodyPr/>
          <a:lstStyle/>
          <a:p>
            <a:pPr>
              <a:buFont typeface="Courier New" panose="02070309020205020404" pitchFamily="49" charset="0"/>
              <a:buChar char="o"/>
            </a:pPr>
            <a:r>
              <a:rPr lang="en-US" b="0" i="0" dirty="0">
                <a:solidFill>
                  <a:schemeClr val="tx1">
                    <a:lumMod val="65000"/>
                  </a:schemeClr>
                </a:solidFill>
                <a:effectLst/>
              </a:rPr>
              <a:t>To evaluate the performance of the a fore mentioned feature domains and algorithms, we adopted evaluation criteria from different aspects.</a:t>
            </a:r>
          </a:p>
          <a:p>
            <a:pPr>
              <a:buFont typeface="Courier New" panose="02070309020205020404" pitchFamily="49" charset="0"/>
              <a:buChar char="o"/>
            </a:pPr>
            <a:r>
              <a:rPr lang="en-US" b="0" i="0" dirty="0">
                <a:solidFill>
                  <a:schemeClr val="tx1">
                    <a:lumMod val="65000"/>
                  </a:schemeClr>
                </a:solidFill>
                <a:effectLst/>
              </a:rPr>
              <a:t>Therefore, we compare the times required for feature extraction from different domains.</a:t>
            </a:r>
          </a:p>
          <a:p>
            <a:pPr>
              <a:buFont typeface="Courier New" panose="02070309020205020404" pitchFamily="49" charset="0"/>
              <a:buChar char="o"/>
            </a:pPr>
            <a:r>
              <a:rPr lang="en-US" dirty="0">
                <a:solidFill>
                  <a:schemeClr val="tx1">
                    <a:lumMod val="65000"/>
                  </a:schemeClr>
                </a:solidFill>
              </a:rPr>
              <a:t>This is classified as </a:t>
            </a:r>
            <a:r>
              <a:rPr lang="en-US" b="0" i="0" dirty="0">
                <a:solidFill>
                  <a:schemeClr val="tx1">
                    <a:lumMod val="65000"/>
                  </a:schemeClr>
                </a:solidFill>
                <a:effectLst/>
              </a:rPr>
              <a:t>confusion matrix based on the numbers of true positives (TP), true negatives (TN), false positives (FP), and false negatives (FN)</a:t>
            </a:r>
            <a:endParaRPr lang="en-US" dirty="0">
              <a:solidFill>
                <a:schemeClr val="tx1">
                  <a:lumMod val="65000"/>
                </a:schemeClr>
              </a:solidFill>
            </a:endParaRPr>
          </a:p>
        </p:txBody>
      </p:sp>
    </p:spTree>
    <p:extLst>
      <p:ext uri="{BB962C8B-B14F-4D97-AF65-F5344CB8AC3E}">
        <p14:creationId xmlns:p14="http://schemas.microsoft.com/office/powerpoint/2010/main" val="4249214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C9803-61C1-4DC3-A586-89B64B455AA3}"/>
              </a:ext>
            </a:extLst>
          </p:cNvPr>
          <p:cNvSpPr>
            <a:spLocks noGrp="1"/>
          </p:cNvSpPr>
          <p:nvPr>
            <p:ph type="title"/>
          </p:nvPr>
        </p:nvSpPr>
        <p:spPr/>
        <p:txBody>
          <a:bodyPr>
            <a:normAutofit/>
          </a:bodyPr>
          <a:lstStyle/>
          <a:p>
            <a:r>
              <a:rPr lang="en-US" sz="2400" dirty="0">
                <a:solidFill>
                  <a:schemeClr val="tx1">
                    <a:lumMod val="65000"/>
                  </a:schemeClr>
                </a:solidFill>
              </a:rPr>
              <a:t> IMPACT</a:t>
            </a:r>
          </a:p>
        </p:txBody>
      </p:sp>
      <p:sp>
        <p:nvSpPr>
          <p:cNvPr id="3" name="Content Placeholder 2">
            <a:extLst>
              <a:ext uri="{FF2B5EF4-FFF2-40B4-BE49-F238E27FC236}">
                <a16:creationId xmlns:a16="http://schemas.microsoft.com/office/drawing/2014/main" id="{86B17222-5AFF-4E0F-8766-C680DC99FA5C}"/>
              </a:ext>
            </a:extLst>
          </p:cNvPr>
          <p:cNvSpPr>
            <a:spLocks noGrp="1"/>
          </p:cNvSpPr>
          <p:nvPr>
            <p:ph idx="1"/>
          </p:nvPr>
        </p:nvSpPr>
        <p:spPr>
          <a:xfrm>
            <a:off x="550863" y="1333500"/>
            <a:ext cx="11090274" cy="4759325"/>
          </a:xfrm>
        </p:spPr>
        <p:txBody>
          <a:bodyPr>
            <a:normAutofit/>
          </a:bodyPr>
          <a:lstStyle/>
          <a:p>
            <a:pPr>
              <a:buFont typeface="Courier New" panose="02070309020205020404" pitchFamily="49" charset="0"/>
              <a:buChar char="o"/>
            </a:pPr>
            <a:r>
              <a:rPr lang="en-US" b="0" i="0" dirty="0">
                <a:solidFill>
                  <a:schemeClr val="tx1">
                    <a:lumMod val="65000"/>
                  </a:schemeClr>
                </a:solidFill>
                <a:effectLst/>
              </a:rPr>
              <a:t>Here are two plots visualizing points from the first three </a:t>
            </a:r>
            <a:r>
              <a:rPr lang="en-US" b="0" i="0" u="sng" dirty="0">
                <a:solidFill>
                  <a:schemeClr val="tx1">
                    <a:lumMod val="65000"/>
                  </a:schemeClr>
                </a:solidFill>
                <a:effectLst/>
                <a:hlinkClick r:id="rId2">
                  <a:extLst>
                    <a:ext uri="{A12FA001-AC4F-418D-AE19-62706E023703}">
                      <ahyp:hlinkClr xmlns:ahyp="http://schemas.microsoft.com/office/drawing/2018/hyperlinkcolor" val="tx"/>
                    </a:ext>
                  </a:extLst>
                </a:hlinkClick>
              </a:rPr>
              <a:t>principal components</a:t>
            </a:r>
            <a:r>
              <a:rPr lang="en-US" b="0" i="0" u="sng" dirty="0">
                <a:solidFill>
                  <a:schemeClr val="tx1">
                    <a:lumMod val="65000"/>
                  </a:schemeClr>
                </a:solidFill>
                <a:effectLst/>
              </a:rPr>
              <a:t> </a:t>
            </a:r>
            <a:r>
              <a:rPr lang="en-US" b="0" i="0" dirty="0">
                <a:solidFill>
                  <a:schemeClr val="tx1">
                    <a:lumMod val="65000"/>
                  </a:schemeClr>
                </a:solidFill>
                <a:effectLst/>
              </a:rPr>
              <a:t>of the gyroscope, accelerometer, and speed attributes, colored by their labels (good road/bad road and pothole/non-pothole).</a:t>
            </a:r>
          </a:p>
          <a:p>
            <a:pPr marL="0" indent="0">
              <a:buNone/>
            </a:pPr>
            <a:endParaRPr lang="en-US" dirty="0">
              <a:solidFill>
                <a:schemeClr val="tx1">
                  <a:lumMod val="65000"/>
                </a:schemeClr>
              </a:solidFill>
              <a:latin typeface="charter"/>
              <a:ea typeface="Times New Roman" panose="02020603050405020304" pitchFamily="18" charset="0"/>
            </a:endParaRPr>
          </a:p>
          <a:p>
            <a:pPr marL="0" indent="0">
              <a:buNone/>
            </a:pPr>
            <a:endParaRPr lang="en-US" dirty="0">
              <a:solidFill>
                <a:schemeClr val="tx1">
                  <a:lumMod val="65000"/>
                </a:schemeClr>
              </a:solidFill>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138BE635-748D-49AF-BE55-4D3C2582BEB5}"/>
              </a:ext>
            </a:extLst>
          </p:cNvPr>
          <p:cNvPicPr>
            <a:picLocks noChangeAspect="1"/>
          </p:cNvPicPr>
          <p:nvPr/>
        </p:nvPicPr>
        <p:blipFill>
          <a:blip r:embed="rId3"/>
          <a:stretch>
            <a:fillRect/>
          </a:stretch>
        </p:blipFill>
        <p:spPr>
          <a:xfrm>
            <a:off x="2476337" y="2963917"/>
            <a:ext cx="6783277" cy="3489435"/>
          </a:xfrm>
          <a:prstGeom prst="rect">
            <a:avLst/>
          </a:prstGeom>
        </p:spPr>
      </p:pic>
    </p:spTree>
    <p:extLst>
      <p:ext uri="{BB962C8B-B14F-4D97-AF65-F5344CB8AC3E}">
        <p14:creationId xmlns:p14="http://schemas.microsoft.com/office/powerpoint/2010/main" val="1277464156"/>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2F3337A1A82AF45B665C8B0C97D7AF7" ma:contentTypeVersion="7" ma:contentTypeDescription="Create a new document." ma:contentTypeScope="" ma:versionID="691135c2624bdec3b6457b71650c5b29">
  <xsd:schema xmlns:xsd="http://www.w3.org/2001/XMLSchema" xmlns:xs="http://www.w3.org/2001/XMLSchema" xmlns:p="http://schemas.microsoft.com/office/2006/metadata/properties" xmlns:ns3="00092d68-af26-427a-a635-4e17e32ad890" xmlns:ns4="9c5d2461-8593-4c32-89e2-48b063c0c1ab" targetNamespace="http://schemas.microsoft.com/office/2006/metadata/properties" ma:root="true" ma:fieldsID="c441052ce22b6a8b979f9bf39cd788fe" ns3:_="" ns4:_="">
    <xsd:import namespace="00092d68-af26-427a-a635-4e17e32ad890"/>
    <xsd:import namespace="9c5d2461-8593-4c32-89e2-48b063c0c1a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092d68-af26-427a-a635-4e17e32ad8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c5d2461-8593-4c32-89e2-48b063c0c1a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C11766-3E25-4FD6-90CC-E1194CF0B64E}">
  <ds:schemaRefs>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purl.org/dc/terms/"/>
    <ds:schemaRef ds:uri="http://purl.org/dc/dcmitype/"/>
    <ds:schemaRef ds:uri="http://schemas.microsoft.com/office/infopath/2007/PartnerControls"/>
    <ds:schemaRef ds:uri="9c5d2461-8593-4c32-89e2-48b063c0c1ab"/>
    <ds:schemaRef ds:uri="00092d68-af26-427a-a635-4e17e32ad890"/>
    <ds:schemaRef ds:uri="http://www.w3.org/XML/1998/namespace"/>
  </ds:schemaRefs>
</ds:datastoreItem>
</file>

<file path=customXml/itemProps2.xml><?xml version="1.0" encoding="utf-8"?>
<ds:datastoreItem xmlns:ds="http://schemas.openxmlformats.org/officeDocument/2006/customXml" ds:itemID="{C60A82EB-0488-4401-AC1C-1B49D53BD292}">
  <ds:schemaRefs>
    <ds:schemaRef ds:uri="http://schemas.microsoft.com/sharepoint/v3/contenttype/forms"/>
  </ds:schemaRefs>
</ds:datastoreItem>
</file>

<file path=customXml/itemProps3.xml><?xml version="1.0" encoding="utf-8"?>
<ds:datastoreItem xmlns:ds="http://schemas.openxmlformats.org/officeDocument/2006/customXml" ds:itemID="{3A7E3EEC-E766-423B-A7A1-961515A5EA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092d68-af26-427a-a635-4e17e32ad890"/>
    <ds:schemaRef ds:uri="9c5d2461-8593-4c32-89e2-48b063c0c1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POTHOLES DETECTION</Template>
  <TotalTime>67</TotalTime>
  <Words>424</Words>
  <Application>Microsoft Macintosh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Avenir Next LT Pro</vt:lpstr>
      <vt:lpstr>charter</vt:lpstr>
      <vt:lpstr>Courier New</vt:lpstr>
      <vt:lpstr>Times New Roman</vt:lpstr>
      <vt:lpstr>3DFloatVTI</vt:lpstr>
      <vt:lpstr>POTHOLES DETECTION</vt:lpstr>
      <vt:lpstr>CONTENTS</vt:lpstr>
      <vt:lpstr>ABSTRACT</vt:lpstr>
      <vt:lpstr>INTRODUCTION</vt:lpstr>
      <vt:lpstr>PROPOSED SYSTEM</vt:lpstr>
      <vt:lpstr>METHODOLOGY</vt:lpstr>
      <vt:lpstr>MACHINE LEARNING CLASSIFICATION     </vt:lpstr>
      <vt:lpstr>EVALUATION</vt:lpstr>
      <vt:lpstr> IMPACT</vt:lpstr>
      <vt:lpstr>RESULTS  The precision, recall, and f1-score correspond to ‘pothole’  The precision, recall, and f1-score correspond to ‘pothole’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POTHOLES DETECTION</dc:title>
  <dc:creator>Sankenani, Vyshnavi</dc:creator>
  <cp:lastModifiedBy>Mullapati, Bhaskara Siva Narashimha Raju</cp:lastModifiedBy>
  <cp:revision>2</cp:revision>
  <dcterms:created xsi:type="dcterms:W3CDTF">2021-02-08T06:09:39Z</dcterms:created>
  <dcterms:modified xsi:type="dcterms:W3CDTF">2021-11-12T16:57:23Z</dcterms:modified>
</cp:coreProperties>
</file>