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100826" cy="509114"/>
          </a:xfrm>
          <a:prstGeom prst="rect">
            <a:avLst/>
          </a:prstGeom>
        </p:spPr>
        <p:txBody>
          <a:bodyPr vert="horz" wrap="square" lIns="0" tIns="16510" rIns="0" bIns="0" rtlCol="0">
            <a:spAutoFit/>
          </a:bodyPr>
          <a:lstStyle/>
          <a:p>
            <a:pPr marL="3213735">
              <a:lnSpc>
                <a:spcPct val="100000"/>
              </a:lnSpc>
              <a:spcBef>
                <a:spcPts val="130"/>
              </a:spcBef>
            </a:pPr>
            <a:r>
              <a:rPr lang="en-IN" spc="15" dirty="0" smtClean="0"/>
              <a:t>MUTHUSAMY 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09600" y="5867400"/>
            <a:ext cx="7851141" cy="324448"/>
          </a:xfrm>
          <a:prstGeom prst="rect">
            <a:avLst/>
          </a:prstGeom>
        </p:spPr>
        <p:txBody>
          <a:bodyPr vert="horz" wrap="square" lIns="0" tIns="16510" rIns="0" bIns="0" rtlCol="0">
            <a:spAutoFit/>
          </a:bodyPr>
          <a:lstStyle/>
          <a:p>
            <a:pPr marL="12700">
              <a:lnSpc>
                <a:spcPct val="100000"/>
              </a:lnSpc>
              <a:spcBef>
                <a:spcPts val="130"/>
              </a:spcBef>
            </a:pPr>
            <a:r>
              <a:rPr lang="en-US" sz="2000" dirty="0" smtClean="0">
                <a:solidFill>
                  <a:schemeClr val="tx2">
                    <a:lumMod val="60000"/>
                    <a:lumOff val="40000"/>
                  </a:schemeClr>
                </a:solidFill>
                <a:latin typeface="Trebuchet MS"/>
                <a:cs typeface="Trebuchet MS"/>
              </a:rPr>
              <a:t>https://github.com/Rajumuthusamy2003/naanmudhalvan06sem</a:t>
            </a:r>
            <a:endParaRPr sz="2000" dirty="0">
              <a:solidFill>
                <a:schemeClr val="tx2">
                  <a:lumMod val="60000"/>
                  <a:lumOff val="40000"/>
                </a:schemeClr>
              </a:solidFill>
              <a:latin typeface="Trebuchet MS"/>
              <a:cs typeface="Trebuchet MS"/>
            </a:endParaRPr>
          </a:p>
        </p:txBody>
      </p:sp>
      <p:sp>
        <p:nvSpPr>
          <p:cNvPr id="10" name="Rectangle 9"/>
          <p:cNvSpPr/>
          <p:nvPr/>
        </p:nvSpPr>
        <p:spPr>
          <a:xfrm>
            <a:off x="1295400" y="2057400"/>
            <a:ext cx="8305800" cy="3416320"/>
          </a:xfrm>
          <a:prstGeom prst="rect">
            <a:avLst/>
          </a:prstGeom>
        </p:spPr>
        <p:txBody>
          <a:bodyPr wrap="square">
            <a:spAutoFit/>
          </a:bodyPr>
          <a:lstStyle/>
          <a:p>
            <a:pPr algn="just"/>
            <a:r>
              <a:rPr lang="en-US" dirty="0">
                <a:latin typeface="Trebuchet MS" pitchFamily="34" charset="0"/>
              </a:rPr>
              <a:t>Report the accuracy and performance metrics achieved by the trained model on the testing dataset.</a:t>
            </a:r>
          </a:p>
          <a:p>
            <a:pPr algn="just"/>
            <a:r>
              <a:rPr lang="en-US" dirty="0">
                <a:latin typeface="Trebuchet MS" pitchFamily="34" charset="0"/>
              </a:rPr>
              <a:t>Provide visualizations such as confusion matrices, ROC curves, and precision-recall curves to assess the model's performance comprehensively.</a:t>
            </a:r>
          </a:p>
          <a:p>
            <a:pPr algn="just"/>
            <a:r>
              <a:rPr lang="en-US" dirty="0">
                <a:latin typeface="Trebuchet MS" pitchFamily="34" charset="0"/>
              </a:rPr>
              <a:t>Compare the model's performance against baseline models or previous iterations.</a:t>
            </a:r>
          </a:p>
          <a:p>
            <a:pPr algn="just"/>
            <a:r>
              <a:rPr lang="en-US" dirty="0">
                <a:latin typeface="Trebuchet MS" pitchFamily="34" charset="0"/>
              </a:rPr>
              <a:t>Discuss any insights gained from analyzing the results and potential areas for improvement.</a:t>
            </a:r>
          </a:p>
          <a:p>
            <a:pPr algn="just"/>
            <a:r>
              <a:rPr lang="en-US" dirty="0">
                <a:latin typeface="Trebuchet MS" pitchFamily="34" charset="0"/>
              </a:rPr>
              <a:t>Present any challenges encountered during model training and evaluation and strategies employed to address them.</a:t>
            </a:r>
          </a:p>
          <a:p>
            <a:pPr algn="just"/>
            <a:r>
              <a:rPr lang="en-US" dirty="0">
                <a:latin typeface="Trebuchet MS" pitchFamily="34" charset="0"/>
              </a:rPr>
              <a:t>Conclude with a summary of the model's effectiveness in accurately classifying images and its potential applications.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4324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smtClean="0"/>
              <a:t>IMAGE RECOGNITION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0" y="1447800"/>
            <a:ext cx="9906000" cy="54102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buFont typeface="Arial" pitchFamily="34" charset="0"/>
              <a:buChar char="•"/>
            </a:pPr>
            <a:r>
              <a:rPr lang="en-US" dirty="0">
                <a:latin typeface="Trebuchet MS" pitchFamily="34" charset="0"/>
              </a:rPr>
              <a:t>Introduction</a:t>
            </a:r>
          </a:p>
          <a:p>
            <a:pPr>
              <a:buFont typeface="Arial" pitchFamily="34" charset="0"/>
              <a:buChar char="•"/>
            </a:pPr>
            <a:r>
              <a:rPr lang="en-US" dirty="0">
                <a:latin typeface="Trebuchet MS" pitchFamily="34" charset="0"/>
              </a:rPr>
              <a:t>Problem Statement</a:t>
            </a:r>
          </a:p>
          <a:p>
            <a:pPr>
              <a:buFont typeface="Arial" pitchFamily="34" charset="0"/>
              <a:buChar char="•"/>
            </a:pPr>
            <a:r>
              <a:rPr lang="en-US" dirty="0">
                <a:latin typeface="Trebuchet MS" pitchFamily="34" charset="0"/>
              </a:rPr>
              <a:t>Literature Review</a:t>
            </a:r>
          </a:p>
          <a:p>
            <a:pPr>
              <a:buFont typeface="Arial" pitchFamily="34" charset="0"/>
              <a:buChar char="•"/>
            </a:pPr>
            <a:r>
              <a:rPr lang="en-US" dirty="0">
                <a:latin typeface="Trebuchet MS" pitchFamily="34" charset="0"/>
              </a:rPr>
              <a:t>Methodology</a:t>
            </a:r>
          </a:p>
          <a:p>
            <a:pPr>
              <a:buFont typeface="Arial" pitchFamily="34" charset="0"/>
              <a:buChar char="•"/>
            </a:pPr>
            <a:r>
              <a:rPr lang="en-US" dirty="0">
                <a:latin typeface="Trebuchet MS" pitchFamily="34" charset="0"/>
              </a:rPr>
              <a:t>Image Acquisition</a:t>
            </a:r>
          </a:p>
          <a:p>
            <a:pPr>
              <a:buFont typeface="Arial" pitchFamily="34" charset="0"/>
              <a:buChar char="•"/>
            </a:pPr>
            <a:r>
              <a:rPr lang="en-US" dirty="0">
                <a:latin typeface="Trebuchet MS" pitchFamily="34" charset="0"/>
              </a:rPr>
              <a:t>Image Preprocessing</a:t>
            </a:r>
          </a:p>
          <a:p>
            <a:pPr>
              <a:buFont typeface="Arial" pitchFamily="34" charset="0"/>
              <a:buChar char="•"/>
            </a:pPr>
            <a:r>
              <a:rPr lang="en-US" dirty="0">
                <a:latin typeface="Trebuchet MS" pitchFamily="34" charset="0"/>
              </a:rPr>
              <a:t>Feature Extraction</a:t>
            </a:r>
          </a:p>
          <a:p>
            <a:pPr>
              <a:buFont typeface="Arial" pitchFamily="34" charset="0"/>
              <a:buChar char="•"/>
            </a:pPr>
            <a:r>
              <a:rPr lang="en-US" dirty="0">
                <a:latin typeface="Trebuchet MS" pitchFamily="34" charset="0"/>
              </a:rPr>
              <a:t>Model Development</a:t>
            </a:r>
          </a:p>
          <a:p>
            <a:pPr>
              <a:buFont typeface="Arial" pitchFamily="34" charset="0"/>
              <a:buChar char="•"/>
            </a:pPr>
            <a:r>
              <a:rPr lang="en-US" dirty="0">
                <a:latin typeface="Trebuchet MS" pitchFamily="34" charset="0"/>
              </a:rPr>
              <a:t>Evaluation Metrics</a:t>
            </a:r>
          </a:p>
          <a:p>
            <a:pPr>
              <a:buFont typeface="Arial" pitchFamily="34" charset="0"/>
              <a:buChar char="•"/>
            </a:pPr>
            <a:r>
              <a:rPr lang="en-US" dirty="0">
                <a:latin typeface="Trebuchet MS" pitchFamily="34" charset="0"/>
              </a:rPr>
              <a:t>Performance Evaluation</a:t>
            </a:r>
          </a:p>
          <a:p>
            <a:pPr>
              <a:buFont typeface="Arial" pitchFamily="34" charset="0"/>
              <a:buChar char="•"/>
            </a:pPr>
            <a:r>
              <a:rPr lang="en-US" dirty="0">
                <a:latin typeface="Trebuchet MS" pitchFamily="34" charset="0"/>
              </a:rPr>
              <a:t>Deployment Strategy</a:t>
            </a:r>
          </a:p>
          <a:p>
            <a:pPr>
              <a:buFont typeface="Arial" pitchFamily="34" charset="0"/>
              <a:buChar char="•"/>
            </a:pPr>
            <a:r>
              <a:rPr lang="en-US" dirty="0">
                <a:latin typeface="Trebuchet MS" pitchFamily="34" charset="0"/>
              </a:rPr>
              <a:t>Future Enhancements</a:t>
            </a:r>
          </a:p>
          <a:p>
            <a:pPr>
              <a:buFont typeface="Arial" pitchFamily="34" charset="0"/>
              <a:buChar char="•"/>
            </a:pPr>
            <a:r>
              <a:rPr lang="en-US" dirty="0">
                <a:latin typeface="Trebuchet MS" pitchFamily="34" charset="0"/>
              </a:rPr>
              <a:t>Conclusion</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304800" y="2057400"/>
            <a:ext cx="7924800" cy="1754326"/>
          </a:xfrm>
          <a:prstGeom prst="rect">
            <a:avLst/>
          </a:prstGeom>
        </p:spPr>
        <p:txBody>
          <a:bodyPr wrap="square">
            <a:spAutoFit/>
          </a:bodyPr>
          <a:lstStyle/>
          <a:p>
            <a:pPr algn="just"/>
            <a:r>
              <a:rPr lang="en-US" dirty="0">
                <a:latin typeface="Trebuchet MS" pitchFamily="34" charset="0"/>
              </a:rPr>
              <a:t>Designing an efficient and accurate image recognition system capable of identifying objects in real-time images across various environments and conditions. The system should be robust enough to handle variations in lighting, perspective, and occlusions, providing reliable results for applications such as surveillance, autonomous vehicles, and augmented reality.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1447800" y="1997839"/>
            <a:ext cx="7696200" cy="2585323"/>
          </a:xfrm>
          <a:prstGeom prst="rect">
            <a:avLst/>
          </a:prstGeom>
        </p:spPr>
        <p:txBody>
          <a:bodyPr wrap="square">
            <a:spAutoFit/>
          </a:bodyPr>
          <a:lstStyle/>
          <a:p>
            <a:pPr algn="just"/>
            <a:r>
              <a:rPr lang="en-US" dirty="0">
                <a:latin typeface="Trebuchet MS" pitchFamily="34" charset="0"/>
              </a:rPr>
              <a:t>This project aims to develop an advanced image recognition system that can accurately identify objects within images in real-time. Leveraging machine learning and computer vision techniques, the system will analyze and classify objects present in diverse visual data, enabling applications such as automated surveillance, image search, and object detection in autonomous systems. The project will focus on building a scalable and efficient solution capable of handling large volumes of image data while ensuring high accuracy and reliability in object recognition 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95400" y="2209800"/>
            <a:ext cx="6096000" cy="2308324"/>
          </a:xfrm>
          <a:prstGeom prst="rect">
            <a:avLst/>
          </a:prstGeom>
        </p:spPr>
        <p:txBody>
          <a:bodyPr>
            <a:spAutoFit/>
          </a:bodyPr>
          <a:lstStyle/>
          <a:p>
            <a:pPr>
              <a:buFont typeface="Arial" pitchFamily="34" charset="0"/>
              <a:buChar char="•"/>
            </a:pPr>
            <a:r>
              <a:rPr lang="en-US" dirty="0">
                <a:latin typeface="Trebuchet MS" pitchFamily="34" charset="0"/>
              </a:rPr>
              <a:t>Security Personnel</a:t>
            </a:r>
          </a:p>
          <a:p>
            <a:pPr>
              <a:buFont typeface="Arial" pitchFamily="34" charset="0"/>
              <a:buChar char="•"/>
            </a:pPr>
            <a:r>
              <a:rPr lang="en-US" dirty="0">
                <a:latin typeface="Trebuchet MS" pitchFamily="34" charset="0"/>
              </a:rPr>
              <a:t>Retailers</a:t>
            </a:r>
          </a:p>
          <a:p>
            <a:pPr>
              <a:buFont typeface="Arial" pitchFamily="34" charset="0"/>
              <a:buChar char="•"/>
            </a:pPr>
            <a:r>
              <a:rPr lang="en-US" dirty="0">
                <a:latin typeface="Trebuchet MS" pitchFamily="34" charset="0"/>
              </a:rPr>
              <a:t>Autonomous Vehicle Manufacturers</a:t>
            </a:r>
          </a:p>
          <a:p>
            <a:pPr>
              <a:buFont typeface="Arial" pitchFamily="34" charset="0"/>
              <a:buChar char="•"/>
            </a:pPr>
            <a:r>
              <a:rPr lang="en-US" dirty="0">
                <a:latin typeface="Trebuchet MS" pitchFamily="34" charset="0"/>
              </a:rPr>
              <a:t>Healthcare Professionals</a:t>
            </a:r>
          </a:p>
          <a:p>
            <a:pPr>
              <a:buFont typeface="Arial" pitchFamily="34" charset="0"/>
              <a:buChar char="•"/>
            </a:pPr>
            <a:r>
              <a:rPr lang="en-US" dirty="0">
                <a:latin typeface="Trebuchet MS" pitchFamily="34" charset="0"/>
              </a:rPr>
              <a:t>Manufacturing Industries</a:t>
            </a:r>
          </a:p>
          <a:p>
            <a:pPr>
              <a:buFont typeface="Arial" pitchFamily="34" charset="0"/>
              <a:buChar char="•"/>
            </a:pPr>
            <a:r>
              <a:rPr lang="en-US" dirty="0">
                <a:latin typeface="Trebuchet MS" pitchFamily="34" charset="0"/>
              </a:rPr>
              <a:t>Marketing and Advertising Agencies</a:t>
            </a:r>
          </a:p>
          <a:p>
            <a:pPr>
              <a:buFont typeface="Arial" pitchFamily="34" charset="0"/>
              <a:buChar char="•"/>
            </a:pPr>
            <a:r>
              <a:rPr lang="en-US" dirty="0">
                <a:latin typeface="Trebuchet MS" pitchFamily="34" charset="0"/>
              </a:rPr>
              <a:t>Educational Institutions</a:t>
            </a:r>
          </a:p>
          <a:p>
            <a:pPr>
              <a:buFont typeface="Arial" pitchFamily="34" charset="0"/>
              <a:buChar char="•"/>
            </a:pPr>
            <a:r>
              <a:rPr lang="en-US" dirty="0">
                <a:latin typeface="Trebuchet MS" pitchFamily="34" charset="0"/>
              </a:rPr>
              <a:t>Law Enforcement Agencies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2743200" y="1720840"/>
            <a:ext cx="8153400" cy="3693319"/>
          </a:xfrm>
          <a:prstGeom prst="rect">
            <a:avLst/>
          </a:prstGeom>
        </p:spPr>
        <p:txBody>
          <a:bodyPr wrap="square">
            <a:spAutoFit/>
          </a:bodyPr>
          <a:lstStyle/>
          <a:p>
            <a:r>
              <a:rPr lang="en-US" b="1" dirty="0">
                <a:latin typeface="Trebuchet MS" pitchFamily="34" charset="0"/>
              </a:rPr>
              <a:t>Solution:</a:t>
            </a:r>
          </a:p>
          <a:p>
            <a:pPr lvl="1">
              <a:buFont typeface="Arial" pitchFamily="34" charset="0"/>
              <a:buChar char="•"/>
            </a:pPr>
            <a:r>
              <a:rPr lang="en-US" dirty="0" smtClean="0">
                <a:latin typeface="Trebuchet MS" pitchFamily="34" charset="0"/>
              </a:rPr>
              <a:t>     Image </a:t>
            </a:r>
            <a:r>
              <a:rPr lang="en-US" dirty="0">
                <a:latin typeface="Trebuchet MS" pitchFamily="34" charset="0"/>
              </a:rPr>
              <a:t>Recognition System leveraging AI/ML algorithms.</a:t>
            </a:r>
          </a:p>
          <a:p>
            <a:pPr lvl="1">
              <a:buFont typeface="Arial" pitchFamily="34" charset="0"/>
              <a:buChar char="•"/>
            </a:pPr>
            <a:r>
              <a:rPr lang="en-US" dirty="0" smtClean="0">
                <a:latin typeface="Trebuchet MS" pitchFamily="34" charset="0"/>
              </a:rPr>
              <a:t>     Real-time </a:t>
            </a:r>
            <a:r>
              <a:rPr lang="en-US" dirty="0">
                <a:latin typeface="Trebuchet MS" pitchFamily="34" charset="0"/>
              </a:rPr>
              <a:t>object detection and classification in images.</a:t>
            </a:r>
          </a:p>
          <a:p>
            <a:pPr lvl="1">
              <a:buFont typeface="Arial" pitchFamily="34" charset="0"/>
              <a:buChar char="•"/>
            </a:pPr>
            <a:r>
              <a:rPr lang="en-US" dirty="0" smtClean="0">
                <a:latin typeface="Trebuchet MS" pitchFamily="34" charset="0"/>
              </a:rPr>
              <a:t>     Scalable </a:t>
            </a:r>
            <a:r>
              <a:rPr lang="en-US" dirty="0">
                <a:latin typeface="Trebuchet MS" pitchFamily="34" charset="0"/>
              </a:rPr>
              <a:t>architecture for handling large volumes of visual data.</a:t>
            </a:r>
          </a:p>
          <a:p>
            <a:pPr lvl="1">
              <a:buFont typeface="Arial" pitchFamily="34" charset="0"/>
              <a:buChar char="•"/>
            </a:pPr>
            <a:r>
              <a:rPr lang="en-US" dirty="0" smtClean="0">
                <a:latin typeface="Trebuchet MS" pitchFamily="34" charset="0"/>
              </a:rPr>
              <a:t>     Integration </a:t>
            </a:r>
            <a:r>
              <a:rPr lang="en-US" dirty="0">
                <a:latin typeface="Trebuchet MS" pitchFamily="34" charset="0"/>
              </a:rPr>
              <a:t>with existing systems and applications.</a:t>
            </a:r>
          </a:p>
          <a:p>
            <a:endParaRPr lang="en-US" dirty="0" smtClean="0">
              <a:latin typeface="Trebuchet MS" pitchFamily="34" charset="0"/>
            </a:endParaRPr>
          </a:p>
          <a:p>
            <a:r>
              <a:rPr lang="en-US" b="1" dirty="0" smtClean="0">
                <a:latin typeface="Trebuchet MS" pitchFamily="34" charset="0"/>
              </a:rPr>
              <a:t>Value </a:t>
            </a:r>
            <a:r>
              <a:rPr lang="en-US" b="1" dirty="0">
                <a:latin typeface="Trebuchet MS" pitchFamily="34" charset="0"/>
              </a:rPr>
              <a:t>Proposition:</a:t>
            </a:r>
          </a:p>
          <a:p>
            <a:pPr lvl="1">
              <a:buFont typeface="Arial" pitchFamily="34" charset="0"/>
              <a:buChar char="•"/>
            </a:pPr>
            <a:r>
              <a:rPr lang="en-US" dirty="0" smtClean="0">
                <a:latin typeface="Trebuchet MS" pitchFamily="34" charset="0"/>
              </a:rPr>
              <a:t>     Accurate </a:t>
            </a:r>
            <a:r>
              <a:rPr lang="en-US" dirty="0">
                <a:latin typeface="Trebuchet MS" pitchFamily="34" charset="0"/>
              </a:rPr>
              <a:t>identification of objects in diverse images.</a:t>
            </a:r>
          </a:p>
          <a:p>
            <a:pPr lvl="1">
              <a:buFont typeface="Arial" pitchFamily="34" charset="0"/>
              <a:buChar char="•"/>
            </a:pPr>
            <a:r>
              <a:rPr lang="en-US" dirty="0" smtClean="0">
                <a:latin typeface="Trebuchet MS" pitchFamily="34" charset="0"/>
              </a:rPr>
              <a:t>     Improved </a:t>
            </a:r>
            <a:r>
              <a:rPr lang="en-US" dirty="0">
                <a:latin typeface="Trebuchet MS" pitchFamily="34" charset="0"/>
              </a:rPr>
              <a:t>efficiency and automation in various industries.</a:t>
            </a:r>
          </a:p>
          <a:p>
            <a:pPr lvl="1">
              <a:buFont typeface="Arial" pitchFamily="34" charset="0"/>
              <a:buChar char="•"/>
            </a:pPr>
            <a:r>
              <a:rPr lang="en-US" dirty="0" smtClean="0">
                <a:latin typeface="Trebuchet MS" pitchFamily="34" charset="0"/>
              </a:rPr>
              <a:t>     Enhanced </a:t>
            </a:r>
            <a:r>
              <a:rPr lang="en-US" dirty="0">
                <a:latin typeface="Trebuchet MS" pitchFamily="34" charset="0"/>
              </a:rPr>
              <a:t>security and safety measures.</a:t>
            </a:r>
          </a:p>
          <a:p>
            <a:pPr lvl="1">
              <a:buFont typeface="Arial" pitchFamily="34" charset="0"/>
              <a:buChar char="•"/>
            </a:pPr>
            <a:r>
              <a:rPr lang="en-US" dirty="0" smtClean="0">
                <a:latin typeface="Trebuchet MS" pitchFamily="34" charset="0"/>
              </a:rPr>
              <a:t>     Personalized </a:t>
            </a:r>
            <a:r>
              <a:rPr lang="en-US" dirty="0">
                <a:latin typeface="Trebuchet MS" pitchFamily="34" charset="0"/>
              </a:rPr>
              <a:t>experiences for customers and users.</a:t>
            </a:r>
          </a:p>
          <a:p>
            <a:pPr lvl="1">
              <a:buFont typeface="Arial" pitchFamily="34" charset="0"/>
              <a:buChar char="•"/>
            </a:pPr>
            <a:r>
              <a:rPr lang="en-US" dirty="0" smtClean="0">
                <a:latin typeface="Trebuchet MS" pitchFamily="34" charset="0"/>
              </a:rPr>
              <a:t>     Optimized </a:t>
            </a:r>
            <a:r>
              <a:rPr lang="en-US" dirty="0">
                <a:latin typeface="Trebuchet MS" pitchFamily="34" charset="0"/>
              </a:rPr>
              <a:t>decision-making and resource allocation.</a:t>
            </a:r>
          </a:p>
          <a:p>
            <a:pPr lvl="1">
              <a:buFont typeface="Arial" pitchFamily="34" charset="0"/>
              <a:buChar char="•"/>
            </a:pPr>
            <a:r>
              <a:rPr lang="en-US" dirty="0" smtClean="0">
                <a:latin typeface="Trebuchet MS" pitchFamily="34" charset="0"/>
              </a:rPr>
              <a:t>     Cost </a:t>
            </a:r>
            <a:r>
              <a:rPr lang="en-US" dirty="0">
                <a:latin typeface="Trebuchet MS" pitchFamily="34" charset="0"/>
              </a:rPr>
              <a:t>savings through automation and reduced manual efforts.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1" name="Rectangle 10"/>
          <p:cNvSpPr/>
          <p:nvPr/>
        </p:nvSpPr>
        <p:spPr>
          <a:xfrm>
            <a:off x="990600" y="1752600"/>
            <a:ext cx="8686800" cy="1477328"/>
          </a:xfrm>
          <a:prstGeom prst="rect">
            <a:avLst/>
          </a:prstGeom>
        </p:spPr>
        <p:txBody>
          <a:bodyPr wrap="square">
            <a:spAutoFit/>
          </a:bodyPr>
          <a:lstStyle/>
          <a:p>
            <a:r>
              <a:rPr lang="en-US" dirty="0">
                <a:latin typeface="Trebuchet MS" pitchFamily="34" charset="0"/>
              </a:rPr>
              <a:t>The highlighted code snippet imports the MNIST dataset from the </a:t>
            </a:r>
            <a:r>
              <a:rPr lang="en-US" dirty="0" err="1">
                <a:latin typeface="Trebuchet MS" pitchFamily="34" charset="0"/>
              </a:rPr>
              <a:t>Keras</a:t>
            </a:r>
            <a:r>
              <a:rPr lang="en-US" dirty="0">
                <a:latin typeface="Trebuchet MS" pitchFamily="34" charset="0"/>
              </a:rPr>
              <a:t> library, which is a widely used benchmark dataset for image classification tasks. MNIST contains grayscale images of handwritten digits (0-9) along with their corresponding </a:t>
            </a:r>
            <a:r>
              <a:rPr lang="en-US" dirty="0" smtClean="0">
                <a:latin typeface="Trebuchet MS" pitchFamily="34" charset="0"/>
              </a:rPr>
              <a:t>label</a:t>
            </a:r>
          </a:p>
          <a:p>
            <a:endParaRPr lang="en-US" dirty="0">
              <a:latin typeface="Trebuchet MS" pitchFamily="34" charset="0"/>
            </a:endParaRPr>
          </a:p>
        </p:txBody>
      </p:sp>
      <p:sp>
        <p:nvSpPr>
          <p:cNvPr id="3075" name="Rectangle 3"/>
          <p:cNvSpPr>
            <a:spLocks noChangeArrowheads="1"/>
          </p:cNvSpPr>
          <p:nvPr/>
        </p:nvSpPr>
        <p:spPr bwMode="auto">
          <a:xfrm>
            <a:off x="0" y="-477311"/>
            <a:ext cx="65" cy="954622"/>
          </a:xfrm>
          <a:prstGeom prst="rect">
            <a:avLst/>
          </a:prstGeom>
          <a:solidFill>
            <a:srgbClr val="FFFFFF"/>
          </a:solidFill>
          <a:ln w="9525">
            <a:noFill/>
            <a:miter lim="800000"/>
            <a:headEnd/>
            <a:tailEnd/>
          </a:ln>
          <a:effectLst/>
        </p:spPr>
        <p:txBody>
          <a:bodyPr vert="horz" wrap="none" lIns="0" tIns="198375" rIns="0" bIns="19837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7" name="Rectangle 5"/>
          <p:cNvSpPr>
            <a:spLocks noChangeArrowheads="1"/>
          </p:cNvSpPr>
          <p:nvPr/>
        </p:nvSpPr>
        <p:spPr bwMode="auto">
          <a:xfrm>
            <a:off x="2286000" y="2971800"/>
            <a:ext cx="7467600" cy="1908730"/>
          </a:xfrm>
          <a:prstGeom prst="rect">
            <a:avLst/>
          </a:prstGeom>
          <a:solidFill>
            <a:srgbClr val="FFFFFF"/>
          </a:solidFill>
          <a:ln w="9525">
            <a:noFill/>
            <a:miter lim="800000"/>
            <a:headEnd/>
            <a:tailEnd/>
          </a:ln>
          <a:effectLst/>
        </p:spPr>
        <p:txBody>
          <a:bodyPr vert="horz" wrap="square" lIns="91440" tIns="198375" rIns="91440" bIns="19837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D0D0D"/>
                </a:solidFill>
                <a:effectLst/>
                <a:latin typeface="Trebuchet MS" pitchFamily="34" charset="0"/>
                <a:cs typeface="Arial" pitchFamily="34" charset="0"/>
              </a:rPr>
              <a:t>objects=</a:t>
            </a:r>
            <a:r>
              <a:rPr kumimoji="0" lang="en-US" sz="1400" b="1" i="0" u="none" strike="noStrike" cap="none" normalizeH="0" baseline="0" dirty="0" err="1" smtClean="0">
                <a:ln>
                  <a:noFill/>
                </a:ln>
                <a:solidFill>
                  <a:srgbClr val="0D0D0D"/>
                </a:solidFill>
                <a:effectLst/>
                <a:latin typeface="Trebuchet MS" pitchFamily="34" charset="0"/>
                <a:cs typeface="Arial" pitchFamily="34" charset="0"/>
              </a:rPr>
              <a:t>mnist</a:t>
            </a:r>
            <a:r>
              <a:rPr kumimoji="0" lang="en-US" sz="1400" b="0" i="0" u="none" strike="noStrike" cap="none" normalizeH="0" baseline="0" dirty="0" smtClean="0">
                <a:ln>
                  <a:noFill/>
                </a:ln>
                <a:solidFill>
                  <a:srgbClr val="0D0D0D"/>
                </a:solidFill>
                <a:effectLst/>
                <a:latin typeface="Trebuchet MS" pitchFamily="34" charset="0"/>
                <a:cs typeface="Arial" pitchFamily="34" charset="0"/>
              </a:rPr>
              <a:t>: This line sets the variable </a:t>
            </a:r>
            <a:r>
              <a:rPr kumimoji="0" lang="en-US" sz="1400" b="1" i="0" u="none" strike="noStrike" cap="none" normalizeH="0" baseline="0" dirty="0" smtClean="0">
                <a:ln>
                  <a:noFill/>
                </a:ln>
                <a:solidFill>
                  <a:srgbClr val="0D0D0D"/>
                </a:solidFill>
                <a:effectLst/>
                <a:latin typeface="Trebuchet MS" pitchFamily="34" charset="0"/>
                <a:cs typeface="Arial" pitchFamily="34" charset="0"/>
              </a:rPr>
              <a:t>objects</a:t>
            </a:r>
            <a:r>
              <a:rPr kumimoji="0" lang="en-US" sz="1400" b="0" i="0" u="none" strike="noStrike" cap="none" normalizeH="0" baseline="0" dirty="0" smtClean="0">
                <a:ln>
                  <a:noFill/>
                </a:ln>
                <a:solidFill>
                  <a:srgbClr val="0D0D0D"/>
                </a:solidFill>
                <a:effectLst/>
                <a:latin typeface="Trebuchet MS" pitchFamily="34" charset="0"/>
                <a:cs typeface="Arial" pitchFamily="34" charset="0"/>
              </a:rPr>
              <a:t> to the MNIST dataset module from </a:t>
            </a:r>
            <a:r>
              <a:rPr kumimoji="0" lang="en-US" sz="1400" b="0" i="0" u="none" strike="noStrike" cap="none" normalizeH="0" baseline="0" dirty="0" err="1" smtClean="0">
                <a:ln>
                  <a:noFill/>
                </a:ln>
                <a:solidFill>
                  <a:srgbClr val="0D0D0D"/>
                </a:solidFill>
                <a:effectLst/>
                <a:latin typeface="Trebuchet MS" pitchFamily="34" charset="0"/>
                <a:cs typeface="Arial" pitchFamily="34" charset="0"/>
              </a:rPr>
              <a:t>Keras</a:t>
            </a:r>
            <a:r>
              <a:rPr kumimoji="0" lang="en-US" sz="1400" b="0" i="0" u="none" strike="noStrike" cap="none" normalizeH="0" baseline="0" dirty="0" smtClean="0">
                <a:ln>
                  <a:noFill/>
                </a:ln>
                <a:solidFill>
                  <a:srgbClr val="0D0D0D"/>
                </a:solidFill>
                <a:effectLst/>
                <a:latin typeface="Trebuchet MS" pitchFamily="34" charset="0"/>
                <a:cs typeface="Arial" pitchFamily="34" charset="0"/>
              </a:rPr>
              <a:t>.</a:t>
            </a:r>
          </a:p>
          <a:p>
            <a:pPr lvl="0" fontAlgn="base">
              <a:spcBef>
                <a:spcPct val="0"/>
              </a:spcBef>
              <a:spcAft>
                <a:spcPct val="0"/>
              </a:spcAft>
            </a:pPr>
            <a:r>
              <a:rPr lang="en-US" sz="1400" dirty="0" smtClean="0">
                <a:latin typeface="Trebuchet MS" pitchFamily="34" charset="0"/>
              </a:rPr>
              <a:t>(</a:t>
            </a:r>
            <a:r>
              <a:rPr lang="en-US" sz="1400" dirty="0" err="1" smtClean="0">
                <a:latin typeface="Trebuchet MS" pitchFamily="34" charset="0"/>
              </a:rPr>
              <a:t>train_img,train_lab</a:t>
            </a:r>
            <a:r>
              <a:rPr lang="en-US" sz="1400" dirty="0" smtClean="0">
                <a:latin typeface="Trebuchet MS" pitchFamily="34" charset="0"/>
              </a:rPr>
              <a:t>),(</a:t>
            </a:r>
            <a:r>
              <a:rPr lang="en-US" sz="1400" dirty="0" err="1" smtClean="0">
                <a:latin typeface="Trebuchet MS" pitchFamily="34" charset="0"/>
              </a:rPr>
              <a:t>test_img,test_lab</a:t>
            </a:r>
            <a:r>
              <a:rPr lang="en-US" sz="1400" dirty="0" smtClean="0">
                <a:latin typeface="Trebuchet MS" pitchFamily="34" charset="0"/>
              </a:rPr>
              <a:t>)=</a:t>
            </a:r>
            <a:r>
              <a:rPr lang="en-US" sz="1400" dirty="0" err="1" smtClean="0">
                <a:latin typeface="Trebuchet MS" pitchFamily="34" charset="0"/>
              </a:rPr>
              <a:t>objects.load_data</a:t>
            </a:r>
            <a:r>
              <a:rPr lang="en-US" sz="1400" dirty="0" smtClean="0">
                <a:latin typeface="Trebuchet MS" pitchFamily="34" charset="0"/>
              </a:rPr>
              <a:t>()</a:t>
            </a:r>
            <a:r>
              <a:rPr lang="en-US" sz="1400" dirty="0">
                <a:latin typeface="Trebuchet MS" pitchFamily="34" charset="0"/>
              </a:rPr>
              <a:t>: This line loads the MNIST dataset, splitting it into training and testing sets.</a:t>
            </a:r>
            <a:r>
              <a:rPr kumimoji="0" lang="en-US" sz="1400" b="0" i="0" u="none" strike="noStrike" cap="none" normalizeH="0" baseline="0" dirty="0" smtClean="0">
                <a:ln>
                  <a:noFill/>
                </a:ln>
                <a:solidFill>
                  <a:schemeClr val="tx1"/>
                </a:solidFill>
                <a:effectLst/>
                <a:latin typeface="Trebuchet MS" pitchFamily="34" charset="0"/>
                <a:cs typeface="Arial" pitchFamily="34" charset="0"/>
              </a:rPr>
              <a:t> </a:t>
            </a:r>
          </a:p>
          <a:p>
            <a:pPr fontAlgn="base">
              <a:spcBef>
                <a:spcPct val="0"/>
              </a:spcBef>
              <a:spcAft>
                <a:spcPct val="0"/>
              </a:spcAft>
            </a:pPr>
            <a:r>
              <a:rPr lang="en-US" sz="1400" dirty="0" err="1" smtClean="0">
                <a:latin typeface="Trebuchet MS" pitchFamily="34" charset="0"/>
              </a:rPr>
              <a:t>train_img</a:t>
            </a:r>
            <a:r>
              <a:rPr lang="en-US" sz="1400" dirty="0">
                <a:latin typeface="Trebuchet MS" pitchFamily="34" charset="0"/>
              </a:rPr>
              <a:t> and </a:t>
            </a:r>
            <a:r>
              <a:rPr lang="en-US" sz="1400" dirty="0" err="1" smtClean="0">
                <a:latin typeface="Trebuchet MS" pitchFamily="34" charset="0"/>
              </a:rPr>
              <a:t>train_lab</a:t>
            </a:r>
            <a:r>
              <a:rPr lang="en-US" sz="1400" dirty="0">
                <a:latin typeface="Trebuchet MS" pitchFamily="34" charset="0"/>
              </a:rPr>
              <a:t> represent the training images and their corresponding labels, respectively</a:t>
            </a:r>
            <a:r>
              <a:rPr lang="en-US" sz="1400" dirty="0" smtClean="0">
                <a:latin typeface="Trebuchet MS" pitchFamily="34" charset="0"/>
              </a:rPr>
              <a:t>.</a:t>
            </a:r>
          </a:p>
          <a:p>
            <a:pPr fontAlgn="base">
              <a:spcBef>
                <a:spcPct val="0"/>
              </a:spcBef>
              <a:spcAft>
                <a:spcPct val="0"/>
              </a:spcAft>
            </a:pPr>
            <a:r>
              <a:rPr lang="en-US" sz="1400" dirty="0" err="1" smtClean="0">
                <a:latin typeface="Trebuchet MS" pitchFamily="34" charset="0"/>
              </a:rPr>
              <a:t>test_img</a:t>
            </a:r>
            <a:r>
              <a:rPr lang="en-US" sz="1400" dirty="0">
                <a:latin typeface="Trebuchet MS" pitchFamily="34" charset="0"/>
              </a:rPr>
              <a:t> and </a:t>
            </a:r>
            <a:r>
              <a:rPr lang="en-US" sz="1400" dirty="0" err="1" smtClean="0">
                <a:latin typeface="Trebuchet MS" pitchFamily="34" charset="0"/>
              </a:rPr>
              <a:t>test_lab</a:t>
            </a:r>
            <a:r>
              <a:rPr lang="en-US" sz="1400" dirty="0">
                <a:latin typeface="Trebuchet MS" pitchFamily="34" charset="0"/>
              </a:rPr>
              <a:t> represent the testing images and their labels, respectively.</a:t>
            </a:r>
            <a:endParaRPr kumimoji="0" lang="en-US" sz="1400" b="0" i="0" u="none" strike="noStrike" cap="none" normalizeH="0" baseline="0" dirty="0" smtClean="0">
              <a:ln>
                <a:noFill/>
              </a:ln>
              <a:solidFill>
                <a:schemeClr val="tx1"/>
              </a:solidFill>
              <a:effectLst/>
              <a:latin typeface="Trebuchet MS"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9"/>
          <p:cNvSpPr/>
          <p:nvPr/>
        </p:nvSpPr>
        <p:spPr>
          <a:xfrm>
            <a:off x="1524000" y="1904999"/>
            <a:ext cx="8839200" cy="3693319"/>
          </a:xfrm>
          <a:prstGeom prst="rect">
            <a:avLst/>
          </a:prstGeom>
        </p:spPr>
        <p:txBody>
          <a:bodyPr wrap="square">
            <a:spAutoFit/>
          </a:bodyPr>
          <a:lstStyle/>
          <a:p>
            <a:pPr algn="just"/>
            <a:r>
              <a:rPr lang="en-US" dirty="0">
                <a:latin typeface="Trebuchet MS" pitchFamily="34" charset="0"/>
              </a:rPr>
              <a:t>Define the architecture of the neural network model for image classification.</a:t>
            </a:r>
          </a:p>
          <a:p>
            <a:pPr algn="just"/>
            <a:r>
              <a:rPr lang="en-US" dirty="0">
                <a:latin typeface="Trebuchet MS" pitchFamily="34" charset="0"/>
              </a:rPr>
              <a:t>Specify the number of layers, type of layers (e.g., </a:t>
            </a:r>
            <a:r>
              <a:rPr lang="en-US" dirty="0" err="1">
                <a:latin typeface="Trebuchet MS" pitchFamily="34" charset="0"/>
              </a:rPr>
              <a:t>convolutional</a:t>
            </a:r>
            <a:r>
              <a:rPr lang="en-US" dirty="0">
                <a:latin typeface="Trebuchet MS" pitchFamily="34" charset="0"/>
              </a:rPr>
              <a:t>, pooling, fully connected), and activation functions.</a:t>
            </a:r>
          </a:p>
          <a:p>
            <a:pPr algn="just"/>
            <a:endParaRPr lang="en-US" dirty="0" smtClean="0">
              <a:latin typeface="Trebuchet MS" pitchFamily="34" charset="0"/>
            </a:endParaRPr>
          </a:p>
          <a:p>
            <a:pPr algn="just"/>
            <a:r>
              <a:rPr lang="en-US" dirty="0" smtClean="0">
                <a:latin typeface="Trebuchet MS" pitchFamily="34" charset="0"/>
              </a:rPr>
              <a:t>Compile </a:t>
            </a:r>
            <a:r>
              <a:rPr lang="en-US" dirty="0">
                <a:latin typeface="Trebuchet MS" pitchFamily="34" charset="0"/>
              </a:rPr>
              <a:t>the model with appropriate loss function, optimizer, and evaluation metrics.</a:t>
            </a:r>
          </a:p>
          <a:p>
            <a:pPr algn="just"/>
            <a:endParaRPr lang="en-US" dirty="0" smtClean="0">
              <a:latin typeface="Trebuchet MS" pitchFamily="34" charset="0"/>
            </a:endParaRPr>
          </a:p>
          <a:p>
            <a:pPr algn="just"/>
            <a:r>
              <a:rPr lang="en-US" dirty="0" smtClean="0">
                <a:latin typeface="Trebuchet MS" pitchFamily="34" charset="0"/>
              </a:rPr>
              <a:t>Train </a:t>
            </a:r>
            <a:r>
              <a:rPr lang="en-US" dirty="0">
                <a:latin typeface="Trebuchet MS" pitchFamily="34" charset="0"/>
              </a:rPr>
              <a:t>the model using the training data (</a:t>
            </a:r>
            <a:r>
              <a:rPr lang="en-US" dirty="0" err="1">
                <a:latin typeface="Trebuchet MS" pitchFamily="34" charset="0"/>
              </a:rPr>
              <a:t>train_img</a:t>
            </a:r>
            <a:r>
              <a:rPr lang="en-US" dirty="0">
                <a:latin typeface="Trebuchet MS" pitchFamily="34" charset="0"/>
              </a:rPr>
              <a:t> and </a:t>
            </a:r>
            <a:r>
              <a:rPr lang="en-US" dirty="0" err="1">
                <a:latin typeface="Trebuchet MS" pitchFamily="34" charset="0"/>
              </a:rPr>
              <a:t>train_lab</a:t>
            </a:r>
            <a:r>
              <a:rPr lang="en-US" dirty="0">
                <a:latin typeface="Trebuchet MS" pitchFamily="34" charset="0"/>
              </a:rPr>
              <a:t>).</a:t>
            </a:r>
          </a:p>
          <a:p>
            <a:pPr algn="just"/>
            <a:r>
              <a:rPr lang="en-US" dirty="0">
                <a:latin typeface="Trebuchet MS" pitchFamily="34" charset="0"/>
              </a:rPr>
              <a:t>Validate the model's performance using the validation data.</a:t>
            </a:r>
          </a:p>
          <a:p>
            <a:pPr algn="just"/>
            <a:r>
              <a:rPr lang="en-US" dirty="0">
                <a:latin typeface="Trebuchet MS" pitchFamily="34" charset="0"/>
              </a:rPr>
              <a:t>Fine-tune </a:t>
            </a:r>
            <a:r>
              <a:rPr lang="en-US" dirty="0" err="1">
                <a:latin typeface="Trebuchet MS" pitchFamily="34" charset="0"/>
              </a:rPr>
              <a:t>hyperparameters</a:t>
            </a:r>
            <a:r>
              <a:rPr lang="en-US" dirty="0">
                <a:latin typeface="Trebuchet MS" pitchFamily="34" charset="0"/>
              </a:rPr>
              <a:t> and architecture to optimize performance.</a:t>
            </a:r>
          </a:p>
          <a:p>
            <a:pPr algn="just"/>
            <a:r>
              <a:rPr lang="en-US" dirty="0">
                <a:latin typeface="Trebuchet MS" pitchFamily="34" charset="0"/>
              </a:rPr>
              <a:t>Evaluate the trained model using the testing data (</a:t>
            </a:r>
            <a:r>
              <a:rPr lang="en-US" dirty="0" err="1">
                <a:latin typeface="Trebuchet MS" pitchFamily="34" charset="0"/>
              </a:rPr>
              <a:t>test_img</a:t>
            </a:r>
            <a:r>
              <a:rPr lang="en-US" dirty="0">
                <a:latin typeface="Trebuchet MS" pitchFamily="34" charset="0"/>
              </a:rPr>
              <a:t> and </a:t>
            </a:r>
            <a:r>
              <a:rPr lang="en-US" dirty="0" err="1">
                <a:latin typeface="Trebuchet MS" pitchFamily="34" charset="0"/>
              </a:rPr>
              <a:t>test_lab</a:t>
            </a:r>
            <a:r>
              <a:rPr lang="en-US" dirty="0">
                <a:latin typeface="Trebuchet MS" pitchFamily="34" charset="0"/>
              </a:rPr>
              <a:t>).</a:t>
            </a:r>
          </a:p>
          <a:p>
            <a:pPr algn="just"/>
            <a:r>
              <a:rPr lang="en-US" dirty="0">
                <a:latin typeface="Trebuchet MS" pitchFamily="34" charset="0"/>
              </a:rPr>
              <a:t>Analyze the model's accuracy, precision, recall, and other relevant metrics.</a:t>
            </a:r>
          </a:p>
          <a:p>
            <a:pPr algn="just"/>
            <a:r>
              <a:rPr lang="en-US" dirty="0">
                <a:latin typeface="Trebuchet MS" pitchFamily="34" charset="0"/>
              </a:rPr>
              <a:t>Iterate and refine the model as necessary to achieve desired performance levels.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667</Words>
  <Application>Microsoft Office PowerPoint</Application>
  <PresentationFormat>Custom</PresentationFormat>
  <Paragraphs>91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MUTHUSAMY A</vt:lpstr>
      <vt:lpstr>IMAGE RECOGNITION</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MUTHUSAMY A</dc:title>
  <cp:lastModifiedBy>MUTHUSAMY</cp:lastModifiedBy>
  <cp:revision>4</cp:revision>
  <dcterms:created xsi:type="dcterms:W3CDTF">2024-04-04T15:52:17Z</dcterms:created>
  <dcterms:modified xsi:type="dcterms:W3CDTF">2024-04-04T16:23:03Z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