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5" r:id="rId1"/>
  </p:sldMasterIdLst>
  <p:sldIdLst>
    <p:sldId id="256" r:id="rId2"/>
    <p:sldId id="259" r:id="rId3"/>
    <p:sldId id="257" r:id="rId4"/>
    <p:sldId id="258" r:id="rId5"/>
    <p:sldId id="260" r:id="rId6"/>
    <p:sldId id="261" r:id="rId7"/>
    <p:sldId id="268" r:id="rId8"/>
    <p:sldId id="262"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537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263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20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30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93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151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508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581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740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79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02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5/9/2025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3843136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Smart Recruitment Prediction System</a:t>
            </a:r>
          </a:p>
        </p:txBody>
      </p:sp>
      <p:sp>
        <p:nvSpPr>
          <p:cNvPr id="3" name="Subtitle 2"/>
          <p:cNvSpPr>
            <a:spLocks noGrp="1"/>
          </p:cNvSpPr>
          <p:nvPr>
            <p:ph type="subTitle" idx="1"/>
          </p:nvPr>
        </p:nvSpPr>
        <p:spPr/>
        <p:txBody>
          <a:bodyPr>
            <a:normAutofit fontScale="92500"/>
          </a:bodyPr>
          <a:lstStyle/>
          <a:p>
            <a:r>
              <a:rPr dirty="0"/>
              <a:t>Presented by: </a:t>
            </a:r>
            <a:r>
              <a:rPr lang="en-IN" dirty="0"/>
              <a:t>Venkata Appala Narsimha Raju Pakala Pati </a:t>
            </a:r>
          </a:p>
          <a:p>
            <a:r>
              <a:rPr dirty="0"/>
              <a:t>Date: May </a:t>
            </a:r>
            <a:r>
              <a:rPr lang="en-IN" dirty="0"/>
              <a:t>13</a:t>
            </a:r>
            <a:r>
              <a:rPr dirty="0"/>
              <a:t>, 202</a:t>
            </a:r>
            <a:r>
              <a:rPr lang="en-IN" dirty="0"/>
              <a:t>5</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22D6-988E-B440-C27D-01B7A97C9E3D}"/>
              </a:ext>
            </a:extLst>
          </p:cNvPr>
          <p:cNvSpPr>
            <a:spLocks noGrp="1"/>
          </p:cNvSpPr>
          <p:nvPr>
            <p:ph type="title"/>
          </p:nvPr>
        </p:nvSpPr>
        <p:spPr>
          <a:xfrm>
            <a:off x="1176866" y="857280"/>
            <a:ext cx="6620115" cy="834805"/>
          </a:xfrm>
        </p:spPr>
        <p:txBody>
          <a:bodyPr/>
          <a:lstStyle/>
          <a:p>
            <a:r>
              <a:rPr lang="en-IN" dirty="0"/>
              <a:t>Feature importance </a:t>
            </a:r>
          </a:p>
        </p:txBody>
      </p:sp>
      <p:pic>
        <p:nvPicPr>
          <p:cNvPr id="5" name="Content Placeholder 4">
            <a:extLst>
              <a:ext uri="{FF2B5EF4-FFF2-40B4-BE49-F238E27FC236}">
                <a16:creationId xmlns:a16="http://schemas.microsoft.com/office/drawing/2014/main" id="{1622F22B-A7E5-8ACD-FC4B-EA072173DA03}"/>
              </a:ext>
            </a:extLst>
          </p:cNvPr>
          <p:cNvPicPr>
            <a:picLocks noGrp="1" noChangeAspect="1"/>
          </p:cNvPicPr>
          <p:nvPr>
            <p:ph idx="1"/>
          </p:nvPr>
        </p:nvPicPr>
        <p:blipFill>
          <a:blip r:embed="rId2"/>
          <a:stretch>
            <a:fillRect/>
          </a:stretch>
        </p:blipFill>
        <p:spPr>
          <a:xfrm>
            <a:off x="1776706" y="2016125"/>
            <a:ext cx="5904913" cy="3449638"/>
          </a:xfrm>
        </p:spPr>
      </p:pic>
    </p:spTree>
    <p:extLst>
      <p:ext uri="{BB962C8B-B14F-4D97-AF65-F5344CB8AC3E}">
        <p14:creationId xmlns:p14="http://schemas.microsoft.com/office/powerpoint/2010/main" val="132194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95D9-CE45-1626-063F-DCFDD412C96A}"/>
              </a:ext>
            </a:extLst>
          </p:cNvPr>
          <p:cNvSpPr>
            <a:spLocks noGrp="1"/>
          </p:cNvSpPr>
          <p:nvPr>
            <p:ph type="title"/>
          </p:nvPr>
        </p:nvSpPr>
        <p:spPr>
          <a:xfrm>
            <a:off x="1176866" y="915337"/>
            <a:ext cx="6798734" cy="756147"/>
          </a:xfrm>
        </p:spPr>
        <p:txBody>
          <a:bodyPr/>
          <a:lstStyle/>
          <a:p>
            <a:r>
              <a:rPr lang="en-IN" dirty="0"/>
              <a:t>Conclusion</a:t>
            </a:r>
          </a:p>
        </p:txBody>
      </p:sp>
      <p:sp>
        <p:nvSpPr>
          <p:cNvPr id="3" name="Content Placeholder 2">
            <a:extLst>
              <a:ext uri="{FF2B5EF4-FFF2-40B4-BE49-F238E27FC236}">
                <a16:creationId xmlns:a16="http://schemas.microsoft.com/office/drawing/2014/main" id="{DC394EF2-0F13-223A-E858-811194A19A51}"/>
              </a:ext>
            </a:extLst>
          </p:cNvPr>
          <p:cNvSpPr>
            <a:spLocks noGrp="1"/>
          </p:cNvSpPr>
          <p:nvPr>
            <p:ph idx="1"/>
          </p:nvPr>
        </p:nvSpPr>
        <p:spPr/>
        <p:txBody>
          <a:bodyPr>
            <a:normAutofit fontScale="77500" lnSpcReduction="20000"/>
          </a:bodyPr>
          <a:lstStyle/>
          <a:p>
            <a:pPr>
              <a:buNone/>
            </a:pPr>
            <a:r>
              <a:rPr lang="en-US" b="1" dirty="0"/>
              <a:t>Conclusion</a:t>
            </a:r>
          </a:p>
          <a:p>
            <a:pPr>
              <a:buFont typeface="Arial" panose="020B0604020202020204" pitchFamily="34" charset="0"/>
              <a:buChar char="•"/>
            </a:pPr>
            <a:r>
              <a:rPr lang="en-US" dirty="0"/>
              <a:t>Built a machine learning model to predict hiring decisions using structured recruitment data (Kaggle-sourced).</a:t>
            </a:r>
          </a:p>
          <a:p>
            <a:pPr>
              <a:buFont typeface="Arial" panose="020B0604020202020204" pitchFamily="34" charset="0"/>
              <a:buChar char="•"/>
            </a:pPr>
            <a:r>
              <a:rPr lang="en-US" dirty="0"/>
              <a:t>Used key features like </a:t>
            </a:r>
            <a:r>
              <a:rPr lang="en-US" b="1" dirty="0"/>
              <a:t>Skill Score</a:t>
            </a:r>
            <a:r>
              <a:rPr lang="en-US" dirty="0"/>
              <a:t>, </a:t>
            </a:r>
            <a:r>
              <a:rPr lang="en-US" b="1" dirty="0"/>
              <a:t>Interview Score</a:t>
            </a:r>
            <a:r>
              <a:rPr lang="en-US" dirty="0"/>
              <a:t>, and </a:t>
            </a:r>
            <a:r>
              <a:rPr lang="en-US" b="1" dirty="0"/>
              <a:t>Experience Years</a:t>
            </a:r>
            <a:r>
              <a:rPr lang="en-US" dirty="0"/>
              <a:t> to train models.</a:t>
            </a:r>
          </a:p>
          <a:p>
            <a:pPr>
              <a:buFont typeface="Arial" panose="020B0604020202020204" pitchFamily="34" charset="0"/>
              <a:buChar char="•"/>
            </a:pPr>
            <a:r>
              <a:rPr lang="en-US" b="1" dirty="0"/>
              <a:t>Random Forest</a:t>
            </a:r>
            <a:r>
              <a:rPr lang="en-US" dirty="0"/>
              <a:t> delivered the best accuracy 86%  with strong interpretability.</a:t>
            </a:r>
          </a:p>
          <a:p>
            <a:pPr>
              <a:buFont typeface="Arial" panose="020B0604020202020204" pitchFamily="34" charset="0"/>
              <a:buChar char="•"/>
            </a:pPr>
            <a:r>
              <a:rPr lang="en-US" dirty="0"/>
              <a:t>Implemented a </a:t>
            </a:r>
            <a:r>
              <a:rPr lang="en-US" b="1" dirty="0" err="1"/>
              <a:t>Gradio</a:t>
            </a:r>
            <a:r>
              <a:rPr lang="en-US" b="1" dirty="0"/>
              <a:t> interface</a:t>
            </a:r>
            <a:r>
              <a:rPr lang="en-US" dirty="0"/>
              <a:t> for real-time prediction, making it HR-friendly and interactive.</a:t>
            </a:r>
          </a:p>
          <a:p>
            <a:pPr>
              <a:buFont typeface="Arial" panose="020B0604020202020204" pitchFamily="34" charset="0"/>
              <a:buChar char="•"/>
            </a:pPr>
            <a:r>
              <a:rPr lang="en-US" dirty="0"/>
              <a:t>The model enhances recruitment by enabling </a:t>
            </a:r>
            <a:r>
              <a:rPr lang="en-US" b="1" dirty="0"/>
              <a:t>faster, fairer, and data-driven hiring decisions</a:t>
            </a:r>
            <a:r>
              <a:rPr lang="en-US" dirty="0"/>
              <a:t>.</a:t>
            </a:r>
          </a:p>
          <a:p>
            <a:endParaRPr lang="en-IN" dirty="0"/>
          </a:p>
        </p:txBody>
      </p:sp>
    </p:spTree>
    <p:extLst>
      <p:ext uri="{BB962C8B-B14F-4D97-AF65-F5344CB8AC3E}">
        <p14:creationId xmlns:p14="http://schemas.microsoft.com/office/powerpoint/2010/main" val="314421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D6B9-C902-7B6A-C6C2-CC1C8E29C7C4}"/>
              </a:ext>
            </a:extLst>
          </p:cNvPr>
          <p:cNvSpPr>
            <a:spLocks noGrp="1"/>
          </p:cNvSpPr>
          <p:nvPr>
            <p:ph type="title"/>
          </p:nvPr>
        </p:nvSpPr>
        <p:spPr>
          <a:xfrm>
            <a:off x="1176866" y="915337"/>
            <a:ext cx="6915082" cy="844637"/>
          </a:xfrm>
        </p:spPr>
        <p:txBody>
          <a:bodyPr/>
          <a:lstStyle/>
          <a:p>
            <a:r>
              <a:rPr lang="en-IN" dirty="0"/>
              <a:t>Future work</a:t>
            </a:r>
          </a:p>
        </p:txBody>
      </p:sp>
      <p:sp>
        <p:nvSpPr>
          <p:cNvPr id="7" name="Rectangle 2">
            <a:extLst>
              <a:ext uri="{FF2B5EF4-FFF2-40B4-BE49-F238E27FC236}">
                <a16:creationId xmlns:a16="http://schemas.microsoft.com/office/drawing/2014/main" id="{57C45565-A1D0-3D22-A963-72EB198E585F}"/>
              </a:ext>
            </a:extLst>
          </p:cNvPr>
          <p:cNvSpPr>
            <a:spLocks noGrp="1" noChangeArrowheads="1"/>
          </p:cNvSpPr>
          <p:nvPr>
            <p:ph idx="1"/>
          </p:nvPr>
        </p:nvSpPr>
        <p:spPr bwMode="auto">
          <a:xfrm>
            <a:off x="1176866" y="2534830"/>
            <a:ext cx="69150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Resume Parsing (NLP)</a:t>
            </a:r>
            <a:r>
              <a:rPr kumimoji="0" lang="en-US" altLang="en-US" sz="1800" b="0" i="0" u="none" strike="noStrike" cap="none" normalizeH="0" baseline="0" dirty="0">
                <a:ln>
                  <a:noFill/>
                </a:ln>
                <a:solidFill>
                  <a:schemeClr val="tx1"/>
                </a:solidFill>
                <a:effectLst/>
                <a:latin typeface="Arial" panose="020B0604020202020204" pitchFamily="34" charset="0"/>
              </a:rPr>
              <a:t>: Extract skills and experience from unstructured resumes automatically.</a:t>
            </a: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Best-Fit Role Suggestion</a:t>
            </a:r>
            <a:r>
              <a:rPr kumimoji="0" lang="en-US" altLang="en-US" sz="1800" b="0" i="0" u="none" strike="noStrike" cap="none" normalizeH="0" baseline="0" dirty="0">
                <a:ln>
                  <a:noFill/>
                </a:ln>
                <a:solidFill>
                  <a:schemeClr val="tx1"/>
                </a:solidFill>
                <a:effectLst/>
                <a:latin typeface="Arial" panose="020B0604020202020204" pitchFamily="34" charset="0"/>
              </a:rPr>
              <a:t>: Recommend ideal job roles for candidates based on profile.</a:t>
            </a: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Bias &amp; Fairness Checks</a:t>
            </a:r>
            <a:r>
              <a:rPr kumimoji="0" lang="en-US" altLang="en-US" sz="1800" b="0" i="0" u="none" strike="noStrike" cap="none" normalizeH="0" baseline="0" dirty="0">
                <a:ln>
                  <a:noFill/>
                </a:ln>
                <a:solidFill>
                  <a:schemeClr val="tx1"/>
                </a:solidFill>
                <a:effectLst/>
                <a:latin typeface="Arial" panose="020B0604020202020204" pitchFamily="34" charset="0"/>
              </a:rPr>
              <a:t>: Audit the model for gender, education, or strategy-based bias.</a:t>
            </a: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ATS Integration</a:t>
            </a:r>
            <a:r>
              <a:rPr kumimoji="0" lang="en-US" altLang="en-US" sz="1800" b="0" i="0" u="none" strike="noStrike" cap="none" normalizeH="0" baseline="0" dirty="0">
                <a:ln>
                  <a:noFill/>
                </a:ln>
                <a:solidFill>
                  <a:schemeClr val="tx1"/>
                </a:solidFill>
                <a:effectLst/>
                <a:latin typeface="Arial" panose="020B0604020202020204" pitchFamily="34" charset="0"/>
              </a:rPr>
              <a:t>: Deploy in real-world hiring systems for live candidate evaluation.</a:t>
            </a: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Batch Prediction</a:t>
            </a:r>
            <a:r>
              <a:rPr kumimoji="0" lang="en-US" altLang="en-US" sz="1800" b="0" i="0" u="none" strike="noStrike" cap="none" normalizeH="0" baseline="0" dirty="0">
                <a:ln>
                  <a:noFill/>
                </a:ln>
                <a:solidFill>
                  <a:schemeClr val="tx1"/>
                </a:solidFill>
                <a:effectLst/>
                <a:latin typeface="Arial" panose="020B0604020202020204" pitchFamily="34" charset="0"/>
              </a:rPr>
              <a:t>: Support bulk resume screening through CSV upload.</a:t>
            </a:r>
          </a:p>
        </p:txBody>
      </p:sp>
    </p:spTree>
    <p:extLst>
      <p:ext uri="{BB962C8B-B14F-4D97-AF65-F5344CB8AC3E}">
        <p14:creationId xmlns:p14="http://schemas.microsoft.com/office/powerpoint/2010/main" val="308841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141479"/>
            <a:ext cx="6620115" cy="1346082"/>
          </a:xfrm>
        </p:spPr>
        <p:txBody>
          <a:bodyPr/>
          <a:lstStyle/>
          <a:p>
            <a:r>
              <a:rPr dirty="0"/>
              <a:t>Problem Statement</a:t>
            </a:r>
          </a:p>
        </p:txBody>
      </p:sp>
      <p:sp>
        <p:nvSpPr>
          <p:cNvPr id="3" name="Content Placeholder 2"/>
          <p:cNvSpPr>
            <a:spLocks noGrp="1"/>
          </p:cNvSpPr>
          <p:nvPr>
            <p:ph idx="1"/>
          </p:nvPr>
        </p:nvSpPr>
        <p:spPr>
          <a:xfrm>
            <a:off x="1176866" y="2686780"/>
            <a:ext cx="6798736" cy="3444997"/>
          </a:xfrm>
        </p:spPr>
        <p:txBody>
          <a:bodyPr>
            <a:normAutofit/>
          </a:bodyPr>
          <a:lstStyle/>
          <a:p>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Traditional recruitment methods are often manual, time-consuming, and prone to human bias, resulting in inefficient hiring decisions and high offer rejection rates. HR teams struggle to anticipate whether shortlisted candidates will accept job offers, leading to delays, increased recruitment costs, and lost talent. In a competitive job market driven by data, there is an urgent need for intelligent tools that can forecast candidate behaviour and streamline hiring.</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main goal of this project Develop a system to predict hiring decisions using historical candidate data.</a:t>
            </a:r>
          </a:p>
          <a:p>
            <a:r>
              <a:rPr lang="en-US" sz="1600" b="1" dirty="0">
                <a:latin typeface="Times New Roman" panose="02020603050405020304" pitchFamily="18" charset="0"/>
                <a:cs typeface="Times New Roman" panose="02020603050405020304" pitchFamily="18" charset="0"/>
              </a:rPr>
              <a:t>feature importance</a:t>
            </a:r>
            <a:r>
              <a:rPr lang="en-US" sz="1600" dirty="0">
                <a:latin typeface="Times New Roman" panose="02020603050405020304" pitchFamily="18" charset="0"/>
                <a:cs typeface="Times New Roman" panose="02020603050405020304" pitchFamily="18" charset="0"/>
              </a:rPr>
              <a:t> to show which factors (e.g., Interview Score, Skill Score) drive hiring decisions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its is important </a:t>
            </a:r>
            <a:endParaRPr dirty="0"/>
          </a:p>
        </p:txBody>
      </p:sp>
      <p:sp>
        <p:nvSpPr>
          <p:cNvPr id="3" name="Content Placeholder 2"/>
          <p:cNvSpPr>
            <a:spLocks noGrp="1"/>
          </p:cNvSpPr>
          <p:nvPr>
            <p:ph idx="1"/>
          </p:nvPr>
        </p:nvSpPr>
        <p:spPr/>
        <p:txBody>
          <a:bodyPr/>
          <a:lstStyle/>
          <a:p>
            <a:pPr>
              <a:buNone/>
            </a:pPr>
            <a:r>
              <a:rPr lang="en-US" sz="1600" dirty="0">
                <a:latin typeface="Times New Roman" panose="02020603050405020304" pitchFamily="18" charset="0"/>
                <a:cs typeface="Times New Roman" panose="02020603050405020304" pitchFamily="18" charset="0"/>
              </a:rPr>
              <a:t>This Smart Recruitment Predictor acts as a bridge between people and machines, helping:</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HR teams make faster, fairer, and more informed decisions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Candidates better prepare and position themselves for roles they're most likely to succeed in</a:t>
            </a:r>
          </a:p>
          <a:p>
            <a:r>
              <a:rPr lang="en-US" sz="1600" dirty="0">
                <a:latin typeface="Times New Roman" panose="02020603050405020304" pitchFamily="18" charset="0"/>
                <a:cs typeface="Times New Roman" panose="02020603050405020304" pitchFamily="18" charset="0"/>
              </a:rPr>
              <a:t>it’s a decision-support tool that can transform how recruitment works at scale.</a:t>
            </a:r>
          </a:p>
          <a:p>
            <a:endParaRPr lang="en-US" sz="1600" dirty="0">
              <a:latin typeface="Times New Roman" panose="02020603050405020304" pitchFamily="18" charset="0"/>
              <a:cs typeface="Times New Roman" panose="02020603050405020304" pitchFamily="18" charset="0"/>
            </a:endParaRPr>
          </a:p>
          <a:p>
            <a:pPr marL="0" indent="0">
              <a:buNone/>
            </a:pPr>
            <a:endParaRPr lang="en-US" sz="1400" dirty="0"/>
          </a:p>
          <a:p>
            <a:pPr marL="0" indent="0">
              <a:buNone/>
            </a:pPr>
            <a:endParaRPr sz="1800" dirty="0"/>
          </a:p>
        </p:txBody>
      </p:sp>
      <p:graphicFrame>
        <p:nvGraphicFramePr>
          <p:cNvPr id="8" name="Table 7">
            <a:extLst>
              <a:ext uri="{FF2B5EF4-FFF2-40B4-BE49-F238E27FC236}">
                <a16:creationId xmlns:a16="http://schemas.microsoft.com/office/drawing/2014/main" id="{0D8346E6-05A6-937E-C382-5644436AA6C8}"/>
              </a:ext>
            </a:extLst>
          </p:cNvPr>
          <p:cNvGraphicFramePr>
            <a:graphicFrameLocks noGrp="1"/>
          </p:cNvGraphicFramePr>
          <p:nvPr>
            <p:extLst>
              <p:ext uri="{D42A27DB-BD31-4B8C-83A1-F6EECF244321}">
                <p14:modId xmlns:p14="http://schemas.microsoft.com/office/powerpoint/2010/main" val="289197595"/>
              </p:ext>
            </p:extLst>
          </p:nvPr>
        </p:nvGraphicFramePr>
        <p:xfrm>
          <a:off x="1430594" y="4610448"/>
          <a:ext cx="6697406" cy="365760"/>
        </p:xfrm>
        <a:graphic>
          <a:graphicData uri="http://schemas.openxmlformats.org/drawingml/2006/table">
            <a:tbl>
              <a:tblPr/>
              <a:tblGrid>
                <a:gridCol w="6697406">
                  <a:extLst>
                    <a:ext uri="{9D8B030D-6E8A-4147-A177-3AD203B41FA5}">
                      <a16:colId xmlns:a16="http://schemas.microsoft.com/office/drawing/2014/main" val="2321042467"/>
                    </a:ext>
                  </a:extLst>
                </a:gridCol>
              </a:tblGrid>
              <a:tr h="0">
                <a:tc>
                  <a:txBody>
                    <a:bodyPr/>
                    <a:lstStyle/>
                    <a:p>
                      <a:r>
                        <a:rPr lang="en-IN" b="1" dirty="0"/>
                        <a:t>Better Role Fit</a:t>
                      </a:r>
                      <a:endParaRPr lang="en-IN" dirty="0"/>
                    </a:p>
                  </a:txBody>
                  <a:tcPr anchor="ctr">
                    <a:lnL>
                      <a:noFill/>
                    </a:lnL>
                    <a:lnR>
                      <a:noFill/>
                    </a:lnR>
                    <a:lnT>
                      <a:noFill/>
                    </a:lnT>
                    <a:lnB>
                      <a:noFill/>
                    </a:lnB>
                    <a:noFill/>
                  </a:tcPr>
                </a:tc>
                <a:extLst>
                  <a:ext uri="{0D108BD9-81ED-4DB2-BD59-A6C34878D82A}">
                    <a16:rowId xmlns:a16="http://schemas.microsoft.com/office/drawing/2014/main" val="469519215"/>
                  </a:ext>
                </a:extLst>
              </a:tr>
            </a:tbl>
          </a:graphicData>
        </a:graphic>
      </p:graphicFrame>
      <p:graphicFrame>
        <p:nvGraphicFramePr>
          <p:cNvPr id="9" name="Table 8">
            <a:extLst>
              <a:ext uri="{FF2B5EF4-FFF2-40B4-BE49-F238E27FC236}">
                <a16:creationId xmlns:a16="http://schemas.microsoft.com/office/drawing/2014/main" id="{645B173A-3ADD-344C-B872-6C65DB88BBBF}"/>
              </a:ext>
            </a:extLst>
          </p:cNvPr>
          <p:cNvGraphicFramePr>
            <a:graphicFrameLocks noGrp="1"/>
          </p:cNvGraphicFramePr>
          <p:nvPr>
            <p:extLst>
              <p:ext uri="{D42A27DB-BD31-4B8C-83A1-F6EECF244321}">
                <p14:modId xmlns:p14="http://schemas.microsoft.com/office/powerpoint/2010/main" val="185375478"/>
              </p:ext>
            </p:extLst>
          </p:nvPr>
        </p:nvGraphicFramePr>
        <p:xfrm>
          <a:off x="1481137" y="4513685"/>
          <a:ext cx="6799262" cy="1303866"/>
        </p:xfrm>
        <a:graphic>
          <a:graphicData uri="http://schemas.openxmlformats.org/drawingml/2006/table">
            <a:tbl>
              <a:tblPr/>
              <a:tblGrid>
                <a:gridCol w="6799262">
                  <a:extLst>
                    <a:ext uri="{9D8B030D-6E8A-4147-A177-3AD203B41FA5}">
                      <a16:colId xmlns:a16="http://schemas.microsoft.com/office/drawing/2014/main" val="3998270600"/>
                    </a:ext>
                  </a:extLst>
                </a:gridCol>
              </a:tblGrid>
              <a:tr h="1303866">
                <a:tc>
                  <a:txBody>
                    <a:bodyPr/>
                    <a:lstStyle/>
                    <a:p>
                      <a:r>
                        <a:rPr lang="en-US" dirty="0"/>
                        <a:t>Increases the chance of landing in a role where their profile is most appreciated.</a:t>
                      </a:r>
                    </a:p>
                  </a:txBody>
                  <a:tcPr anchor="ctr">
                    <a:lnL>
                      <a:noFill/>
                    </a:lnL>
                    <a:lnR>
                      <a:noFill/>
                    </a:lnR>
                    <a:lnT>
                      <a:noFill/>
                    </a:lnT>
                    <a:lnB>
                      <a:noFill/>
                    </a:lnB>
                    <a:noFill/>
                  </a:tcPr>
                </a:tc>
                <a:extLst>
                  <a:ext uri="{0D108BD9-81ED-4DB2-BD59-A6C34878D82A}">
                    <a16:rowId xmlns:a16="http://schemas.microsoft.com/office/drawing/2014/main" val="29557132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endParaRPr dirty="0"/>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Recruitment is one of the most critical functions in human resource management, yet traditional hiring methods often rely heavily on manual screening, subjective judgments, and limited evaluation metrics</a:t>
            </a:r>
          </a:p>
          <a:p>
            <a:r>
              <a:rPr lang="en-US" sz="1600" b="1" dirty="0">
                <a:latin typeface="Times New Roman" panose="02020603050405020304" pitchFamily="18" charset="0"/>
                <a:cs typeface="Times New Roman" panose="02020603050405020304" pitchFamily="18" charset="0"/>
              </a:rPr>
              <a:t>Smart Recruitment Analysis</a:t>
            </a:r>
            <a:r>
              <a:rPr lang="en-US" sz="1600" dirty="0">
                <a:latin typeface="Times New Roman" panose="02020603050405020304" pitchFamily="18" charset="0"/>
                <a:cs typeface="Times New Roman" panose="02020603050405020304" pitchFamily="18" charset="0"/>
              </a:rPr>
              <a:t>, leverages a structured recruitment dataset sourced from Kaggle to develop a machine learning model that predicts whether a candidate is likely to be hired. By analyzing features such as experience, education level, skill score, interview performance, and recruitment strategy, the system delivers real-time hiring predictions through an interactive </a:t>
            </a:r>
            <a:r>
              <a:rPr lang="en-US" sz="1600" dirty="0" err="1">
                <a:latin typeface="Times New Roman" panose="02020603050405020304" pitchFamily="18" charset="0"/>
                <a:cs typeface="Times New Roman" panose="02020603050405020304" pitchFamily="18" charset="0"/>
              </a:rPr>
              <a:t>Gradio</a:t>
            </a:r>
            <a:r>
              <a:rPr lang="en-US" sz="1600" dirty="0">
                <a:latin typeface="Times New Roman" panose="02020603050405020304" pitchFamily="18" charset="0"/>
                <a:cs typeface="Times New Roman" panose="02020603050405020304" pitchFamily="18" charset="0"/>
              </a:rPr>
              <a:t> interface.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8"/>
            <a:ext cx="6798734" cy="657824"/>
          </a:xfrm>
        </p:spPr>
        <p:txBody>
          <a:bodyPr>
            <a:normAutofit/>
          </a:bodyPr>
          <a:lstStyle/>
          <a:p>
            <a:r>
              <a:rPr dirty="0"/>
              <a:t>Literature Survey</a:t>
            </a:r>
          </a:p>
        </p:txBody>
      </p:sp>
      <p:pic>
        <p:nvPicPr>
          <p:cNvPr id="11" name="Content Placeholder 10">
            <a:extLst>
              <a:ext uri="{FF2B5EF4-FFF2-40B4-BE49-F238E27FC236}">
                <a16:creationId xmlns:a16="http://schemas.microsoft.com/office/drawing/2014/main" id="{C4579227-89AB-7324-DF3A-4CA0BD975FBB}"/>
              </a:ext>
            </a:extLst>
          </p:cNvPr>
          <p:cNvPicPr>
            <a:picLocks noGrp="1" noChangeAspect="1"/>
          </p:cNvPicPr>
          <p:nvPr>
            <p:ph idx="1"/>
          </p:nvPr>
        </p:nvPicPr>
        <p:blipFill>
          <a:blip r:embed="rId2"/>
          <a:stretch>
            <a:fillRect/>
          </a:stretch>
        </p:blipFill>
        <p:spPr>
          <a:xfrm>
            <a:off x="3641932" y="2016125"/>
            <a:ext cx="2174461" cy="34496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rPr sz="1800"/>
              <a:t>1. Data Preprocessing: Handled missing values and encoded categorical features.</a:t>
            </a:r>
          </a:p>
          <a:p>
            <a:r>
              <a:rPr sz="1800"/>
              <a:t>2. Feature Engineering: Created Salary_Gap and Experience_Salary_Ratio.</a:t>
            </a:r>
          </a:p>
          <a:p>
            <a:r>
              <a:rPr sz="1800"/>
              <a:t>3. Model Building: Trained five models (Logistic Regression, Decision Tree, Random Forest, SVM, XGBoost).</a:t>
            </a:r>
          </a:p>
          <a:p>
            <a:r>
              <a:rPr sz="1800"/>
              <a:t>4. Evaluation: Measured accuracy, precision, recall, and F1-score.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4D6B-4872-16E6-C7DD-B97BBC5EFF3F}"/>
              </a:ext>
            </a:extLst>
          </p:cNvPr>
          <p:cNvSpPr>
            <a:spLocks noGrp="1"/>
          </p:cNvSpPr>
          <p:nvPr>
            <p:ph type="title"/>
          </p:nvPr>
        </p:nvSpPr>
        <p:spPr/>
        <p:txBody>
          <a:bodyPr/>
          <a:lstStyle/>
          <a:p>
            <a:r>
              <a:rPr lang="en-IN" dirty="0"/>
              <a:t>Work flow </a:t>
            </a:r>
          </a:p>
        </p:txBody>
      </p:sp>
      <p:pic>
        <p:nvPicPr>
          <p:cNvPr id="4" name="Content Placeholder 3">
            <a:extLst>
              <a:ext uri="{FF2B5EF4-FFF2-40B4-BE49-F238E27FC236}">
                <a16:creationId xmlns:a16="http://schemas.microsoft.com/office/drawing/2014/main" id="{50C3CE0C-944F-BFF3-C5D2-FDB80E54CBE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4065" y="1036308"/>
            <a:ext cx="7207045" cy="4785383"/>
          </a:xfrm>
          <a:prstGeom prst="rect">
            <a:avLst/>
          </a:prstGeom>
          <a:noFill/>
          <a:ln>
            <a:noFill/>
          </a:ln>
        </p:spPr>
      </p:pic>
    </p:spTree>
    <p:extLst>
      <p:ext uri="{BB962C8B-B14F-4D97-AF65-F5344CB8AC3E}">
        <p14:creationId xmlns:p14="http://schemas.microsoft.com/office/powerpoint/2010/main" val="137688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3" name="Content Placeholder 2"/>
          <p:cNvSpPr>
            <a:spLocks noGrp="1"/>
          </p:cNvSpPr>
          <p:nvPr>
            <p:ph idx="1"/>
          </p:nvPr>
        </p:nvSpPr>
        <p:spPr/>
        <p:txBody>
          <a:bodyPr/>
          <a:lstStyle/>
          <a:p>
            <a:endParaRPr sz="1800" dirty="0"/>
          </a:p>
        </p:txBody>
      </p:sp>
      <p:pic>
        <p:nvPicPr>
          <p:cNvPr id="7" name="Picture 6">
            <a:extLst>
              <a:ext uri="{FF2B5EF4-FFF2-40B4-BE49-F238E27FC236}">
                <a16:creationId xmlns:a16="http://schemas.microsoft.com/office/drawing/2014/main" id="{4B2E5B31-EC39-B86A-8800-29E2EA1C6D8E}"/>
              </a:ext>
            </a:extLst>
          </p:cNvPr>
          <p:cNvPicPr>
            <a:picLocks noChangeAspect="1"/>
          </p:cNvPicPr>
          <p:nvPr/>
        </p:nvPicPr>
        <p:blipFill>
          <a:blip r:embed="rId2"/>
          <a:stretch>
            <a:fillRect/>
          </a:stretch>
        </p:blipFill>
        <p:spPr>
          <a:xfrm>
            <a:off x="580342" y="548148"/>
            <a:ext cx="7983315" cy="57617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756147"/>
          </a:xfrm>
        </p:spPr>
        <p:txBody>
          <a:bodyPr/>
          <a:lstStyle/>
          <a:p>
            <a:r>
              <a:rPr lang="en-IN" dirty="0"/>
              <a:t>Corelation matrix  </a:t>
            </a:r>
            <a:endParaRPr dirty="0"/>
          </a:p>
        </p:txBody>
      </p:sp>
      <p:sp>
        <p:nvSpPr>
          <p:cNvPr id="3" name="Content Placeholder 2"/>
          <p:cNvSpPr>
            <a:spLocks noGrp="1"/>
          </p:cNvSpPr>
          <p:nvPr>
            <p:ph idx="1"/>
          </p:nvPr>
        </p:nvSpPr>
        <p:spPr/>
        <p:txBody>
          <a:bodyPr/>
          <a:lstStyle/>
          <a:p>
            <a:endParaRPr sz="1800" dirty="0"/>
          </a:p>
        </p:txBody>
      </p:sp>
      <p:pic>
        <p:nvPicPr>
          <p:cNvPr id="5" name="Picture 4">
            <a:extLst>
              <a:ext uri="{FF2B5EF4-FFF2-40B4-BE49-F238E27FC236}">
                <a16:creationId xmlns:a16="http://schemas.microsoft.com/office/drawing/2014/main" id="{E8135857-271C-ED80-B99A-A7C142848F21}"/>
              </a:ext>
            </a:extLst>
          </p:cNvPr>
          <p:cNvPicPr>
            <a:picLocks noChangeAspect="1"/>
          </p:cNvPicPr>
          <p:nvPr/>
        </p:nvPicPr>
        <p:blipFill>
          <a:blip r:embed="rId2"/>
          <a:stretch>
            <a:fillRect/>
          </a:stretch>
        </p:blipFill>
        <p:spPr>
          <a:xfrm>
            <a:off x="1176866" y="1740519"/>
            <a:ext cx="7082231" cy="4115092"/>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4969</TotalTime>
  <Words>530</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Smart Recruitment Prediction System</vt:lpstr>
      <vt:lpstr>Problem Statement</vt:lpstr>
      <vt:lpstr>Why its is important </vt:lpstr>
      <vt:lpstr>Introduction </vt:lpstr>
      <vt:lpstr>Literature Survey</vt:lpstr>
      <vt:lpstr>Methodology</vt:lpstr>
      <vt:lpstr>Work flow </vt:lpstr>
      <vt:lpstr>PowerPoint Presentation</vt:lpstr>
      <vt:lpstr>Corelation matrix  </vt:lpstr>
      <vt:lpstr>Feature importance </vt:lpstr>
      <vt:lpstr>Conclusion</vt:lpstr>
      <vt:lpstr>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RAJU PVAN</cp:lastModifiedBy>
  <cp:revision>5</cp:revision>
  <dcterms:created xsi:type="dcterms:W3CDTF">2013-01-27T09:14:16Z</dcterms:created>
  <dcterms:modified xsi:type="dcterms:W3CDTF">2025-05-12T16:09:53Z</dcterms:modified>
  <cp:category/>
</cp:coreProperties>
</file>