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A719FB-7871-4E95-94B3-526723B972A8}" type="datetimeFigureOut">
              <a:rPr lang="en-IN" smtClean="0"/>
              <a:t>17-07-2025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8807239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719FB-7871-4E95-94B3-526723B972A8}" type="datetimeFigureOut">
              <a:rPr lang="en-IN" smtClean="0"/>
              <a:t>17-07-2025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2996132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A719FB-7871-4E95-94B3-526723B972A8}" type="datetimeFigureOut">
              <a:rPr lang="en-IN" smtClean="0"/>
              <a:t>17-07-2025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582955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A719FB-7871-4E95-94B3-526723B972A8}" type="datetimeFigureOut">
              <a:rPr lang="en-IN" smtClean="0"/>
              <a:t>17-07-2025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2001074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19FB-7871-4E95-94B3-526723B972A8}" type="datetimeFigureOut">
              <a:rPr lang="en-IN" smtClean="0"/>
              <a:t>17-07-2025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2929725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A719FB-7871-4E95-94B3-526723B972A8}" type="datetimeFigureOut">
              <a:rPr lang="en-IN" smtClean="0"/>
              <a:t>17-07-2025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41482408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6A719FB-7871-4E95-94B3-526723B972A8}" type="datetimeFigureOut">
              <a:rPr lang="en-IN" smtClean="0"/>
              <a:t>17-07-2025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34648422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19FB-7871-4E95-94B3-526723B972A8}" type="datetimeFigureOut">
              <a:rPr lang="en-IN" smtClean="0"/>
              <a:t>17-07-2025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3188871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19FB-7871-4E95-94B3-526723B972A8}" type="datetimeFigureOut">
              <a:rPr lang="en-IN" smtClean="0"/>
              <a:t>17-07-2025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164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A719FB-7871-4E95-94B3-526723B972A8}" type="datetimeFigureOut">
              <a:rPr lang="en-IN" smtClean="0"/>
              <a:t>17-07-2025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179583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6A719FB-7871-4E95-94B3-526723B972A8}" type="datetimeFigureOut">
              <a:rPr lang="en-IN" smtClean="0"/>
              <a:t>17-07-2025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3670192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A719FB-7871-4E95-94B3-526723B972A8}" type="datetimeFigureOut">
              <a:rPr lang="en-IN" smtClean="0"/>
              <a:t>17-07-2025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200240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A719FB-7871-4E95-94B3-526723B972A8}" type="datetimeFigureOut">
              <a:rPr lang="en-IN" smtClean="0"/>
              <a:t>17-07-2025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1833227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D6A719FB-7871-4E95-94B3-526723B972A8}" type="datetimeFigureOut">
              <a:rPr lang="en-IN" smtClean="0"/>
              <a:t>17-07-2025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7232214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6A719FB-7871-4E95-94B3-526723B972A8}" type="datetimeFigureOut">
              <a:rPr lang="en-IN" smtClean="0"/>
              <a:t>17-07-2025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1010511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D6A719FB-7871-4E95-94B3-526723B972A8}" type="datetimeFigureOut">
              <a:rPr lang="en-IN" smtClean="0"/>
              <a:t>17-07-2025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1636826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6A719FB-7871-4E95-94B3-526723B972A8}" type="datetimeFigureOut">
              <a:rPr lang="en-IN" smtClean="0"/>
              <a:t>17-07-2025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6A87AA-32DA-49E2-8567-ED6224E9C4E6}" type="slidenum">
              <a:rPr lang="en-IN" smtClean="0"/>
              <a:t>‹#›</a:t>
            </a:fld>
            <a:endParaRPr lang="en-IN"/>
          </a:p>
        </p:txBody>
      </p:sp>
    </p:spTree>
    <p:extLst>
      <p:ext uri="{BB962C8B-B14F-4D97-AF65-F5344CB8AC3E}">
        <p14:creationId xmlns:p14="http://schemas.microsoft.com/office/powerpoint/2010/main" val="3463226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6A719FB-7871-4E95-94B3-526723B972A8}" type="datetimeFigureOut">
              <a:rPr lang="en-IN" smtClean="0"/>
              <a:t>17-07-2025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C6A87AA-32DA-49E2-8567-ED6224E9C4E6}" type="slidenum">
              <a:rPr lang="en-IN" smtClean="0"/>
              <a:t>‹#›</a:t>
            </a:fld>
            <a:endParaRPr lang="en-IN"/>
          </a:p>
        </p:txBody>
      </p:sp>
    </p:spTree>
    <p:extLst>
      <p:ext uri="{BB962C8B-B14F-4D97-AF65-F5344CB8AC3E}">
        <p14:creationId xmlns:p14="http://schemas.microsoft.com/office/powerpoint/2010/main" val="3056252938"/>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6" Type="http://schemas.openxmlformats.org/officeDocument/2006/relationships/image" Target="../media/image30.svg"/><Relationship Id="rId5" Type="http://schemas.openxmlformats.org/officeDocument/2006/relationships/image" Target="../media/image29.png"/><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9.sv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5" Type="http://schemas.openxmlformats.org/officeDocument/2006/relationships/image" Target="../media/image30.sv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28052-81DB-4DD8-BAAE-5465A12FCDB1}"/>
              </a:ext>
            </a:extLst>
          </p:cNvPr>
          <p:cNvSpPr>
            <a:spLocks noGrp="1"/>
          </p:cNvSpPr>
          <p:nvPr>
            <p:ph type="ctrTitle"/>
          </p:nvPr>
        </p:nvSpPr>
        <p:spPr>
          <a:xfrm>
            <a:off x="290945" y="802298"/>
            <a:ext cx="10763907" cy="2541431"/>
          </a:xfrm>
        </p:spPr>
        <p:txBody>
          <a:bodyPr/>
          <a:lstStyle/>
          <a:p>
            <a:r>
              <a:rPr lang="en-US" dirty="0"/>
              <a:t>Drugs Data Analysis </a:t>
            </a:r>
            <a:endParaRPr lang="en-IN" dirty="0"/>
          </a:p>
        </p:txBody>
      </p:sp>
      <p:sp>
        <p:nvSpPr>
          <p:cNvPr id="4" name="Rectangle 1">
            <a:extLst>
              <a:ext uri="{FF2B5EF4-FFF2-40B4-BE49-F238E27FC236}">
                <a16:creationId xmlns:a16="http://schemas.microsoft.com/office/drawing/2014/main" id="{11BA5787-2A6E-4522-8E55-28620CFCBA0F}"/>
              </a:ext>
            </a:extLst>
          </p:cNvPr>
          <p:cNvSpPr>
            <a:spLocks noGrp="1" noChangeArrowheads="1"/>
          </p:cNvSpPr>
          <p:nvPr>
            <p:ph type="subTitle" idx="1"/>
          </p:nvPr>
        </p:nvSpPr>
        <p:spPr bwMode="auto">
          <a:xfrm>
            <a:off x="595745" y="3842812"/>
            <a:ext cx="947997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This presentation focuses on </a:t>
            </a:r>
            <a:r>
              <a:rPr kumimoji="0" lang="en-US" altLang="en-US" sz="1800" b="1" i="0" u="none" strike="noStrike" cap="none" normalizeH="0" baseline="0" dirty="0">
                <a:ln>
                  <a:noFill/>
                </a:ln>
                <a:solidFill>
                  <a:schemeClr val="tx1"/>
                </a:solidFill>
                <a:effectLst/>
                <a:latin typeface="Arial" panose="020B0604020202020204" pitchFamily="34" charset="0"/>
              </a:rPr>
              <a:t>drug data analysis</a:t>
            </a:r>
            <a:r>
              <a:rPr kumimoji="0" lang="en-US" altLang="en-US" sz="1800" b="0" i="0" u="none" strike="noStrike" cap="none" normalizeH="0" baseline="0" dirty="0">
                <a:ln>
                  <a:noFill/>
                </a:ln>
                <a:solidFill>
                  <a:schemeClr val="tx1"/>
                </a:solidFill>
                <a:effectLst/>
                <a:latin typeface="Arial" panose="020B0604020202020204" pitchFamily="34" charset="0"/>
              </a:rPr>
              <a:t>, highlighting key insights such as </a:t>
            </a:r>
            <a:r>
              <a:rPr kumimoji="0" lang="en-US" altLang="en-US" sz="1800" b="1" i="0" u="none" strike="noStrike" cap="none" normalizeH="0" baseline="0" dirty="0">
                <a:ln>
                  <a:noFill/>
                </a:ln>
                <a:solidFill>
                  <a:schemeClr val="tx1"/>
                </a:solidFill>
                <a:effectLst/>
                <a:latin typeface="Arial" panose="020B0604020202020204" pitchFamily="34" charset="0"/>
              </a:rPr>
              <a:t>most used drugs, common side effects, drug classes, pregnancy categories, and more</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goal is to understand trends in </a:t>
            </a:r>
            <a:r>
              <a:rPr kumimoji="0" lang="en-US" altLang="en-US" sz="1800" b="1" i="0" u="none" strike="noStrike" cap="none" normalizeH="0" baseline="0" dirty="0">
                <a:ln>
                  <a:noFill/>
                </a:ln>
                <a:solidFill>
                  <a:schemeClr val="tx1"/>
                </a:solidFill>
                <a:effectLst/>
                <a:latin typeface="Arial" panose="020B0604020202020204" pitchFamily="34" charset="0"/>
              </a:rPr>
              <a:t>medications, side effects, and interactions</a:t>
            </a:r>
            <a:r>
              <a:rPr kumimoji="0" lang="en-US" altLang="en-US" sz="1800" b="0" i="0" u="none" strike="noStrike" cap="none" normalizeH="0" baseline="0" dirty="0">
                <a:ln>
                  <a:noFill/>
                </a:ln>
                <a:solidFill>
                  <a:schemeClr val="tx1"/>
                </a:solidFill>
                <a:effectLst/>
                <a:latin typeface="Arial" panose="020B0604020202020204" pitchFamily="34" charset="0"/>
              </a:rPr>
              <a:t> using </a:t>
            </a:r>
            <a:r>
              <a:rPr kumimoji="0" lang="en-US" altLang="en-US" sz="1800" b="1" i="0" u="none" strike="noStrike" cap="none" normalizeH="0" baseline="0" dirty="0">
                <a:ln>
                  <a:noFill/>
                </a:ln>
                <a:solidFill>
                  <a:schemeClr val="tx1"/>
                </a:solidFill>
                <a:effectLst/>
                <a:latin typeface="Arial" panose="020B0604020202020204" pitchFamily="34" charset="0"/>
              </a:rPr>
              <a:t>data visualization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800" cap="none"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lang="en-US" altLang="en-US" sz="1800" b="1" i="1" cap="none" dirty="0">
                <a:solidFill>
                  <a:schemeClr val="tx1"/>
                </a:solidFill>
                <a:latin typeface="Arial" panose="020B0604020202020204" pitchFamily="34" charset="0"/>
              </a:rPr>
              <a:t>   -- BY Priya </a:t>
            </a:r>
            <a:r>
              <a:rPr lang="en-US" altLang="en-US" sz="1800" b="1" i="1" cap="none" dirty="0" err="1">
                <a:solidFill>
                  <a:schemeClr val="tx1"/>
                </a:solidFill>
                <a:latin typeface="Arial" panose="020B0604020202020204" pitchFamily="34" charset="0"/>
              </a:rPr>
              <a:t>Rajurkar</a:t>
            </a:r>
            <a:r>
              <a:rPr lang="en-US" altLang="en-US" sz="1800" b="1" i="1" cap="none" dirty="0">
                <a:solidFill>
                  <a:schemeClr val="tx1"/>
                </a:solidFill>
                <a:latin typeface="Arial" panose="020B0604020202020204" pitchFamily="34" charset="0"/>
              </a:rPr>
              <a:t> </a:t>
            </a:r>
            <a:endParaRPr kumimoji="0" lang="en-US" altLang="en-US" sz="1800" b="1" i="1"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9181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2E7158C-E661-4842-9152-1B47EE9D7007}"/>
              </a:ext>
            </a:extLst>
          </p:cNvPr>
          <p:cNvPicPr>
            <a:picLocks noChangeAspect="1"/>
          </p:cNvPicPr>
          <p:nvPr/>
        </p:nvPicPr>
        <p:blipFill>
          <a:blip r:embed="rId2"/>
          <a:stretch>
            <a:fillRect/>
          </a:stretch>
        </p:blipFill>
        <p:spPr>
          <a:xfrm>
            <a:off x="291378" y="352857"/>
            <a:ext cx="8810625" cy="368617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FA91192-BA9B-4815-BCC9-FB6C048F136B}"/>
              </a:ext>
            </a:extLst>
          </p:cNvPr>
          <p:cNvPicPr>
            <a:picLocks noChangeAspect="1"/>
          </p:cNvPicPr>
          <p:nvPr/>
        </p:nvPicPr>
        <p:blipFill>
          <a:blip r:embed="rId3"/>
          <a:stretch>
            <a:fillRect/>
          </a:stretch>
        </p:blipFill>
        <p:spPr>
          <a:xfrm>
            <a:off x="5777346" y="2839901"/>
            <a:ext cx="5521902" cy="3810281"/>
          </a:xfrm>
          <a:prstGeom prst="rect">
            <a:avLst/>
          </a:prstGeom>
          <a:ln>
            <a:noFill/>
          </a:ln>
          <a:effectLst>
            <a:outerShdw blurRad="190500" algn="tl" rotWithShape="0">
              <a:srgbClr val="000000">
                <a:alpha val="70000"/>
              </a:srgbClr>
            </a:outerShdw>
          </a:effectLst>
        </p:spPr>
      </p:pic>
      <p:pic>
        <p:nvPicPr>
          <p:cNvPr id="7" name="Graphic 6" descr="Back">
            <a:extLst>
              <a:ext uri="{FF2B5EF4-FFF2-40B4-BE49-F238E27FC236}">
                <a16:creationId xmlns:a16="http://schemas.microsoft.com/office/drawing/2014/main" id="{D1F8E020-685C-4ED8-BDDF-34333A9DE82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3800009" y="4221634"/>
            <a:ext cx="1254632" cy="1254632"/>
          </a:xfrm>
          <a:prstGeom prst="rect">
            <a:avLst/>
          </a:prstGeom>
        </p:spPr>
      </p:pic>
    </p:spTree>
    <p:extLst>
      <p:ext uri="{BB962C8B-B14F-4D97-AF65-F5344CB8AC3E}">
        <p14:creationId xmlns:p14="http://schemas.microsoft.com/office/powerpoint/2010/main" val="3114762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4EC1F44-D828-4D90-A6E9-1194DFB00FF7}"/>
              </a:ext>
            </a:extLst>
          </p:cNvPr>
          <p:cNvPicPr>
            <a:picLocks noChangeAspect="1"/>
          </p:cNvPicPr>
          <p:nvPr/>
        </p:nvPicPr>
        <p:blipFill>
          <a:blip r:embed="rId2"/>
          <a:stretch>
            <a:fillRect/>
          </a:stretch>
        </p:blipFill>
        <p:spPr>
          <a:xfrm>
            <a:off x="221672" y="226435"/>
            <a:ext cx="11475027" cy="380047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4287A6AD-C93F-45DF-8097-2A0B8BCDE12F}"/>
              </a:ext>
            </a:extLst>
          </p:cNvPr>
          <p:cNvPicPr>
            <a:picLocks noChangeAspect="1"/>
          </p:cNvPicPr>
          <p:nvPr/>
        </p:nvPicPr>
        <p:blipFill>
          <a:blip r:embed="rId3"/>
          <a:stretch>
            <a:fillRect/>
          </a:stretch>
        </p:blipFill>
        <p:spPr>
          <a:xfrm>
            <a:off x="4031673" y="2714214"/>
            <a:ext cx="6234546" cy="3917352"/>
          </a:xfrm>
          <a:prstGeom prst="rect">
            <a:avLst/>
          </a:prstGeom>
          <a:ln>
            <a:noFill/>
          </a:ln>
          <a:effectLst>
            <a:outerShdw blurRad="190500" algn="tl" rotWithShape="0">
              <a:srgbClr val="000000">
                <a:alpha val="70000"/>
              </a:srgbClr>
            </a:outerShdw>
          </a:effectLst>
        </p:spPr>
      </p:pic>
      <p:pic>
        <p:nvPicPr>
          <p:cNvPr id="6" name="Graphic 5" descr="Back">
            <a:extLst>
              <a:ext uri="{FF2B5EF4-FFF2-40B4-BE49-F238E27FC236}">
                <a16:creationId xmlns:a16="http://schemas.microsoft.com/office/drawing/2014/main" id="{A0D72C53-F15D-4B52-8642-88D93A50DF0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2655718" y="4148233"/>
            <a:ext cx="1254632" cy="1254632"/>
          </a:xfrm>
          <a:prstGeom prst="rect">
            <a:avLst/>
          </a:prstGeom>
        </p:spPr>
      </p:pic>
    </p:spTree>
    <p:extLst>
      <p:ext uri="{BB962C8B-B14F-4D97-AF65-F5344CB8AC3E}">
        <p14:creationId xmlns:p14="http://schemas.microsoft.com/office/powerpoint/2010/main" val="3824236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2599817-5BB5-49EE-B0E5-B2A7E75BA069}"/>
              </a:ext>
            </a:extLst>
          </p:cNvPr>
          <p:cNvPicPr>
            <a:picLocks noChangeAspect="1"/>
          </p:cNvPicPr>
          <p:nvPr/>
        </p:nvPicPr>
        <p:blipFill>
          <a:blip r:embed="rId2"/>
          <a:stretch>
            <a:fillRect/>
          </a:stretch>
        </p:blipFill>
        <p:spPr>
          <a:xfrm>
            <a:off x="259773" y="307830"/>
            <a:ext cx="8763000" cy="208597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EC2E520D-5BB9-49C6-B9EF-FABEE72A8B38}"/>
              </a:ext>
            </a:extLst>
          </p:cNvPr>
          <p:cNvPicPr>
            <a:picLocks noChangeAspect="1"/>
          </p:cNvPicPr>
          <p:nvPr/>
        </p:nvPicPr>
        <p:blipFill>
          <a:blip r:embed="rId3"/>
          <a:stretch>
            <a:fillRect/>
          </a:stretch>
        </p:blipFill>
        <p:spPr>
          <a:xfrm>
            <a:off x="5876925" y="1995487"/>
            <a:ext cx="4705350" cy="4695825"/>
          </a:xfrm>
          <a:prstGeom prst="rect">
            <a:avLst/>
          </a:prstGeom>
          <a:ln>
            <a:noFill/>
          </a:ln>
          <a:effectLst>
            <a:outerShdw blurRad="190500" algn="tl" rotWithShape="0">
              <a:srgbClr val="000000">
                <a:alpha val="70000"/>
              </a:srgbClr>
            </a:outerShdw>
          </a:effectLst>
        </p:spPr>
      </p:pic>
      <p:pic>
        <p:nvPicPr>
          <p:cNvPr id="6" name="Graphic 5" descr="Back">
            <a:extLst>
              <a:ext uri="{FF2B5EF4-FFF2-40B4-BE49-F238E27FC236}">
                <a16:creationId xmlns:a16="http://schemas.microsoft.com/office/drawing/2014/main" id="{E517636E-9364-45C0-9E62-21307615FD1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3537932" y="2447393"/>
            <a:ext cx="1558979" cy="1558979"/>
          </a:xfrm>
          <a:prstGeom prst="rect">
            <a:avLst/>
          </a:prstGeom>
        </p:spPr>
      </p:pic>
    </p:spTree>
    <p:extLst>
      <p:ext uri="{BB962C8B-B14F-4D97-AF65-F5344CB8AC3E}">
        <p14:creationId xmlns:p14="http://schemas.microsoft.com/office/powerpoint/2010/main" val="147335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630D09-B3D6-4376-BEBD-B4F52C1023DA}"/>
              </a:ext>
            </a:extLst>
          </p:cNvPr>
          <p:cNvPicPr>
            <a:picLocks noChangeAspect="1"/>
          </p:cNvPicPr>
          <p:nvPr/>
        </p:nvPicPr>
        <p:blipFill>
          <a:blip r:embed="rId2"/>
          <a:stretch>
            <a:fillRect/>
          </a:stretch>
        </p:blipFill>
        <p:spPr>
          <a:xfrm>
            <a:off x="288348" y="106940"/>
            <a:ext cx="8401050" cy="223837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12876C05-33C7-4346-8E2D-C4D580F73B46}"/>
              </a:ext>
            </a:extLst>
          </p:cNvPr>
          <p:cNvPicPr>
            <a:picLocks noChangeAspect="1"/>
          </p:cNvPicPr>
          <p:nvPr/>
        </p:nvPicPr>
        <p:blipFill>
          <a:blip r:embed="rId3"/>
          <a:stretch>
            <a:fillRect/>
          </a:stretch>
        </p:blipFill>
        <p:spPr>
          <a:xfrm>
            <a:off x="6209001" y="1895042"/>
            <a:ext cx="4124325" cy="4619625"/>
          </a:xfrm>
          <a:prstGeom prst="rect">
            <a:avLst/>
          </a:prstGeom>
          <a:ln>
            <a:noFill/>
          </a:ln>
          <a:effectLst>
            <a:outerShdw blurRad="190500" algn="tl" rotWithShape="0">
              <a:srgbClr val="000000">
                <a:alpha val="70000"/>
              </a:srgbClr>
            </a:outerShdw>
          </a:effectLst>
        </p:spPr>
      </p:pic>
      <p:pic>
        <p:nvPicPr>
          <p:cNvPr id="6" name="Graphic 5" descr="Back">
            <a:extLst>
              <a:ext uri="{FF2B5EF4-FFF2-40B4-BE49-F238E27FC236}">
                <a16:creationId xmlns:a16="http://schemas.microsoft.com/office/drawing/2014/main" id="{05A7D676-A512-49F1-9864-E8BF504806C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4100236" y="2503632"/>
            <a:ext cx="1637205" cy="1637205"/>
          </a:xfrm>
          <a:prstGeom prst="rect">
            <a:avLst/>
          </a:prstGeom>
        </p:spPr>
      </p:pic>
    </p:spTree>
    <p:extLst>
      <p:ext uri="{BB962C8B-B14F-4D97-AF65-F5344CB8AC3E}">
        <p14:creationId xmlns:p14="http://schemas.microsoft.com/office/powerpoint/2010/main" val="2847073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ECAEC5-F8DF-408B-8962-881B0C263A13}"/>
              </a:ext>
            </a:extLst>
          </p:cNvPr>
          <p:cNvPicPr>
            <a:picLocks noChangeAspect="1"/>
          </p:cNvPicPr>
          <p:nvPr/>
        </p:nvPicPr>
        <p:blipFill>
          <a:blip r:embed="rId2"/>
          <a:stretch>
            <a:fillRect/>
          </a:stretch>
        </p:blipFill>
        <p:spPr>
          <a:xfrm>
            <a:off x="312159" y="347661"/>
            <a:ext cx="3476625" cy="65722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72DF6AEC-044E-4E92-A20F-5E65C99D097F}"/>
              </a:ext>
            </a:extLst>
          </p:cNvPr>
          <p:cNvPicPr>
            <a:picLocks noChangeAspect="1"/>
          </p:cNvPicPr>
          <p:nvPr/>
        </p:nvPicPr>
        <p:blipFill>
          <a:blip r:embed="rId3"/>
          <a:stretch>
            <a:fillRect/>
          </a:stretch>
        </p:blipFill>
        <p:spPr>
          <a:xfrm>
            <a:off x="312159" y="1004887"/>
            <a:ext cx="11487150" cy="180022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4453D83A-28DE-4E38-9314-0829E34B48C6}"/>
              </a:ext>
            </a:extLst>
          </p:cNvPr>
          <p:cNvPicPr>
            <a:picLocks noChangeAspect="1"/>
          </p:cNvPicPr>
          <p:nvPr/>
        </p:nvPicPr>
        <p:blipFill>
          <a:blip r:embed="rId4"/>
          <a:stretch>
            <a:fillRect/>
          </a:stretch>
        </p:blipFill>
        <p:spPr>
          <a:xfrm>
            <a:off x="5667375" y="1643064"/>
            <a:ext cx="6524625" cy="4819650"/>
          </a:xfrm>
          <a:prstGeom prst="rect">
            <a:avLst/>
          </a:prstGeom>
          <a:ln>
            <a:noFill/>
          </a:ln>
          <a:effectLst>
            <a:outerShdw blurRad="190500" algn="tl" rotWithShape="0">
              <a:srgbClr val="000000">
                <a:alpha val="70000"/>
              </a:srgbClr>
            </a:outerShdw>
          </a:effectLst>
        </p:spPr>
      </p:pic>
      <p:pic>
        <p:nvPicPr>
          <p:cNvPr id="8" name="Graphic 7" descr="Back">
            <a:extLst>
              <a:ext uri="{FF2B5EF4-FFF2-40B4-BE49-F238E27FC236}">
                <a16:creationId xmlns:a16="http://schemas.microsoft.com/office/drawing/2014/main" id="{554CF94E-FAEB-45BF-BA2D-D58530AE13C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1553011">
            <a:off x="3800007" y="2926435"/>
            <a:ext cx="1254632" cy="1254632"/>
          </a:xfrm>
          <a:prstGeom prst="rect">
            <a:avLst/>
          </a:prstGeom>
        </p:spPr>
      </p:pic>
    </p:spTree>
    <p:extLst>
      <p:ext uri="{BB962C8B-B14F-4D97-AF65-F5344CB8AC3E}">
        <p14:creationId xmlns:p14="http://schemas.microsoft.com/office/powerpoint/2010/main" val="367036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1B08FC-B4A5-4433-8BA3-171B543F9F54}"/>
              </a:ext>
            </a:extLst>
          </p:cNvPr>
          <p:cNvPicPr>
            <a:picLocks noChangeAspect="1"/>
          </p:cNvPicPr>
          <p:nvPr/>
        </p:nvPicPr>
        <p:blipFill>
          <a:blip r:embed="rId2"/>
          <a:stretch>
            <a:fillRect/>
          </a:stretch>
        </p:blipFill>
        <p:spPr>
          <a:xfrm>
            <a:off x="275359" y="238557"/>
            <a:ext cx="9563100" cy="300037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3274AE09-71B1-479D-8720-4BEA8C3762C3}"/>
              </a:ext>
            </a:extLst>
          </p:cNvPr>
          <p:cNvPicPr>
            <a:picLocks noChangeAspect="1"/>
          </p:cNvPicPr>
          <p:nvPr/>
        </p:nvPicPr>
        <p:blipFill>
          <a:blip r:embed="rId3"/>
          <a:stretch>
            <a:fillRect/>
          </a:stretch>
        </p:blipFill>
        <p:spPr>
          <a:xfrm>
            <a:off x="5295034" y="2125377"/>
            <a:ext cx="5314950" cy="4494066"/>
          </a:xfrm>
          <a:prstGeom prst="rect">
            <a:avLst/>
          </a:prstGeom>
          <a:ln>
            <a:noFill/>
          </a:ln>
          <a:effectLst>
            <a:outerShdw blurRad="190500" algn="tl" rotWithShape="0">
              <a:srgbClr val="000000">
                <a:alpha val="70000"/>
              </a:srgbClr>
            </a:outerShdw>
          </a:effectLst>
        </p:spPr>
      </p:pic>
      <p:pic>
        <p:nvPicPr>
          <p:cNvPr id="6" name="Graphic 5" descr="Back">
            <a:extLst>
              <a:ext uri="{FF2B5EF4-FFF2-40B4-BE49-F238E27FC236}">
                <a16:creationId xmlns:a16="http://schemas.microsoft.com/office/drawing/2014/main" id="{7B816E6F-8485-45BB-A90F-B62AB3E0FB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3328731" y="3382652"/>
            <a:ext cx="1486249" cy="1486249"/>
          </a:xfrm>
          <a:prstGeom prst="rect">
            <a:avLst/>
          </a:prstGeom>
        </p:spPr>
      </p:pic>
    </p:spTree>
    <p:extLst>
      <p:ext uri="{BB962C8B-B14F-4D97-AF65-F5344CB8AC3E}">
        <p14:creationId xmlns:p14="http://schemas.microsoft.com/office/powerpoint/2010/main" val="2204040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5D3BC7-012C-4614-8BC3-13142E230796}"/>
              </a:ext>
            </a:extLst>
          </p:cNvPr>
          <p:cNvPicPr>
            <a:picLocks noChangeAspect="1"/>
          </p:cNvPicPr>
          <p:nvPr/>
        </p:nvPicPr>
        <p:blipFill>
          <a:blip r:embed="rId2"/>
          <a:stretch>
            <a:fillRect/>
          </a:stretch>
        </p:blipFill>
        <p:spPr>
          <a:xfrm>
            <a:off x="313459" y="155431"/>
            <a:ext cx="7168399" cy="3273569"/>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2D03DF22-A0C9-4B04-85BF-B3B29771E87E}"/>
              </a:ext>
            </a:extLst>
          </p:cNvPr>
          <p:cNvPicPr>
            <a:picLocks noChangeAspect="1"/>
          </p:cNvPicPr>
          <p:nvPr/>
        </p:nvPicPr>
        <p:blipFill>
          <a:blip r:embed="rId3"/>
          <a:stretch>
            <a:fillRect/>
          </a:stretch>
        </p:blipFill>
        <p:spPr>
          <a:xfrm>
            <a:off x="5430984" y="2369128"/>
            <a:ext cx="5786006" cy="4211781"/>
          </a:xfrm>
          <a:prstGeom prst="rect">
            <a:avLst/>
          </a:prstGeom>
          <a:ln>
            <a:noFill/>
          </a:ln>
          <a:effectLst>
            <a:outerShdw blurRad="190500" algn="tl" rotWithShape="0">
              <a:srgbClr val="000000">
                <a:alpha val="70000"/>
              </a:srgbClr>
            </a:outerShdw>
          </a:effectLst>
        </p:spPr>
      </p:pic>
      <p:pic>
        <p:nvPicPr>
          <p:cNvPr id="6" name="Graphic 5" descr="Back">
            <a:extLst>
              <a:ext uri="{FF2B5EF4-FFF2-40B4-BE49-F238E27FC236}">
                <a16:creationId xmlns:a16="http://schemas.microsoft.com/office/drawing/2014/main" id="{C4EBE098-D9A3-417B-B7DE-950B66DCFE4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3573528" y="3664842"/>
            <a:ext cx="1409386" cy="1409386"/>
          </a:xfrm>
          <a:prstGeom prst="rect">
            <a:avLst/>
          </a:prstGeom>
        </p:spPr>
      </p:pic>
    </p:spTree>
    <p:extLst>
      <p:ext uri="{BB962C8B-B14F-4D97-AF65-F5344CB8AC3E}">
        <p14:creationId xmlns:p14="http://schemas.microsoft.com/office/powerpoint/2010/main" val="21186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27444-C413-4BA5-A8A0-A4F2C7687DC5}"/>
              </a:ext>
            </a:extLst>
          </p:cNvPr>
          <p:cNvSpPr>
            <a:spLocks noGrp="1"/>
          </p:cNvSpPr>
          <p:nvPr>
            <p:ph type="title"/>
          </p:nvPr>
        </p:nvSpPr>
        <p:spPr/>
        <p:txBody>
          <a:bodyPr/>
          <a:lstStyle/>
          <a:p>
            <a:r>
              <a:rPr lang="en-US" b="1" dirty="0"/>
              <a:t>Summary</a:t>
            </a:r>
            <a:r>
              <a:rPr lang="en-US" dirty="0"/>
              <a:t> </a:t>
            </a:r>
            <a:endParaRPr lang="en-IN" dirty="0"/>
          </a:p>
        </p:txBody>
      </p:sp>
      <p:sp>
        <p:nvSpPr>
          <p:cNvPr id="3" name="Content Placeholder 2">
            <a:extLst>
              <a:ext uri="{FF2B5EF4-FFF2-40B4-BE49-F238E27FC236}">
                <a16:creationId xmlns:a16="http://schemas.microsoft.com/office/drawing/2014/main" id="{3211C263-F6AD-4FFF-8866-C7EB8C5189C8}"/>
              </a:ext>
            </a:extLst>
          </p:cNvPr>
          <p:cNvSpPr>
            <a:spLocks noGrp="1"/>
          </p:cNvSpPr>
          <p:nvPr>
            <p:ph idx="1"/>
          </p:nvPr>
        </p:nvSpPr>
        <p:spPr/>
        <p:txBody>
          <a:bodyPr>
            <a:normAutofit fontScale="92500" lnSpcReduction="20000"/>
          </a:bodyPr>
          <a:lstStyle/>
          <a:p>
            <a:r>
              <a:rPr lang="en-US" dirty="0"/>
              <a:t>This project provided valuable insights into drug usage, classifications, and their effects using </a:t>
            </a:r>
            <a:r>
              <a:rPr lang="en-US" b="1" dirty="0"/>
              <a:t>data analysis and visualization</a:t>
            </a:r>
            <a:r>
              <a:rPr lang="en-US" dirty="0"/>
              <a:t>. By analyzing a dataset containing details about </a:t>
            </a:r>
            <a:r>
              <a:rPr lang="en-US" b="1" dirty="0"/>
              <a:t>medical conditions, drug classes, side effects, and interactions</a:t>
            </a:r>
            <a:r>
              <a:rPr lang="en-US" dirty="0"/>
              <a:t>, we uncovered key trends that can help healthcare professionals and consumers make informed decisions.</a:t>
            </a:r>
          </a:p>
          <a:p>
            <a:r>
              <a:rPr lang="en-US" dirty="0"/>
              <a:t>The analysis revealed the </a:t>
            </a:r>
            <a:r>
              <a:rPr lang="en-US" b="1" dirty="0"/>
              <a:t>top medical conditions with the highest number of available drugs</a:t>
            </a:r>
            <a:r>
              <a:rPr lang="en-US" dirty="0"/>
              <a:t>, the </a:t>
            </a:r>
            <a:r>
              <a:rPr lang="en-US" b="1" dirty="0"/>
              <a:t>most common side effects</a:t>
            </a:r>
            <a:r>
              <a:rPr lang="en-US" dirty="0"/>
              <a:t>, and the </a:t>
            </a:r>
            <a:r>
              <a:rPr lang="en-US" b="1" dirty="0"/>
              <a:t>most frequently used drugs</a:t>
            </a:r>
            <a:r>
              <a:rPr lang="en-US" dirty="0"/>
              <a:t>. Additionally, the study highlighted </a:t>
            </a:r>
            <a:r>
              <a:rPr lang="en-US" b="1" dirty="0"/>
              <a:t>drug classifications based on prescription type (Rx vs. OTC), pregnancy safety categories, and alcohol interactions</a:t>
            </a:r>
            <a:r>
              <a:rPr lang="en-US" dirty="0"/>
              <a:t>. By leveraging </a:t>
            </a:r>
            <a:r>
              <a:rPr lang="en-US" b="1" dirty="0"/>
              <a:t>bar charts, pie charts, scatter plots, and step graphs</a:t>
            </a:r>
            <a:r>
              <a:rPr lang="en-US" dirty="0"/>
              <a:t>, we visualized these insights effectively.</a:t>
            </a:r>
          </a:p>
          <a:p>
            <a:r>
              <a:rPr lang="en-US" dirty="0"/>
              <a:t>Overall, this project demonstrated the </a:t>
            </a:r>
            <a:r>
              <a:rPr lang="en-US" b="1" dirty="0"/>
              <a:t>power of data-driven decision-making in the pharmaceutical industry</a:t>
            </a:r>
            <a:r>
              <a:rPr lang="en-US" dirty="0"/>
              <a:t>, enabling better understanding and awareness of drug usage trends.</a:t>
            </a:r>
          </a:p>
          <a:p>
            <a:endParaRPr lang="en-IN" dirty="0"/>
          </a:p>
        </p:txBody>
      </p:sp>
    </p:spTree>
    <p:extLst>
      <p:ext uri="{BB962C8B-B14F-4D97-AF65-F5344CB8AC3E}">
        <p14:creationId xmlns:p14="http://schemas.microsoft.com/office/powerpoint/2010/main" val="20702333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B9F31-5D6B-46E0-AF0F-6859F85AB37D}"/>
              </a:ext>
            </a:extLst>
          </p:cNvPr>
          <p:cNvSpPr>
            <a:spLocks noGrp="1"/>
          </p:cNvSpPr>
          <p:nvPr>
            <p:ph idx="1"/>
          </p:nvPr>
        </p:nvSpPr>
        <p:spPr/>
        <p:txBody>
          <a:bodyPr/>
          <a:lstStyle/>
          <a:p>
            <a:pPr marL="0" indent="0">
              <a:buNone/>
            </a:pPr>
            <a:r>
              <a:rPr lang="en-US" dirty="0"/>
              <a:t>Thank you for your time and attention! </a:t>
            </a:r>
          </a:p>
          <a:p>
            <a:pPr marL="0" indent="0">
              <a:buNone/>
            </a:pPr>
            <a:r>
              <a:rPr lang="en-US" dirty="0"/>
              <a:t>This analysis provided valuable insights into drug classifications, side effects, and interactions. We hope this information helps in making informed decisions about pharmaceuticals.</a:t>
            </a:r>
            <a:endParaRPr lang="en-IN" dirty="0"/>
          </a:p>
        </p:txBody>
      </p:sp>
    </p:spTree>
    <p:extLst>
      <p:ext uri="{BB962C8B-B14F-4D97-AF65-F5344CB8AC3E}">
        <p14:creationId xmlns:p14="http://schemas.microsoft.com/office/powerpoint/2010/main" val="30167730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E1E81-0C98-4D44-86A7-7874B7207B78}"/>
              </a:ext>
            </a:extLst>
          </p:cNvPr>
          <p:cNvSpPr>
            <a:spLocks noGrp="1"/>
          </p:cNvSpPr>
          <p:nvPr>
            <p:ph type="title"/>
          </p:nvPr>
        </p:nvSpPr>
        <p:spPr/>
        <p:txBody>
          <a:bodyPr/>
          <a:lstStyle/>
          <a:p>
            <a:r>
              <a:rPr lang="en-US" b="1" dirty="0"/>
              <a:t>Project Overview</a:t>
            </a:r>
            <a:endParaRPr lang="en-IN" b="1" dirty="0"/>
          </a:p>
        </p:txBody>
      </p:sp>
      <p:sp>
        <p:nvSpPr>
          <p:cNvPr id="3" name="Content Placeholder 2">
            <a:extLst>
              <a:ext uri="{FF2B5EF4-FFF2-40B4-BE49-F238E27FC236}">
                <a16:creationId xmlns:a16="http://schemas.microsoft.com/office/drawing/2014/main" id="{02039E0C-A183-4021-93D1-F44D6DE63CC0}"/>
              </a:ext>
            </a:extLst>
          </p:cNvPr>
          <p:cNvSpPr>
            <a:spLocks noGrp="1"/>
          </p:cNvSpPr>
          <p:nvPr>
            <p:ph idx="1"/>
          </p:nvPr>
        </p:nvSpPr>
        <p:spPr/>
        <p:txBody>
          <a:bodyPr>
            <a:normAutofit/>
          </a:bodyPr>
          <a:lstStyle/>
          <a:p>
            <a:r>
              <a:rPr lang="en-US" dirty="0"/>
              <a:t>This project analyzes a dataset containing information about various drugs, their medical uses, side effects, classifications, and interactions. By examining these attributes, we can gain valuable insights into which drugs are most commonly used, their associated risks, and how they are categorized based on prescription type, pregnancy safety, and controlled substance status.</a:t>
            </a:r>
          </a:p>
          <a:p>
            <a:r>
              <a:rPr lang="en-US" dirty="0"/>
              <a:t>The analysis involves visualizing key patterns using </a:t>
            </a:r>
            <a:r>
              <a:rPr lang="en-US" b="1" dirty="0"/>
              <a:t>bar charts, pie charts, scatter plots and steam graphs</a:t>
            </a:r>
            <a:r>
              <a:rPr lang="en-US" dirty="0"/>
              <a:t>. These visualizations help in understanding drug usage trends, highlighting the most prescribed drug classes, and identifying potential risks such as alcohol interactions or high-risk side effects. This project is useful for healthcare professionals, researchers, and consumers seeking data-driven insights into pharmaceuticals.</a:t>
            </a:r>
          </a:p>
          <a:p>
            <a:endParaRPr lang="en-IN" dirty="0"/>
          </a:p>
        </p:txBody>
      </p:sp>
    </p:spTree>
    <p:extLst>
      <p:ext uri="{BB962C8B-B14F-4D97-AF65-F5344CB8AC3E}">
        <p14:creationId xmlns:p14="http://schemas.microsoft.com/office/powerpoint/2010/main" val="3083724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EB46-49F4-43F7-8AA1-D9F96251EB5E}"/>
              </a:ext>
            </a:extLst>
          </p:cNvPr>
          <p:cNvSpPr>
            <a:spLocks noGrp="1"/>
          </p:cNvSpPr>
          <p:nvPr>
            <p:ph type="title"/>
          </p:nvPr>
        </p:nvSpPr>
        <p:spPr>
          <a:xfrm>
            <a:off x="443345" y="235528"/>
            <a:ext cx="10611509" cy="1108363"/>
          </a:xfrm>
        </p:spPr>
        <p:txBody>
          <a:bodyPr/>
          <a:lstStyle/>
          <a:p>
            <a:r>
              <a:rPr lang="en-US" b="1" dirty="0"/>
              <a:t>Technology Used </a:t>
            </a:r>
            <a:endParaRPr lang="en-IN" b="1" dirty="0"/>
          </a:p>
        </p:txBody>
      </p:sp>
      <p:sp>
        <p:nvSpPr>
          <p:cNvPr id="3" name="Content Placeholder 2">
            <a:extLst>
              <a:ext uri="{FF2B5EF4-FFF2-40B4-BE49-F238E27FC236}">
                <a16:creationId xmlns:a16="http://schemas.microsoft.com/office/drawing/2014/main" id="{CD038839-7A82-4A7F-8A1E-9AA3E727AD2C}"/>
              </a:ext>
            </a:extLst>
          </p:cNvPr>
          <p:cNvSpPr>
            <a:spLocks noGrp="1"/>
          </p:cNvSpPr>
          <p:nvPr>
            <p:ph idx="1"/>
          </p:nvPr>
        </p:nvSpPr>
        <p:spPr>
          <a:xfrm>
            <a:off x="443345" y="1343891"/>
            <a:ext cx="11540837" cy="4849091"/>
          </a:xfrm>
        </p:spPr>
        <p:txBody>
          <a:bodyPr>
            <a:normAutofit/>
          </a:bodyPr>
          <a:lstStyle/>
          <a:p>
            <a:pPr marL="0" indent="0">
              <a:buNone/>
            </a:pPr>
            <a:r>
              <a:rPr lang="en-US" sz="1600" b="1" dirty="0"/>
              <a:t>1️⃣ Python Programming</a:t>
            </a:r>
          </a:p>
          <a:p>
            <a:pPr>
              <a:buFont typeface="Arial" panose="020B0604020202020204" pitchFamily="34" charset="0"/>
              <a:buChar char="•"/>
            </a:pPr>
            <a:r>
              <a:rPr lang="en-US" sz="1600" dirty="0"/>
              <a:t>Used for </a:t>
            </a:r>
            <a:r>
              <a:rPr lang="en-US" sz="1600" b="1" dirty="0"/>
              <a:t>data cleaning, processing, and analysis</a:t>
            </a:r>
            <a:r>
              <a:rPr lang="en-US" sz="1600" dirty="0"/>
              <a:t>.</a:t>
            </a:r>
          </a:p>
          <a:p>
            <a:pPr>
              <a:buFont typeface="Arial" panose="020B0604020202020204" pitchFamily="34" charset="0"/>
              <a:buChar char="•"/>
            </a:pPr>
            <a:r>
              <a:rPr lang="en-US" sz="1600" dirty="0"/>
              <a:t>Helps in handling large datasets efficiently.</a:t>
            </a:r>
          </a:p>
          <a:p>
            <a:pPr marL="0" indent="0">
              <a:buNone/>
            </a:pPr>
            <a:r>
              <a:rPr lang="en-US" sz="1600" b="1" dirty="0"/>
              <a:t>2️⃣ Pandas</a:t>
            </a:r>
          </a:p>
          <a:p>
            <a:pPr>
              <a:buFont typeface="Arial" panose="020B0604020202020204" pitchFamily="34" charset="0"/>
              <a:buChar char="•"/>
            </a:pPr>
            <a:r>
              <a:rPr lang="en-US" sz="1600" dirty="0"/>
              <a:t>Used for </a:t>
            </a:r>
            <a:r>
              <a:rPr lang="en-US" sz="1600" b="1" dirty="0"/>
              <a:t>data manipulation and transformation</a:t>
            </a:r>
            <a:r>
              <a:rPr lang="en-US" sz="1600" dirty="0"/>
              <a:t>.</a:t>
            </a:r>
          </a:p>
          <a:p>
            <a:pPr>
              <a:buFont typeface="Arial" panose="020B0604020202020204" pitchFamily="34" charset="0"/>
              <a:buChar char="•"/>
            </a:pPr>
            <a:r>
              <a:rPr lang="en-US" sz="1600" dirty="0"/>
              <a:t>Helps in filtering, grouping, and summarizing drug-related information.</a:t>
            </a:r>
          </a:p>
          <a:p>
            <a:pPr marL="0" indent="0">
              <a:buNone/>
            </a:pPr>
            <a:r>
              <a:rPr lang="en-US" sz="1600" b="1" dirty="0"/>
              <a:t>3️⃣ Matplotlib &amp; Seaborn</a:t>
            </a:r>
          </a:p>
          <a:p>
            <a:pPr>
              <a:buFont typeface="Arial" panose="020B0604020202020204" pitchFamily="34" charset="0"/>
              <a:buChar char="•"/>
            </a:pPr>
            <a:r>
              <a:rPr lang="en-US" sz="1600" b="1" dirty="0"/>
              <a:t>Matplotlib</a:t>
            </a:r>
            <a:r>
              <a:rPr lang="en-US" sz="1600" dirty="0"/>
              <a:t>: Used for creating detailed visualizations like </a:t>
            </a:r>
            <a:r>
              <a:rPr lang="en-US" sz="1600" b="1" dirty="0"/>
              <a:t>bar charts, scatter plots, and step graphs</a:t>
            </a:r>
            <a:r>
              <a:rPr lang="en-US" sz="1600" dirty="0"/>
              <a:t>.</a:t>
            </a:r>
          </a:p>
          <a:p>
            <a:pPr>
              <a:buFont typeface="Arial" panose="020B0604020202020204" pitchFamily="34" charset="0"/>
              <a:buChar char="•"/>
            </a:pPr>
            <a:r>
              <a:rPr lang="en-US" sz="1600" b="1" dirty="0"/>
              <a:t>Seaborn</a:t>
            </a:r>
            <a:r>
              <a:rPr lang="en-US" sz="1600" dirty="0"/>
              <a:t>: Used for aesthetically appealing </a:t>
            </a:r>
            <a:r>
              <a:rPr lang="en-US" sz="1600" b="1" dirty="0"/>
              <a:t>categorical and statistical visualizations</a:t>
            </a:r>
            <a:r>
              <a:rPr lang="en-US" sz="1600" dirty="0"/>
              <a:t> such as count plots and heatmaps.</a:t>
            </a:r>
          </a:p>
          <a:p>
            <a:pPr marL="0" indent="0">
              <a:buNone/>
            </a:pPr>
            <a:r>
              <a:rPr lang="en-US" sz="1600" b="1" dirty="0"/>
              <a:t>4️⃣ Data Visualization Techniques</a:t>
            </a:r>
          </a:p>
          <a:p>
            <a:pPr>
              <a:buFont typeface="Arial" panose="020B0604020202020204" pitchFamily="34" charset="0"/>
              <a:buChar char="•"/>
            </a:pPr>
            <a:r>
              <a:rPr lang="en-US" sz="1600" b="1" dirty="0"/>
              <a:t>Bar Charts, Pie Charts, Scatter Plots, Step Graphs, and Steam Graphs</a:t>
            </a:r>
            <a:r>
              <a:rPr lang="en-US" sz="1600" dirty="0"/>
              <a:t> to highlight trends and patterns in drug usage.</a:t>
            </a:r>
          </a:p>
          <a:p>
            <a:pPr marL="0" indent="0">
              <a:buNone/>
            </a:pPr>
            <a:endParaRPr lang="en-US" sz="1600" dirty="0"/>
          </a:p>
          <a:p>
            <a:endParaRPr lang="en-IN" sz="900" dirty="0"/>
          </a:p>
        </p:txBody>
      </p:sp>
    </p:spTree>
    <p:extLst>
      <p:ext uri="{BB962C8B-B14F-4D97-AF65-F5344CB8AC3E}">
        <p14:creationId xmlns:p14="http://schemas.microsoft.com/office/powerpoint/2010/main" val="675265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245A2-10A1-4513-9B84-C4AAA8DD1975}"/>
              </a:ext>
            </a:extLst>
          </p:cNvPr>
          <p:cNvSpPr>
            <a:spLocks noGrp="1"/>
          </p:cNvSpPr>
          <p:nvPr>
            <p:ph type="title"/>
          </p:nvPr>
        </p:nvSpPr>
        <p:spPr>
          <a:xfrm>
            <a:off x="913775" y="263237"/>
            <a:ext cx="10364451" cy="1118040"/>
          </a:xfrm>
        </p:spPr>
        <p:txBody>
          <a:bodyPr/>
          <a:lstStyle/>
          <a:p>
            <a:r>
              <a:rPr lang="en-US" b="1" dirty="0"/>
              <a:t>Step 1 – Read The Data </a:t>
            </a:r>
            <a:endParaRPr lang="en-IN" b="1" dirty="0"/>
          </a:p>
        </p:txBody>
      </p:sp>
      <p:pic>
        <p:nvPicPr>
          <p:cNvPr id="5" name="Content Placeholder 4">
            <a:extLst>
              <a:ext uri="{FF2B5EF4-FFF2-40B4-BE49-F238E27FC236}">
                <a16:creationId xmlns:a16="http://schemas.microsoft.com/office/drawing/2014/main" id="{A30C3D8F-C631-4A4B-9147-BC9812A1F961}"/>
              </a:ext>
            </a:extLst>
          </p:cNvPr>
          <p:cNvPicPr>
            <a:picLocks noGrp="1" noChangeAspect="1"/>
          </p:cNvPicPr>
          <p:nvPr>
            <p:ph idx="1"/>
          </p:nvPr>
        </p:nvPicPr>
        <p:blipFill>
          <a:blip r:embed="rId2"/>
          <a:stretch>
            <a:fillRect/>
          </a:stretch>
        </p:blipFill>
        <p:spPr>
          <a:xfrm>
            <a:off x="565005" y="1628907"/>
            <a:ext cx="5991225" cy="117157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D12ABA91-B44F-4B60-98D5-4554AEB284E6}"/>
              </a:ext>
            </a:extLst>
          </p:cNvPr>
          <p:cNvPicPr>
            <a:picLocks noChangeAspect="1"/>
          </p:cNvPicPr>
          <p:nvPr/>
        </p:nvPicPr>
        <p:blipFill>
          <a:blip r:embed="rId3"/>
          <a:stretch>
            <a:fillRect/>
          </a:stretch>
        </p:blipFill>
        <p:spPr>
          <a:xfrm>
            <a:off x="3127232" y="3048112"/>
            <a:ext cx="8226568" cy="3444763"/>
          </a:xfrm>
          <a:prstGeom prst="rect">
            <a:avLst/>
          </a:prstGeom>
          <a:ln>
            <a:noFill/>
          </a:ln>
          <a:effectLst>
            <a:outerShdw blurRad="190500" algn="tl" rotWithShape="0">
              <a:srgbClr val="000000">
                <a:alpha val="70000"/>
              </a:srgbClr>
            </a:outerShdw>
          </a:effectLst>
        </p:spPr>
      </p:pic>
      <p:pic>
        <p:nvPicPr>
          <p:cNvPr id="15" name="Graphic 14" descr="Arrow Rotate right">
            <a:extLst>
              <a:ext uri="{FF2B5EF4-FFF2-40B4-BE49-F238E27FC236}">
                <a16:creationId xmlns:a16="http://schemas.microsoft.com/office/drawing/2014/main" id="{4BC9F0DB-0A2D-490D-86F7-93E0D5534ED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212503">
            <a:off x="6783316" y="2003924"/>
            <a:ext cx="914400" cy="914400"/>
          </a:xfrm>
          <a:prstGeom prst="rect">
            <a:avLst/>
          </a:prstGeom>
        </p:spPr>
      </p:pic>
    </p:spTree>
    <p:extLst>
      <p:ext uri="{BB962C8B-B14F-4D97-AF65-F5344CB8AC3E}">
        <p14:creationId xmlns:p14="http://schemas.microsoft.com/office/powerpoint/2010/main" val="93054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639C5-EB83-4780-B75A-99117DF84CF5}"/>
              </a:ext>
            </a:extLst>
          </p:cNvPr>
          <p:cNvSpPr>
            <a:spLocks noGrp="1"/>
          </p:cNvSpPr>
          <p:nvPr>
            <p:ph type="title"/>
          </p:nvPr>
        </p:nvSpPr>
        <p:spPr>
          <a:xfrm>
            <a:off x="913775" y="163293"/>
            <a:ext cx="10364451" cy="1277580"/>
          </a:xfrm>
        </p:spPr>
        <p:txBody>
          <a:bodyPr/>
          <a:lstStyle/>
          <a:p>
            <a:r>
              <a:rPr lang="en-US" b="1" dirty="0"/>
              <a:t>Step 2 – Checking Data Types</a:t>
            </a:r>
            <a:endParaRPr lang="en-IN" b="1" dirty="0"/>
          </a:p>
        </p:txBody>
      </p:sp>
      <p:pic>
        <p:nvPicPr>
          <p:cNvPr id="5" name="Content Placeholder 4">
            <a:extLst>
              <a:ext uri="{FF2B5EF4-FFF2-40B4-BE49-F238E27FC236}">
                <a16:creationId xmlns:a16="http://schemas.microsoft.com/office/drawing/2014/main" id="{31C1F446-2514-4A52-9F1B-A07D22556E70}"/>
              </a:ext>
            </a:extLst>
          </p:cNvPr>
          <p:cNvPicPr>
            <a:picLocks noGrp="1" noChangeAspect="1"/>
          </p:cNvPicPr>
          <p:nvPr>
            <p:ph idx="1"/>
          </p:nvPr>
        </p:nvPicPr>
        <p:blipFill>
          <a:blip r:embed="rId2"/>
          <a:stretch>
            <a:fillRect/>
          </a:stretch>
        </p:blipFill>
        <p:spPr>
          <a:xfrm>
            <a:off x="3671454" y="1440873"/>
            <a:ext cx="4544291" cy="501722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184211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038C-6B92-4EDF-BA5B-D648EE3BC5C2}"/>
              </a:ext>
            </a:extLst>
          </p:cNvPr>
          <p:cNvSpPr>
            <a:spLocks noGrp="1"/>
          </p:cNvSpPr>
          <p:nvPr>
            <p:ph type="title"/>
          </p:nvPr>
        </p:nvSpPr>
        <p:spPr>
          <a:xfrm>
            <a:off x="913775" y="110837"/>
            <a:ext cx="10364451" cy="983672"/>
          </a:xfrm>
        </p:spPr>
        <p:txBody>
          <a:bodyPr/>
          <a:lstStyle/>
          <a:p>
            <a:r>
              <a:rPr lang="en-US" b="1" dirty="0"/>
              <a:t>Step 3 – Finding Missing Value </a:t>
            </a:r>
            <a:endParaRPr lang="en-IN" b="1" dirty="0"/>
          </a:p>
        </p:txBody>
      </p:sp>
      <p:pic>
        <p:nvPicPr>
          <p:cNvPr id="5" name="Content Placeholder 4">
            <a:extLst>
              <a:ext uri="{FF2B5EF4-FFF2-40B4-BE49-F238E27FC236}">
                <a16:creationId xmlns:a16="http://schemas.microsoft.com/office/drawing/2014/main" id="{2AC1DCC4-ED38-4431-9546-DC89F8A75F73}"/>
              </a:ext>
            </a:extLst>
          </p:cNvPr>
          <p:cNvPicPr>
            <a:picLocks noGrp="1" noChangeAspect="1"/>
          </p:cNvPicPr>
          <p:nvPr>
            <p:ph idx="1"/>
          </p:nvPr>
        </p:nvPicPr>
        <p:blipFill>
          <a:blip r:embed="rId2"/>
          <a:stretch>
            <a:fillRect/>
          </a:stretch>
        </p:blipFill>
        <p:spPr>
          <a:xfrm>
            <a:off x="713942" y="1371600"/>
            <a:ext cx="1952625" cy="63817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B8166338-BEF7-4B4F-A118-84EE51363456}"/>
              </a:ext>
            </a:extLst>
          </p:cNvPr>
          <p:cNvPicPr>
            <a:picLocks noChangeAspect="1"/>
          </p:cNvPicPr>
          <p:nvPr/>
        </p:nvPicPr>
        <p:blipFill>
          <a:blip r:embed="rId3"/>
          <a:stretch>
            <a:fillRect/>
          </a:stretch>
        </p:blipFill>
        <p:spPr>
          <a:xfrm>
            <a:off x="3742027" y="1371600"/>
            <a:ext cx="8256010" cy="336504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52303262-0510-4A48-BE95-0625F1364F4E}"/>
              </a:ext>
            </a:extLst>
          </p:cNvPr>
          <p:cNvPicPr>
            <a:picLocks noChangeAspect="1"/>
          </p:cNvPicPr>
          <p:nvPr/>
        </p:nvPicPr>
        <p:blipFill>
          <a:blip r:embed="rId4"/>
          <a:stretch>
            <a:fillRect/>
          </a:stretch>
        </p:blipFill>
        <p:spPr>
          <a:xfrm>
            <a:off x="193963" y="2760590"/>
            <a:ext cx="3338442" cy="3832435"/>
          </a:xfrm>
          <a:prstGeom prst="rect">
            <a:avLst/>
          </a:prstGeom>
          <a:ln>
            <a:noFill/>
          </a:ln>
          <a:effectLst>
            <a:outerShdw blurRad="190500" algn="tl" rotWithShape="0">
              <a:srgbClr val="000000">
                <a:alpha val="70000"/>
              </a:srgbClr>
            </a:outerShdw>
          </a:effectLst>
        </p:spPr>
      </p:pic>
      <p:pic>
        <p:nvPicPr>
          <p:cNvPr id="11" name="Graphic 10" descr="Line arrow Straight">
            <a:extLst>
              <a:ext uri="{FF2B5EF4-FFF2-40B4-BE49-F238E27FC236}">
                <a16:creationId xmlns:a16="http://schemas.microsoft.com/office/drawing/2014/main" id="{48CA3C9B-694A-4139-90F7-738A43CD443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10800000">
            <a:off x="2876189" y="1470349"/>
            <a:ext cx="785308" cy="914400"/>
          </a:xfrm>
          <a:prstGeom prst="rect">
            <a:avLst/>
          </a:prstGeom>
        </p:spPr>
      </p:pic>
    </p:spTree>
    <p:extLst>
      <p:ext uri="{BB962C8B-B14F-4D97-AF65-F5344CB8AC3E}">
        <p14:creationId xmlns:p14="http://schemas.microsoft.com/office/powerpoint/2010/main" val="3406153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73DFA-3D7D-4C84-8198-54E2B55C5E7F}"/>
              </a:ext>
            </a:extLst>
          </p:cNvPr>
          <p:cNvSpPr>
            <a:spLocks noGrp="1"/>
          </p:cNvSpPr>
          <p:nvPr>
            <p:ph type="title"/>
          </p:nvPr>
        </p:nvSpPr>
        <p:spPr>
          <a:xfrm>
            <a:off x="913775" y="166256"/>
            <a:ext cx="10364451" cy="1227570"/>
          </a:xfrm>
        </p:spPr>
        <p:txBody>
          <a:bodyPr/>
          <a:lstStyle/>
          <a:p>
            <a:r>
              <a:rPr lang="en-US" b="1" dirty="0"/>
              <a:t>Step 4 – Handling Missing Value </a:t>
            </a:r>
            <a:endParaRPr lang="en-IN" b="1" dirty="0"/>
          </a:p>
        </p:txBody>
      </p:sp>
      <p:pic>
        <p:nvPicPr>
          <p:cNvPr id="5" name="Content Placeholder 4">
            <a:extLst>
              <a:ext uri="{FF2B5EF4-FFF2-40B4-BE49-F238E27FC236}">
                <a16:creationId xmlns:a16="http://schemas.microsoft.com/office/drawing/2014/main" id="{56556BFD-D014-4E6A-8948-C25774B29D11}"/>
              </a:ext>
            </a:extLst>
          </p:cNvPr>
          <p:cNvPicPr>
            <a:picLocks noGrp="1" noChangeAspect="1"/>
          </p:cNvPicPr>
          <p:nvPr>
            <p:ph idx="1"/>
          </p:nvPr>
        </p:nvPicPr>
        <p:blipFill>
          <a:blip r:embed="rId2"/>
          <a:stretch>
            <a:fillRect/>
          </a:stretch>
        </p:blipFill>
        <p:spPr>
          <a:xfrm>
            <a:off x="699221" y="1578047"/>
            <a:ext cx="3838575" cy="523875"/>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53C1D84D-C6B7-4926-B64E-37D6B5A40558}"/>
              </a:ext>
            </a:extLst>
          </p:cNvPr>
          <p:cNvPicPr>
            <a:picLocks noChangeAspect="1"/>
          </p:cNvPicPr>
          <p:nvPr/>
        </p:nvPicPr>
        <p:blipFill>
          <a:blip r:embed="rId3"/>
          <a:stretch>
            <a:fillRect/>
          </a:stretch>
        </p:blipFill>
        <p:spPr>
          <a:xfrm>
            <a:off x="699221" y="2389260"/>
            <a:ext cx="4400550" cy="514350"/>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1E4EFBCF-B82A-4BE5-AE10-9A39A860493C}"/>
              </a:ext>
            </a:extLst>
          </p:cNvPr>
          <p:cNvPicPr>
            <a:picLocks noChangeAspect="1"/>
          </p:cNvPicPr>
          <p:nvPr/>
        </p:nvPicPr>
        <p:blipFill>
          <a:blip r:embed="rId4"/>
          <a:stretch>
            <a:fillRect/>
          </a:stretch>
        </p:blipFill>
        <p:spPr>
          <a:xfrm>
            <a:off x="699221" y="3190948"/>
            <a:ext cx="4010025" cy="542925"/>
          </a:xfrm>
          <a:prstGeom prst="rect">
            <a:avLst/>
          </a:prstGeom>
          <a:ln>
            <a:noFill/>
          </a:ln>
          <a:effectLst>
            <a:outerShdw blurRad="190500" algn="tl" rotWithShape="0">
              <a:srgbClr val="000000">
                <a:alpha val="70000"/>
              </a:srgbClr>
            </a:outerShdw>
          </a:effectLst>
        </p:spPr>
      </p:pic>
      <p:pic>
        <p:nvPicPr>
          <p:cNvPr id="11" name="Picture 10">
            <a:extLst>
              <a:ext uri="{FF2B5EF4-FFF2-40B4-BE49-F238E27FC236}">
                <a16:creationId xmlns:a16="http://schemas.microsoft.com/office/drawing/2014/main" id="{49E974E2-0FBD-4439-8935-10FE7A5BB60B}"/>
              </a:ext>
            </a:extLst>
          </p:cNvPr>
          <p:cNvPicPr>
            <a:picLocks noChangeAspect="1"/>
          </p:cNvPicPr>
          <p:nvPr/>
        </p:nvPicPr>
        <p:blipFill>
          <a:blip r:embed="rId5"/>
          <a:stretch>
            <a:fillRect/>
          </a:stretch>
        </p:blipFill>
        <p:spPr>
          <a:xfrm>
            <a:off x="699221" y="4021211"/>
            <a:ext cx="4543425" cy="561975"/>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41A8CA20-D0EA-495A-B3AB-5DCBE349CA4B}"/>
              </a:ext>
            </a:extLst>
          </p:cNvPr>
          <p:cNvPicPr>
            <a:picLocks noChangeAspect="1"/>
          </p:cNvPicPr>
          <p:nvPr/>
        </p:nvPicPr>
        <p:blipFill>
          <a:blip r:embed="rId6"/>
          <a:stretch>
            <a:fillRect/>
          </a:stretch>
        </p:blipFill>
        <p:spPr>
          <a:xfrm>
            <a:off x="699221" y="4851474"/>
            <a:ext cx="4895850" cy="561975"/>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34DF1464-0598-486E-A7A2-31F12EA96897}"/>
              </a:ext>
            </a:extLst>
          </p:cNvPr>
          <p:cNvPicPr>
            <a:picLocks noChangeAspect="1"/>
          </p:cNvPicPr>
          <p:nvPr/>
        </p:nvPicPr>
        <p:blipFill>
          <a:blip r:embed="rId7"/>
          <a:stretch>
            <a:fillRect/>
          </a:stretch>
        </p:blipFill>
        <p:spPr>
          <a:xfrm>
            <a:off x="699221" y="5769121"/>
            <a:ext cx="4838700" cy="590550"/>
          </a:xfrm>
          <a:prstGeom prst="rect">
            <a:avLst/>
          </a:prstGeom>
          <a:ln>
            <a:noFill/>
          </a:ln>
          <a:effectLst>
            <a:outerShdw blurRad="190500" algn="tl" rotWithShape="0">
              <a:srgbClr val="000000">
                <a:alpha val="70000"/>
              </a:srgbClr>
            </a:outerShdw>
          </a:effectLst>
        </p:spPr>
      </p:pic>
      <p:pic>
        <p:nvPicPr>
          <p:cNvPr id="17" name="Picture 16">
            <a:extLst>
              <a:ext uri="{FF2B5EF4-FFF2-40B4-BE49-F238E27FC236}">
                <a16:creationId xmlns:a16="http://schemas.microsoft.com/office/drawing/2014/main" id="{422F43AE-29CC-4125-BBFC-7BAB329B920A}"/>
              </a:ext>
            </a:extLst>
          </p:cNvPr>
          <p:cNvPicPr>
            <a:picLocks noChangeAspect="1"/>
          </p:cNvPicPr>
          <p:nvPr/>
        </p:nvPicPr>
        <p:blipFill>
          <a:blip r:embed="rId8"/>
          <a:stretch>
            <a:fillRect/>
          </a:stretch>
        </p:blipFill>
        <p:spPr>
          <a:xfrm>
            <a:off x="6733309" y="1587572"/>
            <a:ext cx="4867275" cy="51435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3580BFE4-E011-4D44-9D50-54440EBD9076}"/>
              </a:ext>
            </a:extLst>
          </p:cNvPr>
          <p:cNvPicPr>
            <a:picLocks noChangeAspect="1"/>
          </p:cNvPicPr>
          <p:nvPr/>
        </p:nvPicPr>
        <p:blipFill>
          <a:blip r:embed="rId9"/>
          <a:stretch>
            <a:fillRect/>
          </a:stretch>
        </p:blipFill>
        <p:spPr>
          <a:xfrm>
            <a:off x="6733309" y="2282030"/>
            <a:ext cx="4638675" cy="485775"/>
          </a:xfrm>
          <a:prstGeom prst="rect">
            <a:avLst/>
          </a:prstGeom>
          <a:ln>
            <a:noFill/>
          </a:ln>
          <a:effectLst>
            <a:outerShdw blurRad="190500" algn="tl" rotWithShape="0">
              <a:srgbClr val="000000">
                <a:alpha val="70000"/>
              </a:srgbClr>
            </a:outerShdw>
          </a:effectLst>
        </p:spPr>
      </p:pic>
      <p:pic>
        <p:nvPicPr>
          <p:cNvPr id="21" name="Picture 20">
            <a:extLst>
              <a:ext uri="{FF2B5EF4-FFF2-40B4-BE49-F238E27FC236}">
                <a16:creationId xmlns:a16="http://schemas.microsoft.com/office/drawing/2014/main" id="{E7E302A1-7E37-4AA0-92F5-4F4ECE1515CF}"/>
              </a:ext>
            </a:extLst>
          </p:cNvPr>
          <p:cNvPicPr>
            <a:picLocks noChangeAspect="1"/>
          </p:cNvPicPr>
          <p:nvPr/>
        </p:nvPicPr>
        <p:blipFill>
          <a:blip r:embed="rId10"/>
          <a:stretch>
            <a:fillRect/>
          </a:stretch>
        </p:blipFill>
        <p:spPr>
          <a:xfrm>
            <a:off x="6733309" y="3024693"/>
            <a:ext cx="4324350" cy="45720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931643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DF41E-0457-4EBA-BB5C-B70D23F6312C}"/>
              </a:ext>
            </a:extLst>
          </p:cNvPr>
          <p:cNvSpPr>
            <a:spLocks noGrp="1"/>
          </p:cNvSpPr>
          <p:nvPr>
            <p:ph type="title"/>
          </p:nvPr>
        </p:nvSpPr>
        <p:spPr>
          <a:xfrm>
            <a:off x="913775" y="201577"/>
            <a:ext cx="10364451" cy="1100750"/>
          </a:xfrm>
        </p:spPr>
        <p:txBody>
          <a:bodyPr/>
          <a:lstStyle/>
          <a:p>
            <a:r>
              <a:rPr lang="en-US" b="1" dirty="0"/>
              <a:t>Step 5 – Insights </a:t>
            </a:r>
            <a:endParaRPr lang="en-IN" b="1" dirty="0"/>
          </a:p>
        </p:txBody>
      </p:sp>
      <p:pic>
        <p:nvPicPr>
          <p:cNvPr id="5" name="Content Placeholder 4">
            <a:extLst>
              <a:ext uri="{FF2B5EF4-FFF2-40B4-BE49-F238E27FC236}">
                <a16:creationId xmlns:a16="http://schemas.microsoft.com/office/drawing/2014/main" id="{3A8F05FA-A901-47DE-915A-3F8AEF707A51}"/>
              </a:ext>
            </a:extLst>
          </p:cNvPr>
          <p:cNvPicPr>
            <a:picLocks noGrp="1" noChangeAspect="1"/>
          </p:cNvPicPr>
          <p:nvPr>
            <p:ph idx="1"/>
          </p:nvPr>
        </p:nvPicPr>
        <p:blipFill>
          <a:blip r:embed="rId2"/>
          <a:stretch>
            <a:fillRect/>
          </a:stretch>
        </p:blipFill>
        <p:spPr>
          <a:xfrm>
            <a:off x="561109" y="1690688"/>
            <a:ext cx="7033291" cy="2715057"/>
          </a:xfrm>
          <a:prstGeom prst="rect">
            <a:avLst/>
          </a:prstGeom>
          <a:ln>
            <a:noFill/>
          </a:ln>
          <a:effectLst>
            <a:outerShdw blurRad="190500" algn="tl" rotWithShape="0">
              <a:srgbClr val="000000">
                <a:alpha val="70000"/>
              </a:srgbClr>
            </a:outerShdw>
          </a:effectLst>
        </p:spPr>
      </p:pic>
      <p:pic>
        <p:nvPicPr>
          <p:cNvPr id="7" name="Picture 6">
            <a:extLst>
              <a:ext uri="{FF2B5EF4-FFF2-40B4-BE49-F238E27FC236}">
                <a16:creationId xmlns:a16="http://schemas.microsoft.com/office/drawing/2014/main" id="{AE2865EB-FA9E-45AC-825B-5B2018A13C46}"/>
              </a:ext>
            </a:extLst>
          </p:cNvPr>
          <p:cNvPicPr>
            <a:picLocks noChangeAspect="1"/>
          </p:cNvPicPr>
          <p:nvPr/>
        </p:nvPicPr>
        <p:blipFill>
          <a:blip r:embed="rId3"/>
          <a:stretch>
            <a:fillRect/>
          </a:stretch>
        </p:blipFill>
        <p:spPr>
          <a:xfrm>
            <a:off x="4991966" y="3678200"/>
            <a:ext cx="6232325" cy="2978224"/>
          </a:xfrm>
          <a:prstGeom prst="rect">
            <a:avLst/>
          </a:prstGeom>
          <a:ln>
            <a:noFill/>
          </a:ln>
          <a:effectLst>
            <a:outerShdw blurRad="190500" algn="tl" rotWithShape="0">
              <a:srgbClr val="000000">
                <a:alpha val="70000"/>
              </a:srgbClr>
            </a:outerShdw>
          </a:effectLst>
        </p:spPr>
      </p:pic>
      <p:pic>
        <p:nvPicPr>
          <p:cNvPr id="9" name="Graphic 8" descr="Arrow Rotate right">
            <a:extLst>
              <a:ext uri="{FF2B5EF4-FFF2-40B4-BE49-F238E27FC236}">
                <a16:creationId xmlns:a16="http://schemas.microsoft.com/office/drawing/2014/main" id="{67189742-998F-4A83-9E72-AA76903619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810384">
            <a:off x="7817514" y="2445676"/>
            <a:ext cx="1117481" cy="1117481"/>
          </a:xfrm>
          <a:prstGeom prst="rect">
            <a:avLst/>
          </a:prstGeom>
        </p:spPr>
      </p:pic>
    </p:spTree>
    <p:extLst>
      <p:ext uri="{BB962C8B-B14F-4D97-AF65-F5344CB8AC3E}">
        <p14:creationId xmlns:p14="http://schemas.microsoft.com/office/powerpoint/2010/main" val="1251559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BB643F-438A-41FE-9EAD-1D78282E2074}"/>
              </a:ext>
            </a:extLst>
          </p:cNvPr>
          <p:cNvPicPr>
            <a:picLocks noChangeAspect="1"/>
          </p:cNvPicPr>
          <p:nvPr/>
        </p:nvPicPr>
        <p:blipFill>
          <a:blip r:embed="rId2"/>
          <a:stretch>
            <a:fillRect/>
          </a:stretch>
        </p:blipFill>
        <p:spPr>
          <a:xfrm>
            <a:off x="236055" y="159146"/>
            <a:ext cx="9420225" cy="3933825"/>
          </a:xfrm>
          <a:prstGeom prst="rect">
            <a:avLst/>
          </a:prstGeom>
          <a:ln>
            <a:noFill/>
          </a:ln>
          <a:effectLst>
            <a:outerShdw blurRad="190500" algn="tl" rotWithShape="0">
              <a:srgbClr val="000000">
                <a:alpha val="70000"/>
              </a:srgbClr>
            </a:outerShdw>
          </a:effectLst>
        </p:spPr>
      </p:pic>
      <p:pic>
        <p:nvPicPr>
          <p:cNvPr id="5" name="Picture 4">
            <a:extLst>
              <a:ext uri="{FF2B5EF4-FFF2-40B4-BE49-F238E27FC236}">
                <a16:creationId xmlns:a16="http://schemas.microsoft.com/office/drawing/2014/main" id="{F48CDB4E-5B5D-4351-8F60-30F2D60CC1A7}"/>
              </a:ext>
            </a:extLst>
          </p:cNvPr>
          <p:cNvPicPr>
            <a:picLocks noChangeAspect="1"/>
          </p:cNvPicPr>
          <p:nvPr/>
        </p:nvPicPr>
        <p:blipFill>
          <a:blip r:embed="rId3"/>
          <a:stretch>
            <a:fillRect/>
          </a:stretch>
        </p:blipFill>
        <p:spPr>
          <a:xfrm>
            <a:off x="4225636" y="3186545"/>
            <a:ext cx="7730309" cy="3546764"/>
          </a:xfrm>
          <a:prstGeom prst="rect">
            <a:avLst/>
          </a:prstGeom>
          <a:ln>
            <a:noFill/>
          </a:ln>
          <a:effectLst>
            <a:outerShdw blurRad="190500" algn="tl" rotWithShape="0">
              <a:srgbClr val="000000">
                <a:alpha val="70000"/>
              </a:srgbClr>
            </a:outerShdw>
          </a:effectLst>
        </p:spPr>
      </p:pic>
      <p:pic>
        <p:nvPicPr>
          <p:cNvPr id="10" name="Graphic 9" descr="Back">
            <a:extLst>
              <a:ext uri="{FF2B5EF4-FFF2-40B4-BE49-F238E27FC236}">
                <a16:creationId xmlns:a16="http://schemas.microsoft.com/office/drawing/2014/main" id="{93C07D5F-47A4-41C1-99F3-0ED38C6E888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1553011">
            <a:off x="2622372" y="4190204"/>
            <a:ext cx="1254632" cy="1254632"/>
          </a:xfrm>
          <a:prstGeom prst="rect">
            <a:avLst/>
          </a:prstGeom>
        </p:spPr>
      </p:pic>
    </p:spTree>
    <p:extLst>
      <p:ext uri="{BB962C8B-B14F-4D97-AF65-F5344CB8AC3E}">
        <p14:creationId xmlns:p14="http://schemas.microsoft.com/office/powerpoint/2010/main" val="35606961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42</TotalTime>
  <Words>514</Words>
  <Application>Microsoft Office PowerPoint</Application>
  <PresentationFormat>Widescreen</PresentationFormat>
  <Paragraphs>32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Century Gothic</vt:lpstr>
      <vt:lpstr>Wingdings 3</vt:lpstr>
      <vt:lpstr>Ion</vt:lpstr>
      <vt:lpstr>Drugs Data Analysis </vt:lpstr>
      <vt:lpstr>Project Overview</vt:lpstr>
      <vt:lpstr>Technology Used </vt:lpstr>
      <vt:lpstr>Step 1 – Read The Data </vt:lpstr>
      <vt:lpstr>Step 2 – Checking Data Types</vt:lpstr>
      <vt:lpstr>Step 3 – Finding Missing Value </vt:lpstr>
      <vt:lpstr>Step 4 – Handling Missing Value </vt:lpstr>
      <vt:lpstr>Step 5 – Insights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Drugs Data Analysis </dc:title>
  <dc:creator>priyarajurkar71@gmail.com</dc:creator>
  <cp:lastModifiedBy>priyarajurkar71@gmail.com</cp:lastModifiedBy>
  <cp:revision>4</cp:revision>
  <dcterms:created xsi:type="dcterms:W3CDTF">2025-03-07T13:27:24Z</dcterms:created>
  <dcterms:modified xsi:type="dcterms:W3CDTF">2025-07-17T08:16:08Z</dcterms:modified>
</cp:coreProperties>
</file>