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3B14E8-A802-4AEC-93B4-95D58ACDF0AE}" type="datetimeFigureOut">
              <a:rPr lang="en-IN" smtClean="0"/>
              <a:t>09-03-2025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AC609532-1663-449C-965E-467F850664DF}"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255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B14E8-A802-4AEC-93B4-95D58ACDF0AE}"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09532-1663-449C-965E-467F850664DF}"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313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B14E8-A802-4AEC-93B4-95D58ACDF0AE}"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09532-1663-449C-965E-467F850664DF}"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724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3B14E8-A802-4AEC-93B4-95D58ACDF0AE}"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09532-1663-449C-965E-467F850664DF}"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31899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3B14E8-A802-4AEC-93B4-95D58ACDF0AE}"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609532-1663-449C-965E-467F850664DF}"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350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3B14E8-A802-4AEC-93B4-95D58ACDF0AE}"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09532-1663-449C-965E-467F850664DF}"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6384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3B14E8-A802-4AEC-93B4-95D58ACDF0AE}" type="datetimeFigureOut">
              <a:rPr lang="en-IN" smtClean="0"/>
              <a:t>09-03-2025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609532-1663-449C-965E-467F850664DF}"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2321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3B14E8-A802-4AEC-93B4-95D58ACDF0AE}" type="datetimeFigureOut">
              <a:rPr lang="en-IN" smtClean="0"/>
              <a:t>09-03-2025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609532-1663-449C-965E-467F850664DF}"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534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3B14E8-A802-4AEC-93B4-95D58ACDF0AE}" type="datetimeFigureOut">
              <a:rPr lang="en-IN" smtClean="0"/>
              <a:t>09-03-2025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609532-1663-449C-965E-467F850664DF}" type="slidenum">
              <a:rPr lang="en-IN" smtClean="0"/>
              <a:t>‹#›</a:t>
            </a:fld>
            <a:endParaRPr lang="en-IN"/>
          </a:p>
        </p:txBody>
      </p:sp>
    </p:spTree>
    <p:extLst>
      <p:ext uri="{BB962C8B-B14F-4D97-AF65-F5344CB8AC3E}">
        <p14:creationId xmlns:p14="http://schemas.microsoft.com/office/powerpoint/2010/main" val="3271763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3B14E8-A802-4AEC-93B4-95D58ACDF0AE}"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609532-1663-449C-965E-467F850664DF}"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7865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D3B14E8-A802-4AEC-93B4-95D58ACDF0AE}" type="datetimeFigureOut">
              <a:rPr lang="en-IN" smtClean="0"/>
              <a:t>09-03-2025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AC609532-1663-449C-965E-467F850664DF}"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4195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D3B14E8-A802-4AEC-93B4-95D58ACDF0AE}" type="datetimeFigureOut">
              <a:rPr lang="en-IN" smtClean="0"/>
              <a:t>09-03-2025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C609532-1663-449C-965E-467F850664DF}"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98834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14.png"/><Relationship Id="rId7"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116C4-D310-4518-8670-A2D242798306}"/>
              </a:ext>
            </a:extLst>
          </p:cNvPr>
          <p:cNvSpPr>
            <a:spLocks noGrp="1"/>
          </p:cNvSpPr>
          <p:nvPr>
            <p:ph type="ctrTitle"/>
          </p:nvPr>
        </p:nvSpPr>
        <p:spPr/>
        <p:txBody>
          <a:bodyPr>
            <a:normAutofit fontScale="90000"/>
          </a:bodyPr>
          <a:lstStyle/>
          <a:p>
            <a:r>
              <a:rPr lang="en-US" dirty="0"/>
              <a:t>Regulatory Affairs of Road Accident Data 2020</a:t>
            </a:r>
            <a:endParaRPr lang="en-IN" dirty="0"/>
          </a:p>
        </p:txBody>
      </p:sp>
      <p:sp>
        <p:nvSpPr>
          <p:cNvPr id="3" name="Subtitle 2">
            <a:extLst>
              <a:ext uri="{FF2B5EF4-FFF2-40B4-BE49-F238E27FC236}">
                <a16:creationId xmlns:a16="http://schemas.microsoft.com/office/drawing/2014/main" id="{25E33E9A-F22F-4D15-BBF6-90EF3D70927D}"/>
              </a:ext>
            </a:extLst>
          </p:cNvPr>
          <p:cNvSpPr>
            <a:spLocks noGrp="1"/>
          </p:cNvSpPr>
          <p:nvPr>
            <p:ph type="subTitle" idx="1"/>
          </p:nvPr>
        </p:nvSpPr>
        <p:spPr>
          <a:xfrm>
            <a:off x="2417780" y="3531204"/>
            <a:ext cx="8637072" cy="2121451"/>
          </a:xfrm>
        </p:spPr>
        <p:txBody>
          <a:bodyPr>
            <a:normAutofit fontScale="92500" lnSpcReduction="10000"/>
          </a:bodyPr>
          <a:lstStyle/>
          <a:p>
            <a:r>
              <a:rPr lang="en-US" sz="1400" b="1" dirty="0"/>
              <a:t>Road safety is a critical concern in urban areas, especially in cities with high traffic density. Analyzing accident data helps in identifying trends, causes, and outcomes of incidents, allowing authorities to implement effective safety measures. This project focuses on understanding the distribution of road accident outcomes, particularly minor injuries, across various cities. By analyzing this data, we can gain insights into which cities experience higher incidents of minor injuries and assess the impact of different cause categories on road safety.</a:t>
            </a:r>
          </a:p>
          <a:p>
            <a:r>
              <a:rPr lang="en-IN" sz="1500" b="1" dirty="0"/>
              <a:t>   -- by Priya </a:t>
            </a:r>
            <a:r>
              <a:rPr lang="en-IN" sz="1500" b="1" dirty="0" err="1"/>
              <a:t>Rajurkar</a:t>
            </a:r>
            <a:endParaRPr lang="en-IN" sz="1500" b="1" dirty="0"/>
          </a:p>
        </p:txBody>
      </p:sp>
    </p:spTree>
    <p:extLst>
      <p:ext uri="{BB962C8B-B14F-4D97-AF65-F5344CB8AC3E}">
        <p14:creationId xmlns:p14="http://schemas.microsoft.com/office/powerpoint/2010/main" val="634794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2F4ED6-7D74-4A0A-8A33-EFA5FBADC9EA}"/>
              </a:ext>
            </a:extLst>
          </p:cNvPr>
          <p:cNvPicPr>
            <a:picLocks noChangeAspect="1"/>
          </p:cNvPicPr>
          <p:nvPr/>
        </p:nvPicPr>
        <p:blipFill>
          <a:blip r:embed="rId2"/>
          <a:stretch>
            <a:fillRect/>
          </a:stretch>
        </p:blipFill>
        <p:spPr>
          <a:xfrm>
            <a:off x="439448" y="1257300"/>
            <a:ext cx="9401175" cy="21717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0BDA440E-E157-493C-880E-DF729189B903}"/>
              </a:ext>
            </a:extLst>
          </p:cNvPr>
          <p:cNvPicPr>
            <a:picLocks noChangeAspect="1"/>
          </p:cNvPicPr>
          <p:nvPr/>
        </p:nvPicPr>
        <p:blipFill>
          <a:blip r:embed="rId3"/>
          <a:stretch>
            <a:fillRect/>
          </a:stretch>
        </p:blipFill>
        <p:spPr>
          <a:xfrm>
            <a:off x="4257675" y="4808392"/>
            <a:ext cx="3676650" cy="100965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0C1E6E44-B4A4-4C9D-A9BD-28006E96C526}"/>
              </a:ext>
            </a:extLst>
          </p:cNvPr>
          <p:cNvSpPr txBox="1"/>
          <p:nvPr/>
        </p:nvSpPr>
        <p:spPr>
          <a:xfrm>
            <a:off x="332509" y="293316"/>
            <a:ext cx="8575964" cy="461665"/>
          </a:xfrm>
          <a:prstGeom prst="rect">
            <a:avLst/>
          </a:prstGeom>
          <a:noFill/>
        </p:spPr>
        <p:txBody>
          <a:bodyPr wrap="square">
            <a:spAutoFit/>
          </a:bodyPr>
          <a:lstStyle/>
          <a:p>
            <a:r>
              <a:rPr lang="en-IN" sz="2400" b="1" dirty="0"/>
              <a:t>8] Most Common Outcome of Incidents Across All Cities</a:t>
            </a:r>
          </a:p>
        </p:txBody>
      </p:sp>
      <p:pic>
        <p:nvPicPr>
          <p:cNvPr id="8" name="Graphic 7" descr="Line arrow Straight">
            <a:extLst>
              <a:ext uri="{FF2B5EF4-FFF2-40B4-BE49-F238E27FC236}">
                <a16:creationId xmlns:a16="http://schemas.microsoft.com/office/drawing/2014/main" id="{636CEE58-07D8-46B2-9BE4-9C8B0CCB2F7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638800" y="3590060"/>
            <a:ext cx="914400" cy="914400"/>
          </a:xfrm>
          <a:prstGeom prst="rect">
            <a:avLst/>
          </a:prstGeom>
        </p:spPr>
      </p:pic>
    </p:spTree>
    <p:extLst>
      <p:ext uri="{BB962C8B-B14F-4D97-AF65-F5344CB8AC3E}">
        <p14:creationId xmlns:p14="http://schemas.microsoft.com/office/powerpoint/2010/main" val="2802704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BF2A5B-C2DA-4065-852E-183E0F88DD0B}"/>
              </a:ext>
            </a:extLst>
          </p:cNvPr>
          <p:cNvPicPr>
            <a:picLocks noChangeAspect="1"/>
          </p:cNvPicPr>
          <p:nvPr/>
        </p:nvPicPr>
        <p:blipFill>
          <a:blip r:embed="rId2"/>
          <a:stretch>
            <a:fillRect/>
          </a:stretch>
        </p:blipFill>
        <p:spPr>
          <a:xfrm>
            <a:off x="465426" y="1271153"/>
            <a:ext cx="10429875" cy="16383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62E6AE6F-DBE6-4570-B69D-E8F2AF8D71C1}"/>
              </a:ext>
            </a:extLst>
          </p:cNvPr>
          <p:cNvPicPr>
            <a:picLocks noChangeAspect="1"/>
          </p:cNvPicPr>
          <p:nvPr/>
        </p:nvPicPr>
        <p:blipFill>
          <a:blip r:embed="rId3"/>
          <a:stretch>
            <a:fillRect/>
          </a:stretch>
        </p:blipFill>
        <p:spPr>
          <a:xfrm>
            <a:off x="3498273" y="4092286"/>
            <a:ext cx="5638800" cy="255270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BD3563D3-B34B-4236-A871-50EDD6ED2D72}"/>
              </a:ext>
            </a:extLst>
          </p:cNvPr>
          <p:cNvSpPr txBox="1"/>
          <p:nvPr/>
        </p:nvSpPr>
        <p:spPr>
          <a:xfrm>
            <a:off x="339437" y="424935"/>
            <a:ext cx="8028708" cy="461665"/>
          </a:xfrm>
          <a:prstGeom prst="rect">
            <a:avLst/>
          </a:prstGeom>
          <a:noFill/>
        </p:spPr>
        <p:txBody>
          <a:bodyPr wrap="square">
            <a:spAutoFit/>
          </a:bodyPr>
          <a:lstStyle/>
          <a:p>
            <a:r>
              <a:rPr lang="en-IN" sz="2400" b="1" dirty="0"/>
              <a:t>9] City-wise Distribution of Incident Causes</a:t>
            </a:r>
          </a:p>
        </p:txBody>
      </p:sp>
      <p:pic>
        <p:nvPicPr>
          <p:cNvPr id="8" name="Graphic 7" descr="Line arrow Straight">
            <a:extLst>
              <a:ext uri="{FF2B5EF4-FFF2-40B4-BE49-F238E27FC236}">
                <a16:creationId xmlns:a16="http://schemas.microsoft.com/office/drawing/2014/main" id="{30F80F0B-FD5E-4971-9BE3-CF7E28CF6D4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680363" y="2985653"/>
            <a:ext cx="914400" cy="914400"/>
          </a:xfrm>
          <a:prstGeom prst="rect">
            <a:avLst/>
          </a:prstGeom>
        </p:spPr>
      </p:pic>
    </p:spTree>
    <p:extLst>
      <p:ext uri="{BB962C8B-B14F-4D97-AF65-F5344CB8AC3E}">
        <p14:creationId xmlns:p14="http://schemas.microsoft.com/office/powerpoint/2010/main" val="3346937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6885C8-E699-4491-B716-2F3B946B25CB}"/>
              </a:ext>
            </a:extLst>
          </p:cNvPr>
          <p:cNvPicPr>
            <a:picLocks noChangeAspect="1"/>
          </p:cNvPicPr>
          <p:nvPr/>
        </p:nvPicPr>
        <p:blipFill>
          <a:blip r:embed="rId2"/>
          <a:stretch>
            <a:fillRect/>
          </a:stretch>
        </p:blipFill>
        <p:spPr>
          <a:xfrm>
            <a:off x="584489" y="1242578"/>
            <a:ext cx="8972550" cy="165735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F2AB923D-E6DC-4C25-B590-034E6A0031A1}"/>
              </a:ext>
            </a:extLst>
          </p:cNvPr>
          <p:cNvPicPr>
            <a:picLocks noChangeAspect="1"/>
          </p:cNvPicPr>
          <p:nvPr/>
        </p:nvPicPr>
        <p:blipFill>
          <a:blip r:embed="rId3"/>
          <a:stretch>
            <a:fillRect/>
          </a:stretch>
        </p:blipFill>
        <p:spPr>
          <a:xfrm>
            <a:off x="3805237" y="3958072"/>
            <a:ext cx="4581525" cy="257175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2BD9AF44-A53C-4E68-A566-05AA66135E52}"/>
              </a:ext>
            </a:extLst>
          </p:cNvPr>
          <p:cNvSpPr txBox="1"/>
          <p:nvPr/>
        </p:nvSpPr>
        <p:spPr>
          <a:xfrm>
            <a:off x="387926" y="478209"/>
            <a:ext cx="9753599" cy="461665"/>
          </a:xfrm>
          <a:prstGeom prst="rect">
            <a:avLst/>
          </a:prstGeom>
          <a:noFill/>
        </p:spPr>
        <p:txBody>
          <a:bodyPr wrap="square">
            <a:spAutoFit/>
          </a:bodyPr>
          <a:lstStyle/>
          <a:p>
            <a:r>
              <a:rPr lang="en-IN" sz="2400" b="1" dirty="0"/>
              <a:t>10] Total Incident Count by Cause Category and Subcategory</a:t>
            </a:r>
          </a:p>
        </p:txBody>
      </p:sp>
      <p:pic>
        <p:nvPicPr>
          <p:cNvPr id="8" name="Graphic 7" descr="Line arrow Straight">
            <a:extLst>
              <a:ext uri="{FF2B5EF4-FFF2-40B4-BE49-F238E27FC236}">
                <a16:creationId xmlns:a16="http://schemas.microsoft.com/office/drawing/2014/main" id="{DE6BFB30-A8F4-4B8A-8A15-592EB87B2EF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489863" y="3043672"/>
            <a:ext cx="914400" cy="914400"/>
          </a:xfrm>
          <a:prstGeom prst="rect">
            <a:avLst/>
          </a:prstGeom>
        </p:spPr>
      </p:pic>
    </p:spTree>
    <p:extLst>
      <p:ext uri="{BB962C8B-B14F-4D97-AF65-F5344CB8AC3E}">
        <p14:creationId xmlns:p14="http://schemas.microsoft.com/office/powerpoint/2010/main" val="3434365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B0E1C4-4485-4A84-8901-BFAB1EFA14CF}"/>
              </a:ext>
            </a:extLst>
          </p:cNvPr>
          <p:cNvPicPr>
            <a:picLocks noChangeAspect="1"/>
          </p:cNvPicPr>
          <p:nvPr/>
        </p:nvPicPr>
        <p:blipFill>
          <a:blip r:embed="rId2"/>
          <a:stretch>
            <a:fillRect/>
          </a:stretch>
        </p:blipFill>
        <p:spPr>
          <a:xfrm>
            <a:off x="394853" y="1439571"/>
            <a:ext cx="7734300" cy="191452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AEA3EDBA-BA83-4BB8-A8AC-33B414B437ED}"/>
              </a:ext>
            </a:extLst>
          </p:cNvPr>
          <p:cNvPicPr>
            <a:picLocks noChangeAspect="1"/>
          </p:cNvPicPr>
          <p:nvPr/>
        </p:nvPicPr>
        <p:blipFill>
          <a:blip r:embed="rId3"/>
          <a:stretch>
            <a:fillRect/>
          </a:stretch>
        </p:blipFill>
        <p:spPr>
          <a:xfrm>
            <a:off x="4040330" y="4565941"/>
            <a:ext cx="4838700" cy="1704975"/>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8421123D-AABF-4AF8-9959-778A2CDF7DF2}"/>
              </a:ext>
            </a:extLst>
          </p:cNvPr>
          <p:cNvSpPr txBox="1"/>
          <p:nvPr/>
        </p:nvSpPr>
        <p:spPr>
          <a:xfrm>
            <a:off x="270162" y="609168"/>
            <a:ext cx="10300855" cy="461665"/>
          </a:xfrm>
          <a:prstGeom prst="rect">
            <a:avLst/>
          </a:prstGeom>
          <a:noFill/>
        </p:spPr>
        <p:txBody>
          <a:bodyPr wrap="square">
            <a:spAutoFit/>
          </a:bodyPr>
          <a:lstStyle/>
          <a:p>
            <a:r>
              <a:rPr lang="en-IN" sz="2400" b="1" dirty="0"/>
              <a:t>11] Percentage of Each Outcome Type in Total Incidents</a:t>
            </a:r>
          </a:p>
        </p:txBody>
      </p:sp>
      <p:pic>
        <p:nvPicPr>
          <p:cNvPr id="8" name="Graphic 7" descr="Line arrow Straight">
            <a:extLst>
              <a:ext uri="{FF2B5EF4-FFF2-40B4-BE49-F238E27FC236}">
                <a16:creationId xmlns:a16="http://schemas.microsoft.com/office/drawing/2014/main" id="{CA122B26-9E98-4DC2-BB9D-85AC429160F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780808" y="3429000"/>
            <a:ext cx="914400" cy="914400"/>
          </a:xfrm>
          <a:prstGeom prst="rect">
            <a:avLst/>
          </a:prstGeom>
        </p:spPr>
      </p:pic>
    </p:spTree>
    <p:extLst>
      <p:ext uri="{BB962C8B-B14F-4D97-AF65-F5344CB8AC3E}">
        <p14:creationId xmlns:p14="http://schemas.microsoft.com/office/powerpoint/2010/main" val="150466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4C8C5C-F549-4305-9599-A3C80CEBE431}"/>
              </a:ext>
            </a:extLst>
          </p:cNvPr>
          <p:cNvPicPr>
            <a:picLocks noChangeAspect="1"/>
          </p:cNvPicPr>
          <p:nvPr/>
        </p:nvPicPr>
        <p:blipFill>
          <a:blip r:embed="rId2"/>
          <a:stretch>
            <a:fillRect/>
          </a:stretch>
        </p:blipFill>
        <p:spPr>
          <a:xfrm>
            <a:off x="551583" y="1562099"/>
            <a:ext cx="8096250" cy="18669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50908971-D090-4F2A-892B-370501EE6095}"/>
              </a:ext>
            </a:extLst>
          </p:cNvPr>
          <p:cNvPicPr>
            <a:picLocks noChangeAspect="1"/>
          </p:cNvPicPr>
          <p:nvPr/>
        </p:nvPicPr>
        <p:blipFill>
          <a:blip r:embed="rId3"/>
          <a:stretch>
            <a:fillRect/>
          </a:stretch>
        </p:blipFill>
        <p:spPr>
          <a:xfrm>
            <a:off x="4391025" y="4074969"/>
            <a:ext cx="4019550" cy="253365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FE785E4F-6005-4DF6-93EE-68B1A3DA396B}"/>
              </a:ext>
            </a:extLst>
          </p:cNvPr>
          <p:cNvSpPr txBox="1"/>
          <p:nvPr/>
        </p:nvSpPr>
        <p:spPr>
          <a:xfrm>
            <a:off x="255008" y="454464"/>
            <a:ext cx="9997356" cy="461665"/>
          </a:xfrm>
          <a:prstGeom prst="rect">
            <a:avLst/>
          </a:prstGeom>
          <a:noFill/>
        </p:spPr>
        <p:txBody>
          <a:bodyPr wrap="square">
            <a:spAutoFit/>
          </a:bodyPr>
          <a:lstStyle/>
          <a:p>
            <a:r>
              <a:rPr lang="en-IN" sz="2400" b="1" dirty="0"/>
              <a:t>12] City with the Highest Incidents for a Specific Cause Category</a:t>
            </a:r>
          </a:p>
        </p:txBody>
      </p:sp>
      <p:pic>
        <p:nvPicPr>
          <p:cNvPr id="8" name="Graphic 7" descr="Line arrow Straight">
            <a:extLst>
              <a:ext uri="{FF2B5EF4-FFF2-40B4-BE49-F238E27FC236}">
                <a16:creationId xmlns:a16="http://schemas.microsoft.com/office/drawing/2014/main" id="{FAF60F03-CB49-41D2-AB44-6E2DDEEBD97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943600" y="2837584"/>
            <a:ext cx="914400" cy="914400"/>
          </a:xfrm>
          <a:prstGeom prst="rect">
            <a:avLst/>
          </a:prstGeom>
        </p:spPr>
      </p:pic>
    </p:spTree>
    <p:extLst>
      <p:ext uri="{BB962C8B-B14F-4D97-AF65-F5344CB8AC3E}">
        <p14:creationId xmlns:p14="http://schemas.microsoft.com/office/powerpoint/2010/main" val="24967132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AF09A8-24D2-481B-AE74-E352D5C7328F}"/>
              </a:ext>
            </a:extLst>
          </p:cNvPr>
          <p:cNvPicPr>
            <a:picLocks noChangeAspect="1"/>
          </p:cNvPicPr>
          <p:nvPr/>
        </p:nvPicPr>
        <p:blipFill>
          <a:blip r:embed="rId2"/>
          <a:stretch>
            <a:fillRect/>
          </a:stretch>
        </p:blipFill>
        <p:spPr>
          <a:xfrm>
            <a:off x="545954" y="1524000"/>
            <a:ext cx="6943725" cy="19050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D176D565-9C02-4B3E-8A38-ABFC9E289E59}"/>
              </a:ext>
            </a:extLst>
          </p:cNvPr>
          <p:cNvPicPr>
            <a:picLocks noChangeAspect="1"/>
          </p:cNvPicPr>
          <p:nvPr/>
        </p:nvPicPr>
        <p:blipFill>
          <a:blip r:embed="rId3"/>
          <a:stretch>
            <a:fillRect/>
          </a:stretch>
        </p:blipFill>
        <p:spPr>
          <a:xfrm>
            <a:off x="4017817" y="4272828"/>
            <a:ext cx="4572001" cy="2387151"/>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DAE7E70F-EDCF-4840-94A5-0BF0DEFA58A9}"/>
              </a:ext>
            </a:extLst>
          </p:cNvPr>
          <p:cNvSpPr txBox="1"/>
          <p:nvPr/>
        </p:nvSpPr>
        <p:spPr>
          <a:xfrm>
            <a:off x="346363" y="532359"/>
            <a:ext cx="9531927" cy="461665"/>
          </a:xfrm>
          <a:prstGeom prst="rect">
            <a:avLst/>
          </a:prstGeom>
          <a:noFill/>
        </p:spPr>
        <p:txBody>
          <a:bodyPr wrap="square">
            <a:spAutoFit/>
          </a:bodyPr>
          <a:lstStyle/>
          <a:p>
            <a:r>
              <a:rPr lang="en-IN" sz="2400" b="1" dirty="0"/>
              <a:t>13] Identify Cities with the Lowest Number of Incidents</a:t>
            </a:r>
          </a:p>
        </p:txBody>
      </p:sp>
      <p:pic>
        <p:nvPicPr>
          <p:cNvPr id="8" name="Graphic 7" descr="Line arrow Straight">
            <a:extLst>
              <a:ext uri="{FF2B5EF4-FFF2-40B4-BE49-F238E27FC236}">
                <a16:creationId xmlns:a16="http://schemas.microsoft.com/office/drawing/2014/main" id="{46EDFDFD-E8BF-48CF-AD67-6B9055D38DC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638800" y="3045618"/>
            <a:ext cx="914400" cy="914400"/>
          </a:xfrm>
          <a:prstGeom prst="rect">
            <a:avLst/>
          </a:prstGeom>
        </p:spPr>
      </p:pic>
    </p:spTree>
    <p:extLst>
      <p:ext uri="{BB962C8B-B14F-4D97-AF65-F5344CB8AC3E}">
        <p14:creationId xmlns:p14="http://schemas.microsoft.com/office/powerpoint/2010/main" val="2899723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C56D97-B0D2-4CE0-B143-6612DB3E1327}"/>
              </a:ext>
            </a:extLst>
          </p:cNvPr>
          <p:cNvPicPr>
            <a:picLocks noChangeAspect="1"/>
          </p:cNvPicPr>
          <p:nvPr/>
        </p:nvPicPr>
        <p:blipFill>
          <a:blip r:embed="rId2"/>
          <a:stretch>
            <a:fillRect/>
          </a:stretch>
        </p:blipFill>
        <p:spPr>
          <a:xfrm>
            <a:off x="648565" y="1649406"/>
            <a:ext cx="8401050" cy="16668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3A12EEA1-D6AA-48DF-B9EC-8D3237CD65A1}"/>
              </a:ext>
            </a:extLst>
          </p:cNvPr>
          <p:cNvPicPr>
            <a:picLocks noChangeAspect="1"/>
          </p:cNvPicPr>
          <p:nvPr/>
        </p:nvPicPr>
        <p:blipFill>
          <a:blip r:embed="rId3"/>
          <a:stretch>
            <a:fillRect/>
          </a:stretch>
        </p:blipFill>
        <p:spPr>
          <a:xfrm>
            <a:off x="2952316" y="4874638"/>
            <a:ext cx="5705475" cy="1019175"/>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22A1BDBF-03FE-4907-9C96-5651324EE86E}"/>
              </a:ext>
            </a:extLst>
          </p:cNvPr>
          <p:cNvSpPr txBox="1"/>
          <p:nvPr/>
        </p:nvSpPr>
        <p:spPr>
          <a:xfrm>
            <a:off x="426892" y="645533"/>
            <a:ext cx="9490364" cy="461665"/>
          </a:xfrm>
          <a:prstGeom prst="rect">
            <a:avLst/>
          </a:prstGeom>
          <a:noFill/>
        </p:spPr>
        <p:txBody>
          <a:bodyPr wrap="square">
            <a:spAutoFit/>
          </a:bodyPr>
          <a:lstStyle/>
          <a:p>
            <a:r>
              <a:rPr lang="en-IN" sz="2400" b="1" dirty="0"/>
              <a:t>14] Find the Most Frequent Cause-Outcome Pair Across Cities</a:t>
            </a:r>
          </a:p>
        </p:txBody>
      </p:sp>
      <p:pic>
        <p:nvPicPr>
          <p:cNvPr id="8" name="Graphic 7" descr="Line arrow Straight">
            <a:extLst>
              <a:ext uri="{FF2B5EF4-FFF2-40B4-BE49-F238E27FC236}">
                <a16:creationId xmlns:a16="http://schemas.microsoft.com/office/drawing/2014/main" id="{C9CFDD1E-332E-4E24-A8F9-F6CF029EAFE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4987636" y="3541720"/>
            <a:ext cx="914400" cy="914400"/>
          </a:xfrm>
          <a:prstGeom prst="rect">
            <a:avLst/>
          </a:prstGeom>
        </p:spPr>
      </p:pic>
    </p:spTree>
    <p:extLst>
      <p:ext uri="{BB962C8B-B14F-4D97-AF65-F5344CB8AC3E}">
        <p14:creationId xmlns:p14="http://schemas.microsoft.com/office/powerpoint/2010/main" val="16844743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93E5-82D3-44F5-B2FD-827F8FD523E7}"/>
              </a:ext>
            </a:extLst>
          </p:cNvPr>
          <p:cNvSpPr>
            <a:spLocks noGrp="1"/>
          </p:cNvSpPr>
          <p:nvPr>
            <p:ph type="title"/>
          </p:nvPr>
        </p:nvSpPr>
        <p:spPr/>
        <p:txBody>
          <a:bodyPr/>
          <a:lstStyle/>
          <a:p>
            <a:r>
              <a:rPr lang="en-IN" dirty="0"/>
              <a:t>Summary</a:t>
            </a:r>
          </a:p>
        </p:txBody>
      </p:sp>
      <p:sp>
        <p:nvSpPr>
          <p:cNvPr id="4" name="Rectangle 1">
            <a:extLst>
              <a:ext uri="{FF2B5EF4-FFF2-40B4-BE49-F238E27FC236}">
                <a16:creationId xmlns:a16="http://schemas.microsoft.com/office/drawing/2014/main" id="{825BFC64-58E9-4A5F-BF9F-17307FE1A388}"/>
              </a:ext>
            </a:extLst>
          </p:cNvPr>
          <p:cNvSpPr>
            <a:spLocks noGrp="1" noChangeArrowheads="1"/>
          </p:cNvSpPr>
          <p:nvPr>
            <p:ph idx="1"/>
          </p:nvPr>
        </p:nvSpPr>
        <p:spPr bwMode="auto">
          <a:xfrm>
            <a:off x="838199" y="2262356"/>
            <a:ext cx="10674927"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This project analyzed road accident data to examine the distribution of incidents across cities.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Using </a:t>
            </a:r>
            <a:r>
              <a:rPr kumimoji="0" lang="en-US" altLang="en-US" b="1" i="0" u="none" strike="noStrike" cap="none" normalizeH="0" baseline="0" dirty="0">
                <a:ln>
                  <a:noFill/>
                </a:ln>
                <a:solidFill>
                  <a:schemeClr val="tx1"/>
                </a:solidFill>
                <a:effectLst/>
                <a:latin typeface="Arial" panose="020B0604020202020204" pitchFamily="34" charset="0"/>
              </a:rPr>
              <a:t>SQL</a:t>
            </a:r>
            <a:r>
              <a:rPr kumimoji="0" lang="en-US" altLang="en-US" b="0" i="0" u="none" strike="noStrike" cap="none" normalizeH="0" baseline="0" dirty="0">
                <a:ln>
                  <a:noFill/>
                </a:ln>
                <a:solidFill>
                  <a:schemeClr val="tx1"/>
                </a:solidFill>
                <a:effectLst/>
                <a:latin typeface="Arial" panose="020B0604020202020204" pitchFamily="34" charset="0"/>
              </a:rPr>
              <a:t>, we identified cities with more than </a:t>
            </a:r>
            <a:r>
              <a:rPr kumimoji="0" lang="en-US" altLang="en-US" b="1" i="0" u="none" strike="noStrike" cap="none" normalizeH="0" baseline="0" dirty="0">
                <a:ln>
                  <a:noFill/>
                </a:ln>
                <a:solidFill>
                  <a:schemeClr val="tx1"/>
                </a:solidFill>
                <a:effectLst/>
                <a:latin typeface="Arial" panose="020B0604020202020204" pitchFamily="34" charset="0"/>
              </a:rPr>
              <a:t>15 minor injury cases</a:t>
            </a:r>
            <a:r>
              <a:rPr kumimoji="0" lang="en-US" altLang="en-US" b="0" i="0" u="none" strike="noStrike" cap="none" normalizeH="0" baseline="0" dirty="0">
                <a:ln>
                  <a:noFill/>
                </a:ln>
                <a:solidFill>
                  <a:schemeClr val="tx1"/>
                </a:solidFill>
                <a:effectLst/>
                <a:latin typeface="Arial" panose="020B0604020202020204" pitchFamily="34" charset="0"/>
              </a:rPr>
              <a:t> and ranked them based on incident count.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study highlighted high-risk cities and provided insights into the most common causes of minor injuries.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Findings from the analysis can help policymakers and traffic authorities implement </a:t>
            </a:r>
            <a:r>
              <a:rPr kumimoji="0" lang="en-US" altLang="en-US" b="1" i="0" u="none" strike="noStrike" cap="none" normalizeH="0" baseline="0" dirty="0">
                <a:ln>
                  <a:noFill/>
                </a:ln>
                <a:solidFill>
                  <a:schemeClr val="tx1"/>
                </a:solidFill>
                <a:effectLst/>
                <a:latin typeface="Arial" panose="020B0604020202020204" pitchFamily="34" charset="0"/>
              </a:rPr>
              <a:t>targeted road safety measures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results have been presented in a structured format to support </a:t>
            </a:r>
            <a:r>
              <a:rPr kumimoji="0" lang="en-US" altLang="en-US" b="1" i="0" u="none" strike="noStrike" cap="none" normalizeH="0" baseline="0" dirty="0">
                <a:ln>
                  <a:noFill/>
                </a:ln>
                <a:solidFill>
                  <a:schemeClr val="tx1"/>
                </a:solidFill>
                <a:effectLst/>
                <a:latin typeface="Arial" panose="020B0604020202020204" pitchFamily="34" charset="0"/>
              </a:rPr>
              <a:t>data-driven decision-making</a:t>
            </a:r>
            <a:r>
              <a:rPr kumimoji="0" lang="en-US" altLang="en-US"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4200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F13A05FD-7366-4643-9641-769925CE519D}"/>
              </a:ext>
            </a:extLst>
          </p:cNvPr>
          <p:cNvSpPr>
            <a:spLocks noGrp="1" noChangeArrowheads="1"/>
          </p:cNvSpPr>
          <p:nvPr>
            <p:ph idx="1"/>
          </p:nvPr>
        </p:nvSpPr>
        <p:spPr bwMode="auto">
          <a:xfrm>
            <a:off x="913775" y="3478983"/>
            <a:ext cx="773481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Thank you for your time and attention!</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Feel free to ask any questions or share your thoughts.</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Looking forward to discussions and insights!</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89246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C883-5963-4F85-8438-726BCF7C7D89}"/>
              </a:ext>
            </a:extLst>
          </p:cNvPr>
          <p:cNvSpPr>
            <a:spLocks noGrp="1"/>
          </p:cNvSpPr>
          <p:nvPr>
            <p:ph type="title"/>
          </p:nvPr>
        </p:nvSpPr>
        <p:spPr/>
        <p:txBody>
          <a:bodyPr/>
          <a:lstStyle/>
          <a:p>
            <a:r>
              <a:rPr lang="en-US" dirty="0"/>
              <a:t>Project Overview </a:t>
            </a:r>
            <a:endParaRPr lang="en-IN" dirty="0"/>
          </a:p>
        </p:txBody>
      </p:sp>
      <p:sp>
        <p:nvSpPr>
          <p:cNvPr id="3" name="Content Placeholder 2">
            <a:extLst>
              <a:ext uri="{FF2B5EF4-FFF2-40B4-BE49-F238E27FC236}">
                <a16:creationId xmlns:a16="http://schemas.microsoft.com/office/drawing/2014/main" id="{015AEA23-02D4-4834-91AE-0C9E3891BF98}"/>
              </a:ext>
            </a:extLst>
          </p:cNvPr>
          <p:cNvSpPr>
            <a:spLocks noGrp="1"/>
          </p:cNvSpPr>
          <p:nvPr>
            <p:ph idx="1"/>
          </p:nvPr>
        </p:nvSpPr>
        <p:spPr/>
        <p:txBody>
          <a:bodyPr>
            <a:normAutofit fontScale="92500" lnSpcReduction="10000"/>
          </a:bodyPr>
          <a:lstStyle/>
          <a:p>
            <a:r>
              <a:rPr lang="en-US" dirty="0"/>
              <a:t>This project aims to analyze the distribution of incidents across various cities, focusing only on those where the count exceeds </a:t>
            </a:r>
            <a:r>
              <a:rPr lang="en-US" b="1" dirty="0"/>
              <a:t>15 cases</a:t>
            </a:r>
            <a:r>
              <a:rPr lang="en-US" dirty="0"/>
              <a:t>. By filtering and ranking cities based on their incident frequency, we can identify areas with a higher occurrence of minor injuries and assess the underlying factors contributing to these accidents. Understanding these patterns is essential for recognizing high-risk urban zones and addressing road safety concerns effectively.</a:t>
            </a:r>
          </a:p>
          <a:p>
            <a:r>
              <a:rPr lang="en-US" dirty="0"/>
              <a:t>Using </a:t>
            </a:r>
            <a:r>
              <a:rPr lang="en-US" b="1" dirty="0"/>
              <a:t>SQL-based data analysis</a:t>
            </a:r>
            <a:r>
              <a:rPr lang="en-US" dirty="0"/>
              <a:t>, the project extracts meaningful insights from road accident records, categorizing incidents by city and cause. This structured approach allows us to pinpoint cities with frequent minor injury cases and examine which cause categories are most prevalent. The findings can help policymakers, traffic authorities, and urban planners develop targeted safety measures to reduce road accidents and improve overall traffic management. </a:t>
            </a:r>
          </a:p>
          <a:p>
            <a:endParaRPr lang="en-IN" dirty="0"/>
          </a:p>
        </p:txBody>
      </p:sp>
    </p:spTree>
    <p:extLst>
      <p:ext uri="{BB962C8B-B14F-4D97-AF65-F5344CB8AC3E}">
        <p14:creationId xmlns:p14="http://schemas.microsoft.com/office/powerpoint/2010/main" val="193480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1ECD4-EF13-4E13-AC63-A821DD586336}"/>
              </a:ext>
            </a:extLst>
          </p:cNvPr>
          <p:cNvSpPr>
            <a:spLocks noGrp="1"/>
          </p:cNvSpPr>
          <p:nvPr>
            <p:ph type="title"/>
          </p:nvPr>
        </p:nvSpPr>
        <p:spPr>
          <a:xfrm>
            <a:off x="913775" y="618517"/>
            <a:ext cx="10364451" cy="545265"/>
          </a:xfrm>
        </p:spPr>
        <p:txBody>
          <a:bodyPr>
            <a:normAutofit/>
          </a:bodyPr>
          <a:lstStyle/>
          <a:p>
            <a:r>
              <a:rPr lang="en-US" dirty="0"/>
              <a:t>Technology used </a:t>
            </a:r>
            <a:endParaRPr lang="en-IN" dirty="0"/>
          </a:p>
        </p:txBody>
      </p:sp>
      <p:sp>
        <p:nvSpPr>
          <p:cNvPr id="4" name="Rectangle 1">
            <a:extLst>
              <a:ext uri="{FF2B5EF4-FFF2-40B4-BE49-F238E27FC236}">
                <a16:creationId xmlns:a16="http://schemas.microsoft.com/office/drawing/2014/main" id="{AA0D5F51-37DC-4256-80A4-545262C4D6CD}"/>
              </a:ext>
            </a:extLst>
          </p:cNvPr>
          <p:cNvSpPr>
            <a:spLocks noGrp="1" noChangeArrowheads="1"/>
          </p:cNvSpPr>
          <p:nvPr>
            <p:ph idx="1"/>
          </p:nvPr>
        </p:nvSpPr>
        <p:spPr bwMode="auto">
          <a:xfrm>
            <a:off x="838200" y="2046915"/>
            <a:ext cx="10799618"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This project primarily utilizes </a:t>
            </a:r>
            <a:r>
              <a:rPr kumimoji="0" lang="en-US" altLang="en-US" b="1" i="0" u="none" strike="noStrike" cap="none" normalizeH="0" baseline="0" dirty="0">
                <a:ln>
                  <a:noFill/>
                </a:ln>
                <a:solidFill>
                  <a:schemeClr val="tx1"/>
                </a:solidFill>
                <a:effectLst/>
                <a:latin typeface="Arial" panose="020B0604020202020204" pitchFamily="34" charset="0"/>
              </a:rPr>
              <a:t>SQL</a:t>
            </a:r>
            <a:r>
              <a:rPr kumimoji="0" lang="en-US" altLang="en-US" b="0" i="0" u="none" strike="noStrike" cap="none" normalizeH="0" baseline="0" dirty="0">
                <a:ln>
                  <a:noFill/>
                </a:ln>
                <a:solidFill>
                  <a:schemeClr val="tx1"/>
                </a:solidFill>
                <a:effectLst/>
                <a:latin typeface="Arial" panose="020B0604020202020204" pitchFamily="34" charset="0"/>
              </a:rPr>
              <a:t> for querying and analyzing road accident data. SQL is used to extract meaningful insights by filtering, grouping, and ranking cities based on the number of incidents. Various SQL functions such as </a:t>
            </a:r>
            <a:r>
              <a:rPr kumimoji="0" lang="en-US" altLang="en-US" sz="1600" b="0" i="0" u="none" strike="noStrike" cap="none" normalizeH="0" baseline="0" dirty="0">
                <a:ln>
                  <a:noFill/>
                </a:ln>
                <a:solidFill>
                  <a:schemeClr val="tx1"/>
                </a:solidFill>
                <a:effectLst/>
                <a:latin typeface="Arial Unicode MS"/>
              </a:rPr>
              <a:t>COUNT()</a:t>
            </a:r>
            <a:r>
              <a:rPr kumimoji="0" lang="en-US" altLang="en-US"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GROUP BY</a:t>
            </a:r>
            <a:r>
              <a:rPr kumimoji="0" lang="en-US" altLang="en-US"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ORDER BY</a:t>
            </a:r>
            <a:r>
              <a:rPr kumimoji="0" lang="en-US" altLang="en-US" b="0" i="0" u="none" strike="noStrike" cap="none" normalizeH="0" baseline="0" dirty="0">
                <a:ln>
                  <a:noFill/>
                </a:ln>
                <a:solidFill>
                  <a:schemeClr val="tx1"/>
                </a:solidFill>
                <a:effectLst/>
              </a:rPr>
              <a:t>, and conditional filtering help in identifying trends related to minor injuries across different cities. Through these queries, we can determine which cities report the highest number of minor injury incidents and analyze the contributing factors.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Additionally, </a:t>
            </a:r>
            <a:r>
              <a:rPr kumimoji="0" lang="en-US" altLang="en-US" b="1" i="0" u="none" strike="noStrike" cap="none" normalizeH="0" baseline="0" dirty="0">
                <a:ln>
                  <a:noFill/>
                </a:ln>
                <a:solidFill>
                  <a:schemeClr val="tx1"/>
                </a:solidFill>
                <a:effectLst/>
                <a:latin typeface="Arial" panose="020B0604020202020204" pitchFamily="34" charset="0"/>
              </a:rPr>
              <a:t>Excel</a:t>
            </a:r>
            <a:r>
              <a:rPr kumimoji="0" lang="en-US" altLang="en-US" b="0" i="0" u="none" strike="noStrike" cap="none" normalizeH="0" baseline="0" dirty="0">
                <a:ln>
                  <a:noFill/>
                </a:ln>
                <a:solidFill>
                  <a:schemeClr val="tx1"/>
                </a:solidFill>
                <a:effectLst/>
                <a:latin typeface="Arial" panose="020B0604020202020204" pitchFamily="34" charset="0"/>
              </a:rPr>
              <a:t> is used for an initial overview of the dataset, specifically to check the structure and available columns. This helps in understanding the data before writing SQL queries for analysis. Lastly, </a:t>
            </a:r>
            <a:r>
              <a:rPr kumimoji="0" lang="en-US" altLang="en-US" b="1" i="0" u="none" strike="noStrike" cap="none" normalizeH="0" baseline="0" dirty="0">
                <a:ln>
                  <a:noFill/>
                </a:ln>
                <a:solidFill>
                  <a:schemeClr val="tx1"/>
                </a:solidFill>
                <a:effectLst/>
                <a:latin typeface="Arial" panose="020B0604020202020204" pitchFamily="34" charset="0"/>
              </a:rPr>
              <a:t>PowerPoint</a:t>
            </a:r>
            <a:r>
              <a:rPr kumimoji="0" lang="en-US" altLang="en-US" b="0" i="0" u="none" strike="noStrike" cap="none" normalizeH="0" baseline="0" dirty="0">
                <a:ln>
                  <a:noFill/>
                </a:ln>
                <a:solidFill>
                  <a:schemeClr val="tx1"/>
                </a:solidFill>
                <a:effectLst/>
                <a:latin typeface="Arial" panose="020B0604020202020204" pitchFamily="34" charset="0"/>
              </a:rPr>
              <a:t> is utilized to present findings in a visually structured format, making it easier to communicate insights, trends, and recommendations effectively. By leveraging these technologies, the project ensures a systematic approach to data </a:t>
            </a:r>
            <a:r>
              <a:rPr kumimoji="0" lang="en-US" altLang="en-US" sz="2400" b="0" i="0" u="none" strike="noStrike" cap="none" normalizeH="0" baseline="0" dirty="0">
                <a:ln>
                  <a:noFill/>
                </a:ln>
                <a:solidFill>
                  <a:schemeClr val="tx1"/>
                </a:solidFill>
                <a:effectLst/>
                <a:latin typeface="Arial" panose="020B0604020202020204" pitchFamily="34" charset="0"/>
              </a:rPr>
              <a:t>analysis </a:t>
            </a:r>
            <a:r>
              <a:rPr kumimoji="0" lang="en-US" altLang="en-US" b="0" i="0" u="none" strike="noStrike" cap="none" normalizeH="0" baseline="0" dirty="0">
                <a:ln>
                  <a:noFill/>
                </a:ln>
                <a:solidFill>
                  <a:schemeClr val="tx1"/>
                </a:solidFill>
                <a:effectLst/>
                <a:latin typeface="Arial" panose="020B0604020202020204" pitchFamily="34" charset="0"/>
              </a:rPr>
              <a:t>and presentation.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46078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C714-317E-47EA-87FD-12F595588250}"/>
              </a:ext>
            </a:extLst>
          </p:cNvPr>
          <p:cNvSpPr>
            <a:spLocks noGrp="1"/>
          </p:cNvSpPr>
          <p:nvPr>
            <p:ph type="title"/>
          </p:nvPr>
        </p:nvSpPr>
        <p:spPr>
          <a:xfrm>
            <a:off x="838200" y="365125"/>
            <a:ext cx="10515600" cy="909493"/>
          </a:xfrm>
        </p:spPr>
        <p:txBody>
          <a:bodyPr/>
          <a:lstStyle/>
          <a:p>
            <a:r>
              <a:rPr lang="en-US" dirty="0"/>
              <a:t>Quires </a:t>
            </a:r>
            <a:endParaRPr lang="en-IN" dirty="0"/>
          </a:p>
        </p:txBody>
      </p:sp>
      <p:pic>
        <p:nvPicPr>
          <p:cNvPr id="5" name="Content Placeholder 4">
            <a:extLst>
              <a:ext uri="{FF2B5EF4-FFF2-40B4-BE49-F238E27FC236}">
                <a16:creationId xmlns:a16="http://schemas.microsoft.com/office/drawing/2014/main" id="{7A2377A2-EF42-492D-97C8-16EDF1CA5EEC}"/>
              </a:ext>
            </a:extLst>
          </p:cNvPr>
          <p:cNvPicPr>
            <a:picLocks noGrp="1" noChangeAspect="1"/>
          </p:cNvPicPr>
          <p:nvPr>
            <p:ph idx="1"/>
          </p:nvPr>
        </p:nvPicPr>
        <p:blipFill>
          <a:blip r:embed="rId2"/>
          <a:stretch>
            <a:fillRect/>
          </a:stretch>
        </p:blipFill>
        <p:spPr>
          <a:xfrm>
            <a:off x="564139" y="1690688"/>
            <a:ext cx="7877175" cy="114300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9D6CF50C-5993-49DA-B13D-FCA64A0BCBD2}"/>
              </a:ext>
            </a:extLst>
          </p:cNvPr>
          <p:cNvPicPr>
            <a:picLocks noChangeAspect="1"/>
          </p:cNvPicPr>
          <p:nvPr/>
        </p:nvPicPr>
        <p:blipFill>
          <a:blip r:embed="rId3"/>
          <a:stretch>
            <a:fillRect/>
          </a:stretch>
        </p:blipFill>
        <p:spPr>
          <a:xfrm>
            <a:off x="3637250" y="2521094"/>
            <a:ext cx="7439025" cy="4143375"/>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0F0FA64F-46CB-460C-BA03-3EF35060553E}"/>
              </a:ext>
            </a:extLst>
          </p:cNvPr>
          <p:cNvSpPr txBox="1"/>
          <p:nvPr/>
        </p:nvSpPr>
        <p:spPr>
          <a:xfrm>
            <a:off x="564139" y="1043785"/>
            <a:ext cx="6096000" cy="461665"/>
          </a:xfrm>
          <a:prstGeom prst="rect">
            <a:avLst/>
          </a:prstGeom>
          <a:noFill/>
        </p:spPr>
        <p:txBody>
          <a:bodyPr wrap="square">
            <a:spAutoFit/>
          </a:bodyPr>
          <a:lstStyle/>
          <a:p>
            <a:r>
              <a:rPr lang="en-IN" sz="2400" b="1" dirty="0"/>
              <a:t>1] Import &amp; View Table</a:t>
            </a:r>
          </a:p>
        </p:txBody>
      </p:sp>
      <p:pic>
        <p:nvPicPr>
          <p:cNvPr id="11" name="Graphic 10" descr="Arrow Rotate left">
            <a:extLst>
              <a:ext uri="{FF2B5EF4-FFF2-40B4-BE49-F238E27FC236}">
                <a16:creationId xmlns:a16="http://schemas.microsoft.com/office/drawing/2014/main" id="{3BD8E662-564A-4714-AF2D-2FA3CACBC2E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409569">
            <a:off x="2030424" y="3016249"/>
            <a:ext cx="1299169" cy="1299169"/>
          </a:xfrm>
          <a:prstGeom prst="rect">
            <a:avLst/>
          </a:prstGeom>
        </p:spPr>
      </p:pic>
    </p:spTree>
    <p:extLst>
      <p:ext uri="{BB962C8B-B14F-4D97-AF65-F5344CB8AC3E}">
        <p14:creationId xmlns:p14="http://schemas.microsoft.com/office/powerpoint/2010/main" val="1345919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800CE6-B0B9-4BDF-B8FB-FF0599357D02}"/>
              </a:ext>
            </a:extLst>
          </p:cNvPr>
          <p:cNvPicPr>
            <a:picLocks noChangeAspect="1"/>
          </p:cNvPicPr>
          <p:nvPr/>
        </p:nvPicPr>
        <p:blipFill>
          <a:blip r:embed="rId2"/>
          <a:stretch>
            <a:fillRect/>
          </a:stretch>
        </p:blipFill>
        <p:spPr>
          <a:xfrm>
            <a:off x="432955" y="1458624"/>
            <a:ext cx="9829800" cy="108585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29111FE7-A4BD-463B-8B66-56AE77E539B0}"/>
              </a:ext>
            </a:extLst>
          </p:cNvPr>
          <p:cNvPicPr>
            <a:picLocks noChangeAspect="1"/>
          </p:cNvPicPr>
          <p:nvPr/>
        </p:nvPicPr>
        <p:blipFill>
          <a:blip r:embed="rId3"/>
          <a:stretch>
            <a:fillRect/>
          </a:stretch>
        </p:blipFill>
        <p:spPr>
          <a:xfrm>
            <a:off x="257175" y="3475326"/>
            <a:ext cx="4124325" cy="88582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2680471B-143E-4E14-9F66-99BB3DBEEB86}"/>
              </a:ext>
            </a:extLst>
          </p:cNvPr>
          <p:cNvPicPr>
            <a:picLocks noChangeAspect="1"/>
          </p:cNvPicPr>
          <p:nvPr/>
        </p:nvPicPr>
        <p:blipFill>
          <a:blip r:embed="rId4"/>
          <a:stretch>
            <a:fillRect/>
          </a:stretch>
        </p:blipFill>
        <p:spPr>
          <a:xfrm>
            <a:off x="6196445" y="3065751"/>
            <a:ext cx="5257800" cy="2333625"/>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02C7DE4C-7638-46A4-BC06-15D8EEDF1474}"/>
              </a:ext>
            </a:extLst>
          </p:cNvPr>
          <p:cNvSpPr txBox="1"/>
          <p:nvPr/>
        </p:nvSpPr>
        <p:spPr>
          <a:xfrm>
            <a:off x="257175" y="937347"/>
            <a:ext cx="6096000" cy="461665"/>
          </a:xfrm>
          <a:prstGeom prst="rect">
            <a:avLst/>
          </a:prstGeom>
          <a:noFill/>
        </p:spPr>
        <p:txBody>
          <a:bodyPr wrap="square">
            <a:spAutoFit/>
          </a:bodyPr>
          <a:lstStyle/>
          <a:p>
            <a:r>
              <a:rPr lang="en-IN" sz="2400" b="1" dirty="0"/>
              <a:t>2] Rename The Table </a:t>
            </a:r>
          </a:p>
        </p:txBody>
      </p:sp>
      <p:sp>
        <p:nvSpPr>
          <p:cNvPr id="11" name="TextBox 10">
            <a:extLst>
              <a:ext uri="{FF2B5EF4-FFF2-40B4-BE49-F238E27FC236}">
                <a16:creationId xmlns:a16="http://schemas.microsoft.com/office/drawing/2014/main" id="{493F2984-7FF6-4AA4-A35F-2F8030ADA503}"/>
              </a:ext>
            </a:extLst>
          </p:cNvPr>
          <p:cNvSpPr txBox="1"/>
          <p:nvPr/>
        </p:nvSpPr>
        <p:spPr>
          <a:xfrm>
            <a:off x="257175" y="2881085"/>
            <a:ext cx="6096000" cy="461665"/>
          </a:xfrm>
          <a:prstGeom prst="rect">
            <a:avLst/>
          </a:prstGeom>
          <a:noFill/>
        </p:spPr>
        <p:txBody>
          <a:bodyPr wrap="square">
            <a:spAutoFit/>
          </a:bodyPr>
          <a:lstStyle/>
          <a:p>
            <a:r>
              <a:rPr lang="en-IN" sz="2400" b="1" dirty="0"/>
              <a:t>3] Check Data-Types</a:t>
            </a:r>
          </a:p>
        </p:txBody>
      </p:sp>
      <p:pic>
        <p:nvPicPr>
          <p:cNvPr id="13" name="Graphic 12" descr="Line arrow Straight">
            <a:extLst>
              <a:ext uri="{FF2B5EF4-FFF2-40B4-BE49-F238E27FC236}">
                <a16:creationId xmlns:a16="http://schemas.microsoft.com/office/drawing/2014/main" id="{63D9EA11-D9E3-46A1-855F-CC30B977BB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4890655" y="3569347"/>
            <a:ext cx="914400" cy="914400"/>
          </a:xfrm>
          <a:prstGeom prst="rect">
            <a:avLst/>
          </a:prstGeom>
        </p:spPr>
      </p:pic>
    </p:spTree>
    <p:extLst>
      <p:ext uri="{BB962C8B-B14F-4D97-AF65-F5344CB8AC3E}">
        <p14:creationId xmlns:p14="http://schemas.microsoft.com/office/powerpoint/2010/main" val="1561275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CB7A8A-D867-465A-A6F9-0CCF029D39A4}"/>
              </a:ext>
            </a:extLst>
          </p:cNvPr>
          <p:cNvPicPr>
            <a:picLocks noChangeAspect="1"/>
          </p:cNvPicPr>
          <p:nvPr/>
        </p:nvPicPr>
        <p:blipFill>
          <a:blip r:embed="rId2"/>
          <a:stretch>
            <a:fillRect/>
          </a:stretch>
        </p:blipFill>
        <p:spPr>
          <a:xfrm>
            <a:off x="394422" y="1156893"/>
            <a:ext cx="10239375" cy="243840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B5D1BA3-15BC-4967-AB00-AB86B4769A21}"/>
              </a:ext>
            </a:extLst>
          </p:cNvPr>
          <p:cNvPicPr>
            <a:picLocks noChangeAspect="1"/>
          </p:cNvPicPr>
          <p:nvPr/>
        </p:nvPicPr>
        <p:blipFill>
          <a:blip r:embed="rId3"/>
          <a:stretch>
            <a:fillRect/>
          </a:stretch>
        </p:blipFill>
        <p:spPr>
          <a:xfrm>
            <a:off x="2614611" y="4946859"/>
            <a:ext cx="6962775" cy="1419225"/>
          </a:xfrm>
          <a:prstGeom prst="rect">
            <a:avLst/>
          </a:prstGeom>
          <a:ln>
            <a:noFill/>
          </a:ln>
          <a:effectLst>
            <a:outerShdw blurRad="190500" algn="tl" rotWithShape="0">
              <a:srgbClr val="000000">
                <a:alpha val="70000"/>
              </a:srgbClr>
            </a:outerShdw>
          </a:effectLst>
        </p:spPr>
      </p:pic>
      <p:sp>
        <p:nvSpPr>
          <p:cNvPr id="9" name="TextBox 8">
            <a:extLst>
              <a:ext uri="{FF2B5EF4-FFF2-40B4-BE49-F238E27FC236}">
                <a16:creationId xmlns:a16="http://schemas.microsoft.com/office/drawing/2014/main" id="{C1569C3D-5058-4902-9C99-6C9679D6F3C4}"/>
              </a:ext>
            </a:extLst>
          </p:cNvPr>
          <p:cNvSpPr txBox="1"/>
          <p:nvPr/>
        </p:nvSpPr>
        <p:spPr>
          <a:xfrm>
            <a:off x="394422" y="491916"/>
            <a:ext cx="6096000" cy="461665"/>
          </a:xfrm>
          <a:prstGeom prst="rect">
            <a:avLst/>
          </a:prstGeom>
          <a:noFill/>
        </p:spPr>
        <p:txBody>
          <a:bodyPr wrap="square">
            <a:spAutoFit/>
          </a:bodyPr>
          <a:lstStyle/>
          <a:p>
            <a:r>
              <a:rPr lang="en-IN" sz="2400" b="1" dirty="0"/>
              <a:t>4] Check Null Values</a:t>
            </a:r>
          </a:p>
        </p:txBody>
      </p:sp>
      <p:pic>
        <p:nvPicPr>
          <p:cNvPr id="11" name="Graphic 10" descr="Line arrow Straight">
            <a:extLst>
              <a:ext uri="{FF2B5EF4-FFF2-40B4-BE49-F238E27FC236}">
                <a16:creationId xmlns:a16="http://schemas.microsoft.com/office/drawing/2014/main" id="{D9F4647E-136F-4167-A263-59161ECE2E2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5638799" y="3798605"/>
            <a:ext cx="914400" cy="914400"/>
          </a:xfrm>
          <a:prstGeom prst="rect">
            <a:avLst/>
          </a:prstGeom>
        </p:spPr>
      </p:pic>
    </p:spTree>
    <p:extLst>
      <p:ext uri="{BB962C8B-B14F-4D97-AF65-F5344CB8AC3E}">
        <p14:creationId xmlns:p14="http://schemas.microsoft.com/office/powerpoint/2010/main" val="1541813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49E6D7-1C7C-4938-B0C8-F87351B07280}"/>
              </a:ext>
            </a:extLst>
          </p:cNvPr>
          <p:cNvPicPr>
            <a:picLocks noChangeAspect="1"/>
          </p:cNvPicPr>
          <p:nvPr/>
        </p:nvPicPr>
        <p:blipFill>
          <a:blip r:embed="rId2"/>
          <a:stretch>
            <a:fillRect/>
          </a:stretch>
        </p:blipFill>
        <p:spPr>
          <a:xfrm>
            <a:off x="441178" y="1235230"/>
            <a:ext cx="8372475" cy="330517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A321944F-A181-49CD-8728-AD6CD883D5A1}"/>
              </a:ext>
            </a:extLst>
          </p:cNvPr>
          <p:cNvPicPr>
            <a:picLocks noChangeAspect="1"/>
          </p:cNvPicPr>
          <p:nvPr/>
        </p:nvPicPr>
        <p:blipFill>
          <a:blip r:embed="rId3"/>
          <a:stretch>
            <a:fillRect/>
          </a:stretch>
        </p:blipFill>
        <p:spPr>
          <a:xfrm>
            <a:off x="1622278" y="5167745"/>
            <a:ext cx="3733800" cy="1495425"/>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25B7C114-A148-4309-88F8-1D3CA1774D35}"/>
              </a:ext>
            </a:extLst>
          </p:cNvPr>
          <p:cNvPicPr>
            <a:picLocks noChangeAspect="1"/>
          </p:cNvPicPr>
          <p:nvPr/>
        </p:nvPicPr>
        <p:blipFill>
          <a:blip r:embed="rId4"/>
          <a:stretch>
            <a:fillRect/>
          </a:stretch>
        </p:blipFill>
        <p:spPr>
          <a:xfrm>
            <a:off x="7523021" y="1808884"/>
            <a:ext cx="4324350" cy="2486025"/>
          </a:xfrm>
          <a:prstGeom prst="rect">
            <a:avLst/>
          </a:prstGeom>
        </p:spPr>
      </p:pic>
      <p:sp>
        <p:nvSpPr>
          <p:cNvPr id="11" name="TextBox 10">
            <a:extLst>
              <a:ext uri="{FF2B5EF4-FFF2-40B4-BE49-F238E27FC236}">
                <a16:creationId xmlns:a16="http://schemas.microsoft.com/office/drawing/2014/main" id="{BEAA03E9-8F7D-4CFF-8EFF-C29C363367D6}"/>
              </a:ext>
            </a:extLst>
          </p:cNvPr>
          <p:cNvSpPr txBox="1"/>
          <p:nvPr/>
        </p:nvSpPr>
        <p:spPr>
          <a:xfrm>
            <a:off x="441177" y="319497"/>
            <a:ext cx="7954677" cy="461665"/>
          </a:xfrm>
          <a:prstGeom prst="rect">
            <a:avLst/>
          </a:prstGeom>
          <a:noFill/>
        </p:spPr>
        <p:txBody>
          <a:bodyPr wrap="square">
            <a:spAutoFit/>
          </a:bodyPr>
          <a:lstStyle/>
          <a:p>
            <a:r>
              <a:rPr lang="en-IN" sz="2400" b="1" dirty="0"/>
              <a:t>5] Top Cities with the Highest Incident Count</a:t>
            </a:r>
          </a:p>
        </p:txBody>
      </p:sp>
      <p:pic>
        <p:nvPicPr>
          <p:cNvPr id="15" name="Graphic 14" descr="Arrow Rotate right">
            <a:extLst>
              <a:ext uri="{FF2B5EF4-FFF2-40B4-BE49-F238E27FC236}">
                <a16:creationId xmlns:a16="http://schemas.microsoft.com/office/drawing/2014/main" id="{7297885C-8063-4D47-9048-5016C1E091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30146" y="688829"/>
            <a:ext cx="914400" cy="914400"/>
          </a:xfrm>
          <a:prstGeom prst="rect">
            <a:avLst/>
          </a:prstGeom>
        </p:spPr>
      </p:pic>
      <p:pic>
        <p:nvPicPr>
          <p:cNvPr id="17" name="Graphic 16" descr="Line arrow Straight">
            <a:extLst>
              <a:ext uri="{FF2B5EF4-FFF2-40B4-BE49-F238E27FC236}">
                <a16:creationId xmlns:a16="http://schemas.microsoft.com/office/drawing/2014/main" id="{3CB59613-E644-4B1A-BE21-E48D1843F4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16200000">
            <a:off x="4170215" y="4083205"/>
            <a:ext cx="914400" cy="914400"/>
          </a:xfrm>
          <a:prstGeom prst="rect">
            <a:avLst/>
          </a:prstGeom>
        </p:spPr>
      </p:pic>
    </p:spTree>
    <p:extLst>
      <p:ext uri="{BB962C8B-B14F-4D97-AF65-F5344CB8AC3E}">
        <p14:creationId xmlns:p14="http://schemas.microsoft.com/office/powerpoint/2010/main" val="3516920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941F20-0C6F-46B3-A22B-A451B1BE6844}"/>
              </a:ext>
            </a:extLst>
          </p:cNvPr>
          <p:cNvPicPr>
            <a:picLocks noChangeAspect="1"/>
          </p:cNvPicPr>
          <p:nvPr/>
        </p:nvPicPr>
        <p:blipFill>
          <a:blip r:embed="rId2"/>
          <a:stretch>
            <a:fillRect/>
          </a:stretch>
        </p:blipFill>
        <p:spPr>
          <a:xfrm>
            <a:off x="318654" y="1529015"/>
            <a:ext cx="10029825" cy="2247900"/>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C3FAF336-D233-4B2B-B024-B9E7BA756688}"/>
              </a:ext>
            </a:extLst>
          </p:cNvPr>
          <p:cNvPicPr>
            <a:picLocks noChangeAspect="1"/>
          </p:cNvPicPr>
          <p:nvPr/>
        </p:nvPicPr>
        <p:blipFill>
          <a:blip r:embed="rId3"/>
          <a:stretch>
            <a:fillRect/>
          </a:stretch>
        </p:blipFill>
        <p:spPr>
          <a:xfrm>
            <a:off x="5586412" y="4205035"/>
            <a:ext cx="5067300" cy="238125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02DDA8CC-9FE9-4712-BE2A-1F41595DADC9}"/>
              </a:ext>
            </a:extLst>
          </p:cNvPr>
          <p:cNvSpPr txBox="1"/>
          <p:nvPr/>
        </p:nvSpPr>
        <p:spPr>
          <a:xfrm>
            <a:off x="318654" y="271715"/>
            <a:ext cx="10806545" cy="461665"/>
          </a:xfrm>
          <a:prstGeom prst="rect">
            <a:avLst/>
          </a:prstGeom>
          <a:noFill/>
        </p:spPr>
        <p:txBody>
          <a:bodyPr wrap="square">
            <a:spAutoFit/>
          </a:bodyPr>
          <a:lstStyle/>
          <a:p>
            <a:r>
              <a:rPr lang="en-IN" sz="2400" b="1" dirty="0"/>
              <a:t>6] Distribution of "Minor Injury" Incident Outcomes Across Cities (Greater Than 15)</a:t>
            </a:r>
          </a:p>
        </p:txBody>
      </p:sp>
      <p:pic>
        <p:nvPicPr>
          <p:cNvPr id="9" name="Graphic 8" descr="Arrow Rotate left">
            <a:extLst>
              <a:ext uri="{FF2B5EF4-FFF2-40B4-BE49-F238E27FC236}">
                <a16:creationId xmlns:a16="http://schemas.microsoft.com/office/drawing/2014/main" id="{B6A8DEA0-ABBE-481A-8738-AD1E81B8D64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023417">
            <a:off x="4128657" y="3872328"/>
            <a:ext cx="914400" cy="914400"/>
          </a:xfrm>
          <a:prstGeom prst="rect">
            <a:avLst/>
          </a:prstGeom>
        </p:spPr>
      </p:pic>
    </p:spTree>
    <p:extLst>
      <p:ext uri="{BB962C8B-B14F-4D97-AF65-F5344CB8AC3E}">
        <p14:creationId xmlns:p14="http://schemas.microsoft.com/office/powerpoint/2010/main" val="177654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AF3879-EA45-4CF8-B48D-58E8F5913EF6}"/>
              </a:ext>
            </a:extLst>
          </p:cNvPr>
          <p:cNvPicPr>
            <a:picLocks noChangeAspect="1"/>
          </p:cNvPicPr>
          <p:nvPr/>
        </p:nvPicPr>
        <p:blipFill>
          <a:blip r:embed="rId2"/>
          <a:stretch>
            <a:fillRect/>
          </a:stretch>
        </p:blipFill>
        <p:spPr>
          <a:xfrm>
            <a:off x="346362" y="946443"/>
            <a:ext cx="9763125" cy="267652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C4A613A9-DC02-45E7-92C4-EF2724ED7DB9}"/>
              </a:ext>
            </a:extLst>
          </p:cNvPr>
          <p:cNvPicPr>
            <a:picLocks noChangeAspect="1"/>
          </p:cNvPicPr>
          <p:nvPr/>
        </p:nvPicPr>
        <p:blipFill>
          <a:blip r:embed="rId3"/>
          <a:stretch>
            <a:fillRect/>
          </a:stretch>
        </p:blipFill>
        <p:spPr>
          <a:xfrm>
            <a:off x="4732627" y="4245140"/>
            <a:ext cx="5829300" cy="2333625"/>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9EF04C6A-0978-4C20-A69D-074598F0B3A9}"/>
              </a:ext>
            </a:extLst>
          </p:cNvPr>
          <p:cNvSpPr txBox="1"/>
          <p:nvPr/>
        </p:nvSpPr>
        <p:spPr>
          <a:xfrm>
            <a:off x="346362" y="279235"/>
            <a:ext cx="7675419" cy="461665"/>
          </a:xfrm>
          <a:prstGeom prst="rect">
            <a:avLst/>
          </a:prstGeom>
          <a:noFill/>
        </p:spPr>
        <p:txBody>
          <a:bodyPr wrap="square">
            <a:spAutoFit/>
          </a:bodyPr>
          <a:lstStyle/>
          <a:p>
            <a:r>
              <a:rPr lang="en-IN" sz="2400" b="1" dirty="0"/>
              <a:t>7] Top Cities for Each Specific Cause Category</a:t>
            </a:r>
          </a:p>
        </p:txBody>
      </p:sp>
      <p:pic>
        <p:nvPicPr>
          <p:cNvPr id="8" name="Graphic 7" descr="Arrow Rotate left">
            <a:extLst>
              <a:ext uri="{FF2B5EF4-FFF2-40B4-BE49-F238E27FC236}">
                <a16:creationId xmlns:a16="http://schemas.microsoft.com/office/drawing/2014/main" id="{FF2BA03F-028F-4AE1-AE05-D5B10AC2AD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7023417">
            <a:off x="3389169" y="3858237"/>
            <a:ext cx="914400" cy="914400"/>
          </a:xfrm>
          <a:prstGeom prst="rect">
            <a:avLst/>
          </a:prstGeom>
        </p:spPr>
      </p:pic>
    </p:spTree>
    <p:extLst>
      <p:ext uri="{BB962C8B-B14F-4D97-AF65-F5344CB8AC3E}">
        <p14:creationId xmlns:p14="http://schemas.microsoft.com/office/powerpoint/2010/main" val="7480963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63</TotalTime>
  <Words>650</Words>
  <Application>Microsoft Office PowerPoint</Application>
  <PresentationFormat>Widescreen</PresentationFormat>
  <Paragraphs>34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Arial Unicode MS</vt:lpstr>
      <vt:lpstr>Gill Sans MT</vt:lpstr>
      <vt:lpstr>Gallery</vt:lpstr>
      <vt:lpstr>Regulatory Affairs of Road Accident Data 2020</vt:lpstr>
      <vt:lpstr>Project Overview </vt:lpstr>
      <vt:lpstr>Technology used </vt:lpstr>
      <vt:lpstr>Quires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Regulatory Affairs of Road Accident Data 2020</dc:title>
  <dc:creator>priyarajurkar71@gmail.com</dc:creator>
  <cp:lastModifiedBy>priyarajurkar71@gmail.com</cp:lastModifiedBy>
  <cp:revision>5</cp:revision>
  <dcterms:created xsi:type="dcterms:W3CDTF">2025-03-09T12:48:18Z</dcterms:created>
  <dcterms:modified xsi:type="dcterms:W3CDTF">2025-03-09T14:07:22Z</dcterms:modified>
</cp:coreProperties>
</file>