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708" r:id="rId4"/>
    <p:sldMasterId id="2147483738" r:id="rId5"/>
    <p:sldMasterId id="2147483750" r:id="rId6"/>
    <p:sldMasterId id="2147483762" r:id="rId7"/>
    <p:sldMasterId id="2147483918" r:id="rId8"/>
  </p:sldMasterIdLst>
  <p:notesMasterIdLst>
    <p:notesMasterId r:id="rId27"/>
  </p:notesMasterIdLst>
  <p:sldIdLst>
    <p:sldId id="312" r:id="rId9"/>
    <p:sldId id="258" r:id="rId10"/>
    <p:sldId id="291" r:id="rId11"/>
    <p:sldId id="314" r:id="rId12"/>
    <p:sldId id="315" r:id="rId13"/>
    <p:sldId id="316" r:id="rId14"/>
    <p:sldId id="317" r:id="rId15"/>
    <p:sldId id="318" r:id="rId16"/>
    <p:sldId id="319" r:id="rId17"/>
    <p:sldId id="320" r:id="rId18"/>
    <p:sldId id="321" r:id="rId19"/>
    <p:sldId id="322" r:id="rId20"/>
    <p:sldId id="285" r:id="rId21"/>
    <p:sldId id="323" r:id="rId22"/>
    <p:sldId id="286" r:id="rId23"/>
    <p:sldId id="325" r:id="rId24"/>
    <p:sldId id="290"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0B526-9235-4EA1-B023-CCDFDFDD2CC6}" type="datetimeFigureOut">
              <a:rPr lang="en-IN" smtClean="0"/>
              <a:t>30-04-2022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215B2-DC05-4106-BB86-9DF8FADBEDE2}" type="slidenum">
              <a:rPr lang="en-IN" smtClean="0"/>
              <a:t>‹#›</a:t>
            </a:fld>
            <a:endParaRPr lang="en-IN"/>
          </a:p>
        </p:txBody>
      </p:sp>
    </p:spTree>
    <p:extLst>
      <p:ext uri="{BB962C8B-B14F-4D97-AF65-F5344CB8AC3E}">
        <p14:creationId xmlns:p14="http://schemas.microsoft.com/office/powerpoint/2010/main" val="113404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28BE-E8C9-407E-89EB-0C1ADED85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A395EC-3178-4FEA-8DC0-E03F846AF2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02D649-55C2-4360-A6EB-AE9980C5E13E}"/>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a:extLst>
              <a:ext uri="{FF2B5EF4-FFF2-40B4-BE49-F238E27FC236}">
                <a16:creationId xmlns:a16="http://schemas.microsoft.com/office/drawing/2014/main" id="{58F7D581-B9B8-4C2D-897A-D8BFFDB7B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0EC2E-342D-4AA3-98D6-FB1923D14704}"/>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71013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CEED-B65A-4D20-94AD-039AD74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D719F4-4D9B-483B-968D-73E457F61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670C2-F8D8-4DDA-8DC8-F1246E95495E}"/>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a:extLst>
              <a:ext uri="{FF2B5EF4-FFF2-40B4-BE49-F238E27FC236}">
                <a16:creationId xmlns:a16="http://schemas.microsoft.com/office/drawing/2014/main" id="{F78D4283-0C72-4C36-A3CB-AE59B5982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DF348-81A9-47C2-B667-4C7A9F24C9CB}"/>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63012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E16A56-4DDC-44FC-8BBD-5490A55D4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787E93-5833-4E60-A4BD-4B28168704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C5603-D234-460C-9F42-BDB499E17D90}"/>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a:extLst>
              <a:ext uri="{FF2B5EF4-FFF2-40B4-BE49-F238E27FC236}">
                <a16:creationId xmlns:a16="http://schemas.microsoft.com/office/drawing/2014/main" id="{DCDA0372-3152-42D1-B621-505D4C676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9DF30-1EF5-4515-9096-0AA8DA3FEA3B}"/>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85403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4CD3328-058B-4424-A161-02139BE8574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508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4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3444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4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85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9734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268003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889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0573-6ED1-45CB-B983-76DD36AAFC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7E272-0701-4F62-9CB7-1C0285EDC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2A062A-F429-4195-BEDE-F200650DFEC8}"/>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a:extLst>
              <a:ext uri="{FF2B5EF4-FFF2-40B4-BE49-F238E27FC236}">
                <a16:creationId xmlns:a16="http://schemas.microsoft.com/office/drawing/2014/main" id="{CD62C306-FFC4-43EB-805D-6AC1741AF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90E3D-88E6-4388-B143-B8C827274EBB}"/>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719634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2627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919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1684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623942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4039177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341280891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0848844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696291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332513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40751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DF9F-A196-4927-AF02-C51F0DC59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789470-7D49-4BA9-92CC-B0FEDDBBB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33508B-0161-4620-8A8A-59738A477F9B}"/>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a:extLst>
              <a:ext uri="{FF2B5EF4-FFF2-40B4-BE49-F238E27FC236}">
                <a16:creationId xmlns:a16="http://schemas.microsoft.com/office/drawing/2014/main" id="{689D4AC9-ABA5-4F59-B135-EFAD98AE9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7BF38-4876-407F-8199-D2DBA7F88501}"/>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6032096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499884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942362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8560201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679822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4CD3328-058B-4424-A161-02139BE8574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8831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1148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3522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7412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7366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96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4DCA-0DCD-46DE-B702-FE384B2654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099151-B9FE-4D46-8D3D-EC5A40A9A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E5A7E4-030F-454A-BD2C-FC85CB6476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E273CA-A840-4B1F-93D9-E34A9FD7B20E}"/>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a:extLst>
              <a:ext uri="{FF2B5EF4-FFF2-40B4-BE49-F238E27FC236}">
                <a16:creationId xmlns:a16="http://schemas.microsoft.com/office/drawing/2014/main" id="{DA8CC939-6653-4F4D-90C5-F4216F9A38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8773D0-F999-463E-8B51-D506D04A4DB3}"/>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8042452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8369609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7375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3640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5638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8433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4FD3D12-BE2E-49B7-AE72-2FDDAF658BD0}" type="datetimeFigureOut">
              <a:rPr lang="en-IN" smtClean="0"/>
              <a:t>30-04-2022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892584852"/>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233009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96250661"/>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7252407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7902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BE37-651B-4DF4-940D-AB1D848EA2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4F4A20-2C54-43B5-B913-B7D9C7D32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1486F-19AC-4CAD-9D74-5A70F6BAD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400C06-8083-46FD-93BC-0C86139CA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F39D5-13C3-49A8-91A1-72AF65213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66FF29-51CB-4B20-B1EE-B4A7E1A746A2}"/>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a:extLst>
              <a:ext uri="{FF2B5EF4-FFF2-40B4-BE49-F238E27FC236}">
                <a16:creationId xmlns:a16="http://schemas.microsoft.com/office/drawing/2014/main" id="{A98AC877-183A-409F-8707-E8BB84B159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FBE734-78F8-4225-8469-FB0B8AB7582B}"/>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63631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606386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1041811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4FD3D12-BE2E-49B7-AE72-2FDDAF658BD0}" type="datetimeFigureOut">
              <a:rPr lang="en-IN" smtClean="0"/>
              <a:t>30-04-2022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4CD3328-058B-4424-A161-02139BE8574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58372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4CD3328-058B-4424-A161-02139BE8574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67360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3301462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116434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717929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1264569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39435853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96439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FAA5-110F-4F81-87C7-5E0B6DFE72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A2A1DC-B1E7-437F-B087-B5C009CC2E9F}"/>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4" name="Footer Placeholder 3">
            <a:extLst>
              <a:ext uri="{FF2B5EF4-FFF2-40B4-BE49-F238E27FC236}">
                <a16:creationId xmlns:a16="http://schemas.microsoft.com/office/drawing/2014/main" id="{C4BA6970-9D6F-42CA-937B-32FEB40BE3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FDA46D-F062-4D3A-836E-D3EBE60D671A}"/>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5317776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42515686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5867560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6154143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39001515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1145794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4792499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33235837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2761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5355557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26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919C8-556B-4667-913D-C38A98788B24}"/>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3" name="Footer Placeholder 2">
            <a:extLst>
              <a:ext uri="{FF2B5EF4-FFF2-40B4-BE49-F238E27FC236}">
                <a16:creationId xmlns:a16="http://schemas.microsoft.com/office/drawing/2014/main" id="{60417615-4629-4329-B8B3-C69D81DC4B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B47BE-6021-4C3A-AE7C-C370299D30A6}"/>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741249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5940536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2039787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7283969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42851132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11861737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9601602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5922941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590320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2071421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73000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EDAE-3903-4BE1-857E-DB9C4815A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1DBFE8-031F-4093-A285-0C1BC1769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B7DB78-3DE7-432D-A81D-DA8A0D0C3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70F9F-B345-4589-A3BA-0E197CE540DE}"/>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a:extLst>
              <a:ext uri="{FF2B5EF4-FFF2-40B4-BE49-F238E27FC236}">
                <a16:creationId xmlns:a16="http://schemas.microsoft.com/office/drawing/2014/main" id="{223E6F0A-6821-4C63-9307-07085B593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0AA01B-FF97-4762-A1E3-68A18F3DE7CD}"/>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305489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8968885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4FD3D12-BE2E-49B7-AE72-2FDDAF658BD0}" type="datetimeFigureOut">
              <a:rPr lang="en-IN" smtClean="0"/>
              <a:t>30-04-2022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5767889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4FD3D12-BE2E-49B7-AE72-2FDDAF658BD0}"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CD3328-058B-4424-A161-02139BE8574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90073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D3D12-BE2E-49B7-AE72-2FDDAF658BD0}"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5751735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D3D12-BE2E-49B7-AE72-2FDDAF658BD0}"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2162069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4FD3D12-BE2E-49B7-AE72-2FDDAF658BD0}" type="datetimeFigureOut">
              <a:rPr lang="en-IN" smtClean="0"/>
              <a:t>30-04-2022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19550821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4FD3D12-BE2E-49B7-AE72-2FDDAF658BD0}" type="datetimeFigureOut">
              <a:rPr lang="en-IN" smtClean="0"/>
              <a:t>30-04-2022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37379821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1752751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D3D12-BE2E-49B7-AE72-2FDDAF658BD0}"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69293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DBCA-8D6B-4AB5-B12E-5C8702FA7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176EE1-4967-4301-A84C-F07344759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152719-1223-43CD-AF3C-4C4B95721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1EAD0-21C4-459B-8971-8C7CCD7CD26D}"/>
              </a:ext>
            </a:extLst>
          </p:cNvPr>
          <p:cNvSpPr>
            <a:spLocks noGrp="1"/>
          </p:cNvSpPr>
          <p:nvPr>
            <p:ph type="dt" sz="half" idx="10"/>
          </p:nvPr>
        </p:nvSpPr>
        <p:spPr/>
        <p:txBody>
          <a:bodyPr/>
          <a:lstStyle/>
          <a:p>
            <a:fld id="{24FD3D12-BE2E-49B7-AE72-2FDDAF658BD0}" type="datetimeFigureOut">
              <a:rPr lang="en-IN" smtClean="0"/>
              <a:t>30-04-2022</a:t>
            </a:fld>
            <a:endParaRPr lang="en-IN"/>
          </a:p>
        </p:txBody>
      </p:sp>
      <p:sp>
        <p:nvSpPr>
          <p:cNvPr id="6" name="Footer Placeholder 5">
            <a:extLst>
              <a:ext uri="{FF2B5EF4-FFF2-40B4-BE49-F238E27FC236}">
                <a16:creationId xmlns:a16="http://schemas.microsoft.com/office/drawing/2014/main" id="{4F5E66B2-E893-4C4E-8EFF-CADDF6BDA0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209B78-02E7-4620-A3C1-CD872F9A3869}"/>
              </a:ext>
            </a:extLst>
          </p:cNvPr>
          <p:cNvSpPr>
            <a:spLocks noGrp="1"/>
          </p:cNvSpPr>
          <p:nvPr>
            <p:ph type="sldNum" sz="quarter" idx="12"/>
          </p:nvPr>
        </p:nvSpPr>
        <p:spPr/>
        <p:txBody>
          <a:bodyPr/>
          <a:lstStyle/>
          <a:p>
            <a:fld id="{14CD3328-058B-4424-A161-02139BE85746}" type="slidenum">
              <a:rPr lang="en-IN" smtClean="0"/>
              <a:t>‹#›</a:t>
            </a:fld>
            <a:endParaRPr lang="en-IN"/>
          </a:p>
        </p:txBody>
      </p:sp>
    </p:spTree>
    <p:extLst>
      <p:ext uri="{BB962C8B-B14F-4D97-AF65-F5344CB8AC3E}">
        <p14:creationId xmlns:p14="http://schemas.microsoft.com/office/powerpoint/2010/main" val="207268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1B0DE8-F584-499F-9C98-A49F7AE3A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8B468-45FE-45F6-8710-224F1A53EF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EC60D-A320-4BD0-96BF-79C34F6F4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D3D12-BE2E-49B7-AE72-2FDDAF658BD0}" type="datetimeFigureOut">
              <a:rPr lang="en-IN" smtClean="0"/>
              <a:t>30-04-2022</a:t>
            </a:fld>
            <a:endParaRPr lang="en-IN"/>
          </a:p>
        </p:txBody>
      </p:sp>
      <p:sp>
        <p:nvSpPr>
          <p:cNvPr id="5" name="Footer Placeholder 4">
            <a:extLst>
              <a:ext uri="{FF2B5EF4-FFF2-40B4-BE49-F238E27FC236}">
                <a16:creationId xmlns:a16="http://schemas.microsoft.com/office/drawing/2014/main" id="{64785887-F34F-47F5-8252-DBDEE45A5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BBDD37-91DD-4718-B75B-491914438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75377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CD3328-058B-4424-A161-02139BE8574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14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19626066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CD3328-058B-4424-A161-02139BE8574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6349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292044266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4CD3328-058B-4424-A161-02139BE8574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32354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CD3328-058B-4424-A161-02139BE8574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76207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4FD3D12-BE2E-49B7-AE72-2FDDAF658BD0}" type="datetimeFigureOut">
              <a:rPr lang="en-IN" smtClean="0"/>
              <a:t>30-04-2022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CD3328-058B-4424-A161-02139BE85746}" type="slidenum">
              <a:rPr lang="en-IN" smtClean="0"/>
              <a:t>‹#›</a:t>
            </a:fld>
            <a:endParaRPr lang="en-IN"/>
          </a:p>
        </p:txBody>
      </p:sp>
    </p:spTree>
    <p:extLst>
      <p:ext uri="{BB962C8B-B14F-4D97-AF65-F5344CB8AC3E}">
        <p14:creationId xmlns:p14="http://schemas.microsoft.com/office/powerpoint/2010/main" val="2579344680"/>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40956-3F3D-4D17-9C05-DC90642B8E06}"/>
              </a:ext>
            </a:extLst>
          </p:cNvPr>
          <p:cNvSpPr>
            <a:spLocks noGrp="1"/>
          </p:cNvSpPr>
          <p:nvPr>
            <p:ph idx="1"/>
          </p:nvPr>
        </p:nvSpPr>
        <p:spPr>
          <a:xfrm>
            <a:off x="545237" y="1322896"/>
            <a:ext cx="10515600" cy="5169979"/>
          </a:xfrm>
        </p:spPr>
        <p:txBody>
          <a:bodyPr>
            <a:normAutofit/>
          </a:bodyPr>
          <a:lstStyle/>
          <a:p>
            <a:pPr marL="0" indent="0" algn="ctr">
              <a:buNone/>
            </a:pPr>
            <a:r>
              <a:rPr lang="en-US" sz="2600" dirty="0">
                <a:latin typeface="Times New Roman" panose="02020603050405020304" pitchFamily="18" charset="0"/>
                <a:cs typeface="Times New Roman" panose="02020603050405020304" pitchFamily="18" charset="0"/>
              </a:rPr>
              <a:t>Presented by</a:t>
            </a:r>
          </a:p>
          <a:p>
            <a:pPr marL="0" indent="0" algn="ctr">
              <a:buNone/>
            </a:pPr>
            <a:r>
              <a:rPr lang="en-US" sz="2200" dirty="0">
                <a:latin typeface="Times New Roman" panose="02020603050405020304" pitchFamily="18" charset="0"/>
                <a:cs typeface="Times New Roman" panose="02020603050405020304" pitchFamily="18" charset="0"/>
              </a:rPr>
              <a:t>SAKINALA. RAJU – 20011D8916</a:t>
            </a:r>
            <a:endParaRPr lang="en-IN" sz="2200" dirty="0">
              <a:latin typeface="Times New Roman" panose="02020603050405020304" pitchFamily="18" charset="0"/>
              <a:cs typeface="Times New Roman" panose="02020603050405020304" pitchFamily="18" charset="0"/>
            </a:endParaRPr>
          </a:p>
          <a:p>
            <a:pPr marL="0" indent="0" algn="ctr">
              <a:buNone/>
            </a:pPr>
            <a:r>
              <a:rPr lang="en-IN" sz="2200" dirty="0">
                <a:latin typeface="Times New Roman" panose="02020603050405020304" pitchFamily="18" charset="0"/>
                <a:cs typeface="Times New Roman" panose="02020603050405020304" pitchFamily="18" charset="0"/>
              </a:rPr>
              <a:t>MECHANICAL ENGINEERING- MTECH(PTPG)- ENGINEERING DESIGN</a:t>
            </a:r>
          </a:p>
          <a:p>
            <a:pPr marL="0" indent="0" algn="ctr">
              <a:buNone/>
            </a:pPr>
            <a:r>
              <a:rPr lang="en-IN" sz="2200" dirty="0">
                <a:latin typeface="Times New Roman" panose="02020603050405020304" pitchFamily="18" charset="0"/>
                <a:cs typeface="Times New Roman" panose="02020603050405020304" pitchFamily="18" charset="0"/>
              </a:rPr>
              <a:t>Under the Guidance of</a:t>
            </a:r>
          </a:p>
          <a:p>
            <a:pPr marL="0" indent="0" algn="ctr">
              <a:buNone/>
            </a:pPr>
            <a:r>
              <a:rPr lang="en-IN" sz="2200" dirty="0">
                <a:latin typeface="Times New Roman" panose="02020603050405020304" pitchFamily="18" charset="0"/>
                <a:cs typeface="Times New Roman" panose="02020603050405020304" pitchFamily="18" charset="0"/>
              </a:rPr>
              <a:t>DR.P.PRASANNA Ph.D</a:t>
            </a: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IN" sz="2400" b="1" dirty="0">
                <a:latin typeface="Times New Roman" panose="02020603050405020304" pitchFamily="18" charset="0"/>
                <a:cs typeface="Times New Roman" panose="02020603050405020304" pitchFamily="18" charset="0"/>
              </a:rPr>
              <a:t>Department of Mechanical Engineering</a:t>
            </a:r>
          </a:p>
          <a:p>
            <a:pPr marL="0" indent="0" algn="ctr">
              <a:buNone/>
            </a:pPr>
            <a:r>
              <a:rPr lang="en-IN" sz="2400" b="1" dirty="0">
                <a:latin typeface="Times New Roman" panose="02020603050405020304" pitchFamily="18" charset="0"/>
                <a:cs typeface="Times New Roman" panose="02020603050405020304" pitchFamily="18" charset="0"/>
              </a:rPr>
              <a:t>JNTUH College of Engineering, Hyderabad.</a:t>
            </a: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E050A6-3D00-475C-9D1B-4A3B8AA59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3194" y="3429000"/>
            <a:ext cx="1919686" cy="1667230"/>
          </a:xfrm>
          <a:prstGeom prst="rect">
            <a:avLst/>
          </a:prstGeom>
        </p:spPr>
      </p:pic>
      <p:sp>
        <p:nvSpPr>
          <p:cNvPr id="11" name="Rectangle 5">
            <a:extLst>
              <a:ext uri="{FF2B5EF4-FFF2-40B4-BE49-F238E27FC236}">
                <a16:creationId xmlns:a16="http://schemas.microsoft.com/office/drawing/2014/main" id="{79388980-5E89-4E67-889D-7325836C27D3}"/>
              </a:ext>
            </a:extLst>
          </p:cNvPr>
          <p:cNvSpPr>
            <a:spLocks noChangeArrowheads="1"/>
          </p:cNvSpPr>
          <p:nvPr/>
        </p:nvSpPr>
        <p:spPr bwMode="auto">
          <a:xfrm>
            <a:off x="-420884" y="150304"/>
            <a:ext cx="127371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12" name="Straight Connector 11">
            <a:extLst>
              <a:ext uri="{FF2B5EF4-FFF2-40B4-BE49-F238E27FC236}">
                <a16:creationId xmlns:a16="http://schemas.microsoft.com/office/drawing/2014/main" id="{5F43622E-C6D3-45A8-9596-F6BE89E3773C}"/>
              </a:ext>
            </a:extLst>
          </p:cNvPr>
          <p:cNvCxnSpPr>
            <a:cxnSpLocks/>
          </p:cNvCxnSpPr>
          <p:nvPr/>
        </p:nvCxnSpPr>
        <p:spPr>
          <a:xfrm>
            <a:off x="1571681" y="1322896"/>
            <a:ext cx="7375367" cy="18315"/>
          </a:xfrm>
          <a:prstGeom prst="line">
            <a:avLst/>
          </a:prstGeom>
        </p:spPr>
        <p:style>
          <a:lnRef idx="1">
            <a:schemeClr val="dk1"/>
          </a:lnRef>
          <a:fillRef idx="0">
            <a:schemeClr val="dk1"/>
          </a:fillRef>
          <a:effectRef idx="0">
            <a:schemeClr val="dk1"/>
          </a:effectRef>
          <a:fontRef idx="minor">
            <a:schemeClr val="tx1"/>
          </a:fontRef>
        </p:style>
      </p:cxnSp>
      <p:sp>
        <p:nvSpPr>
          <p:cNvPr id="13" name="Rectangle 6">
            <a:extLst>
              <a:ext uri="{FF2B5EF4-FFF2-40B4-BE49-F238E27FC236}">
                <a16:creationId xmlns:a16="http://schemas.microsoft.com/office/drawing/2014/main" id="{4B2C3D5D-398B-44B6-80B0-7EBC0BABFB25}"/>
              </a:ext>
            </a:extLst>
          </p:cNvPr>
          <p:cNvSpPr>
            <a:spLocks noChangeArrowheads="1"/>
          </p:cNvSpPr>
          <p:nvPr/>
        </p:nvSpPr>
        <p:spPr bwMode="auto">
          <a:xfrm>
            <a:off x="-420884" y="420607"/>
            <a:ext cx="127371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STRENGTHENING OF STEEL BY CHANGING THE ELEMENTS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CHROMIUM, MANGANESE AND NICKEL ELEMENTS.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012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E95-2B30-4631-A0F0-9B8D9F043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About Chromium</a:t>
            </a:r>
          </a:p>
        </p:txBody>
      </p:sp>
      <p:sp>
        <p:nvSpPr>
          <p:cNvPr id="3" name="Content Placeholder 2">
            <a:extLst>
              <a:ext uri="{FF2B5EF4-FFF2-40B4-BE49-F238E27FC236}">
                <a16:creationId xmlns:a16="http://schemas.microsoft.com/office/drawing/2014/main" id="{5EAA0E57-FBA5-459B-8411-9A399D0F3EBA}"/>
              </a:ext>
            </a:extLst>
          </p:cNvPr>
          <p:cNvSpPr>
            <a:spLocks noGrp="1"/>
          </p:cNvSpPr>
          <p:nvPr>
            <p:ph idx="1"/>
          </p:nvPr>
        </p:nvSpPr>
        <p:spPr>
          <a:xfrm>
            <a:off x="838200" y="1825625"/>
            <a:ext cx="5877910" cy="4351338"/>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It is One of the popular alloying elements.</a:t>
            </a:r>
            <a:r>
              <a:rPr lang="en-US" sz="2400" dirty="0">
                <a:latin typeface="Arial" panose="020B0604020202020204" pitchFamily="34" charset="0"/>
              </a:rPr>
              <a:t> </a:t>
            </a:r>
          </a:p>
          <a:p>
            <a:pPr marL="457200" indent="-457200">
              <a:buFont typeface="+mj-lt"/>
              <a:buAutoNum type="arabicPeriod"/>
            </a:pPr>
            <a:r>
              <a:rPr lang="en-US" sz="2000" dirty="0">
                <a:latin typeface="Arial" panose="020B0604020202020204" pitchFamily="34" charset="0"/>
              </a:rPr>
              <a:t>Chromium metal has high hardness.</a:t>
            </a:r>
            <a:endParaRPr lang="en-US" sz="3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Chromium oxides at the surface which makes the steel more resistant to corrosion.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Cr is 20 times more expensive than Fe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F2FE64-6FED-4B31-9BAC-48D4E656B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3889" y="1771158"/>
            <a:ext cx="3895725" cy="2905125"/>
          </a:xfrm>
          <a:prstGeom prst="rect">
            <a:avLst/>
          </a:prstGeom>
        </p:spPr>
      </p:pic>
    </p:spTree>
    <p:extLst>
      <p:ext uri="{BB962C8B-B14F-4D97-AF65-F5344CB8AC3E}">
        <p14:creationId xmlns:p14="http://schemas.microsoft.com/office/powerpoint/2010/main" val="77741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E95-2B30-4631-A0F0-9B8D9F043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About Manganese</a:t>
            </a:r>
          </a:p>
        </p:txBody>
      </p:sp>
      <p:sp>
        <p:nvSpPr>
          <p:cNvPr id="3" name="Content Placeholder 2">
            <a:extLst>
              <a:ext uri="{FF2B5EF4-FFF2-40B4-BE49-F238E27FC236}">
                <a16:creationId xmlns:a16="http://schemas.microsoft.com/office/drawing/2014/main" id="{5EAA0E57-FBA5-459B-8411-9A399D0F3EBA}"/>
              </a:ext>
            </a:extLst>
          </p:cNvPr>
          <p:cNvSpPr>
            <a:spLocks noGrp="1"/>
          </p:cNvSpPr>
          <p:nvPr>
            <p:ph idx="1"/>
          </p:nvPr>
        </p:nvSpPr>
        <p:spPr>
          <a:xfrm>
            <a:off x="838200" y="1825625"/>
            <a:ext cx="5898931" cy="4351338"/>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Mn steels provide an increase in ductility, formability, strain hardening and strength levels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Manganese is used in every steel to increases responsiveness to heat treatment.</a:t>
            </a:r>
          </a:p>
          <a:p>
            <a:pPr marL="457200" indent="-457200">
              <a:buFont typeface="+mj-lt"/>
              <a:buAutoNum type="arabicPeriod"/>
            </a:pPr>
            <a:r>
              <a:rPr lang="en-IN" sz="2400" dirty="0">
                <a:solidFill>
                  <a:srgbClr val="333333"/>
                </a:solidFill>
                <a:effectLst/>
                <a:latin typeface="Times New Roman" panose="02020603050405020304" pitchFamily="18" charset="0"/>
                <a:ea typeface="Times New Roman" panose="02020603050405020304" pitchFamily="18" charset="0"/>
              </a:rPr>
              <a:t>In alloy steel, manganese is used to reduce brittleness and improves forgeability,</a:t>
            </a:r>
          </a:p>
          <a:p>
            <a:pPr marL="457200" indent="-457200">
              <a:buFont typeface="+mj-lt"/>
              <a:buAutoNum type="arabicPeriod"/>
            </a:pPr>
            <a:r>
              <a:rPr lang="en-IN" sz="2400" dirty="0">
                <a:solidFill>
                  <a:srgbClr val="333333"/>
                </a:solidFill>
                <a:effectLst/>
                <a:latin typeface="Times New Roman" panose="02020603050405020304" pitchFamily="18" charset="0"/>
                <a:ea typeface="Times New Roman" panose="02020603050405020304" pitchFamily="18" charset="0"/>
              </a:rPr>
              <a:t> tensile </a:t>
            </a:r>
            <a:r>
              <a:rPr lang="en-IN" sz="2400" dirty="0">
                <a:latin typeface="Times New Roman" panose="02020603050405020304" pitchFamily="18" charset="0"/>
                <a:ea typeface="Times New Roman" panose="02020603050405020304" pitchFamily="18" charset="0"/>
              </a:rPr>
              <a:t>strength</a:t>
            </a:r>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333333"/>
                </a:solidFill>
                <a:effectLst/>
                <a:latin typeface="Times New Roman" panose="02020603050405020304" pitchFamily="18" charset="0"/>
                <a:ea typeface="Times New Roman" panose="02020603050405020304" pitchFamily="18" charset="0"/>
              </a:rPr>
              <a:t>and wear resistance. Manganese element is added for better hardenability as it leads to slower quenching rates in hardening techniques. </a:t>
            </a:r>
            <a:endParaRPr lang="en-US" sz="24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A1D19C8-B09C-4DAF-B12B-F11D4E3F6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869" y="1825625"/>
            <a:ext cx="4281213" cy="3210910"/>
          </a:xfrm>
          <a:prstGeom prst="rect">
            <a:avLst/>
          </a:prstGeom>
        </p:spPr>
      </p:pic>
    </p:spTree>
    <p:extLst>
      <p:ext uri="{BB962C8B-B14F-4D97-AF65-F5344CB8AC3E}">
        <p14:creationId xmlns:p14="http://schemas.microsoft.com/office/powerpoint/2010/main" val="400795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E95-2B30-4631-A0F0-9B8D9F043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About Nickel</a:t>
            </a:r>
          </a:p>
        </p:txBody>
      </p:sp>
      <p:sp>
        <p:nvSpPr>
          <p:cNvPr id="3" name="Content Placeholder 2">
            <a:extLst>
              <a:ext uri="{FF2B5EF4-FFF2-40B4-BE49-F238E27FC236}">
                <a16:creationId xmlns:a16="http://schemas.microsoft.com/office/drawing/2014/main" id="{5EAA0E57-FBA5-459B-8411-9A399D0F3EBA}"/>
              </a:ext>
            </a:extLst>
          </p:cNvPr>
          <p:cNvSpPr>
            <a:spLocks noGrp="1"/>
          </p:cNvSpPr>
          <p:nvPr>
            <p:ph idx="1"/>
          </p:nvPr>
        </p:nvSpPr>
        <p:spPr>
          <a:xfrm>
            <a:off x="838200" y="1825625"/>
            <a:ext cx="5510048" cy="4351338"/>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Ni is an important alloying element in steel due to it’s ability to increase the ductility and the toughness and strength of the steel. </a:t>
            </a:r>
          </a:p>
          <a:p>
            <a:r>
              <a:rPr lang="en-US" sz="2000" dirty="0">
                <a:latin typeface="Times New Roman" panose="02020603050405020304" pitchFamily="18" charset="0"/>
                <a:cs typeface="Times New Roman" panose="02020603050405020304" pitchFamily="18" charset="0"/>
              </a:rPr>
              <a:t>Steels with nickel usually have more impact resistance.</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089244-A2A9-4EF9-A7D3-0DCA8C3C5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869" y="1825625"/>
            <a:ext cx="3874641" cy="3874641"/>
          </a:xfrm>
          <a:prstGeom prst="rect">
            <a:avLst/>
          </a:prstGeom>
        </p:spPr>
      </p:pic>
    </p:spTree>
    <p:extLst>
      <p:ext uri="{BB962C8B-B14F-4D97-AF65-F5344CB8AC3E}">
        <p14:creationId xmlns:p14="http://schemas.microsoft.com/office/powerpoint/2010/main" val="378205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595011" y="0"/>
            <a:ext cx="10515600" cy="1325563"/>
          </a:xfrm>
        </p:spPr>
        <p:txBody>
          <a:bodyPr/>
          <a:lstStyle/>
          <a:p>
            <a:r>
              <a:rPr lang="en-GB" dirty="0">
                <a:latin typeface="Arial" charset="0"/>
              </a:rPr>
              <a:t>Unprocessed scrap</a:t>
            </a:r>
          </a:p>
        </p:txBody>
      </p:sp>
      <p:pic>
        <p:nvPicPr>
          <p:cNvPr id="54274" name="Picture 3" descr="Cropped Wire"/>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671"/>
          <a:stretch/>
        </p:blipFill>
        <p:spPr bwMode="auto">
          <a:xfrm>
            <a:off x="6096000" y="3512077"/>
            <a:ext cx="4625104" cy="222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4" descr="Mom 01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1524000" y="1124745"/>
            <a:ext cx="4572000" cy="237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n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096000" y="1124744"/>
            <a:ext cx="4572000" cy="2375694"/>
          </a:xfrm>
          <a:prstGeom prst="rect">
            <a:avLst/>
          </a:prstGeom>
        </p:spPr>
      </p:pic>
      <p:pic>
        <p:nvPicPr>
          <p:cNvPr id="3" name="Imagen 2"/>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524001" y="3500438"/>
            <a:ext cx="4626795" cy="2238730"/>
          </a:xfrm>
          <a:prstGeom prst="rect">
            <a:avLst/>
          </a:prstGeom>
        </p:spPr>
      </p:pic>
      <p:sp>
        <p:nvSpPr>
          <p:cNvPr id="4" name="Slide Number Placeholder 3"/>
          <p:cNvSpPr>
            <a:spLocks noGrp="1"/>
          </p:cNvSpPr>
          <p:nvPr>
            <p:ph type="sldNum" sz="quarter" idx="12"/>
          </p:nvPr>
        </p:nvSpPr>
        <p:spPr/>
        <p:txBody>
          <a:bodyPr/>
          <a:lstStyle/>
          <a:p>
            <a:fld id="{64E0F0D9-1BD1-4BB2-9AEF-C45FC83CEFD4}" type="slidenum">
              <a:rPr lang="en-US" smtClean="0"/>
              <a:pPr/>
              <a:t>13</a:t>
            </a:fld>
            <a:endParaRPr lang="en-US"/>
          </a:p>
        </p:txBody>
      </p:sp>
    </p:spTree>
    <p:extLst>
      <p:ext uri="{BB962C8B-B14F-4D97-AF65-F5344CB8AC3E}">
        <p14:creationId xmlns:p14="http://schemas.microsoft.com/office/powerpoint/2010/main" val="422501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391B-682C-49A5-B517-8F8906D91D5C}"/>
              </a:ext>
            </a:extLst>
          </p:cNvPr>
          <p:cNvSpPr>
            <a:spLocks noGrp="1"/>
          </p:cNvSpPr>
          <p:nvPr>
            <p:ph type="title"/>
          </p:nvPr>
        </p:nvSpPr>
        <p:spPr>
          <a:xfrm>
            <a:off x="838200" y="1933903"/>
            <a:ext cx="10515600" cy="4151587"/>
          </a:xfrm>
        </p:spPr>
        <p:txBody>
          <a:bodyPr/>
          <a:lstStyle/>
          <a:p>
            <a:r>
              <a:rPr lang="en-US" dirty="0">
                <a:latin typeface="Times New Roman" panose="02020603050405020304" pitchFamily="18" charset="0"/>
                <a:cs typeface="Times New Roman" panose="02020603050405020304" pitchFamily="18" charset="0"/>
              </a:rPr>
              <a:t>Collecting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Sorting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Cutting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Bailing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Shearing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Melting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Casting</a:t>
            </a:r>
          </a:p>
        </p:txBody>
      </p:sp>
      <p:sp>
        <p:nvSpPr>
          <p:cNvPr id="3" name="TextBox 2">
            <a:extLst>
              <a:ext uri="{FF2B5EF4-FFF2-40B4-BE49-F238E27FC236}">
                <a16:creationId xmlns:a16="http://schemas.microsoft.com/office/drawing/2014/main" id="{06D493F4-35A9-4396-9307-F3652D3C76E1}"/>
              </a:ext>
            </a:extLst>
          </p:cNvPr>
          <p:cNvSpPr txBox="1"/>
          <p:nvPr/>
        </p:nvSpPr>
        <p:spPr>
          <a:xfrm>
            <a:off x="838200" y="1087821"/>
            <a:ext cx="593834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Processes</a:t>
            </a:r>
          </a:p>
        </p:txBody>
      </p:sp>
    </p:spTree>
    <p:extLst>
      <p:ext uri="{BB962C8B-B14F-4D97-AF65-F5344CB8AC3E}">
        <p14:creationId xmlns:p14="http://schemas.microsoft.com/office/powerpoint/2010/main" val="2647389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838200" y="365126"/>
            <a:ext cx="10714463" cy="649636"/>
          </a:xfrm>
        </p:spPr>
        <p:txBody>
          <a:bodyPr>
            <a:normAutofit fontScale="90000"/>
          </a:bodyPr>
          <a:lstStyle/>
          <a:p>
            <a:r>
              <a:rPr lang="en-GB" dirty="0">
                <a:latin typeface="Arial" charset="0"/>
              </a:rPr>
              <a:t>Processed scrap</a:t>
            </a:r>
          </a:p>
        </p:txBody>
      </p:sp>
      <p:pic>
        <p:nvPicPr>
          <p:cNvPr id="3" name="Imagen 2"/>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41259" y="3777971"/>
            <a:ext cx="4572000" cy="2409685"/>
          </a:xfrm>
          <a:prstGeom prst="rect">
            <a:avLst/>
          </a:prstGeom>
        </p:spPr>
      </p:pic>
      <p:pic>
        <p:nvPicPr>
          <p:cNvPr id="4" name="Imagen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24000" y="1407050"/>
            <a:ext cx="4572000" cy="2377026"/>
          </a:xfrm>
          <a:prstGeom prst="rect">
            <a:avLst/>
          </a:prstGeom>
        </p:spPr>
      </p:pic>
      <p:pic>
        <p:nvPicPr>
          <p:cNvPr id="5" name="Imagen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104629" y="3770035"/>
            <a:ext cx="4572000" cy="2408020"/>
          </a:xfrm>
          <a:prstGeom prst="rect">
            <a:avLst/>
          </a:prstGeom>
        </p:spPr>
      </p:pic>
      <p:pic>
        <p:nvPicPr>
          <p:cNvPr id="6" name="Imagen 5"/>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096000" y="1413156"/>
            <a:ext cx="4606518" cy="2364815"/>
          </a:xfrm>
          <a:prstGeom prst="rect">
            <a:avLst/>
          </a:prstGeom>
        </p:spPr>
      </p:pic>
      <p:sp>
        <p:nvSpPr>
          <p:cNvPr id="2" name="Slide Number Placeholder 1"/>
          <p:cNvSpPr>
            <a:spLocks noGrp="1"/>
          </p:cNvSpPr>
          <p:nvPr>
            <p:ph type="sldNum" sz="quarter" idx="12"/>
          </p:nvPr>
        </p:nvSpPr>
        <p:spPr/>
        <p:txBody>
          <a:bodyPr/>
          <a:lstStyle/>
          <a:p>
            <a:fld id="{64E0F0D9-1BD1-4BB2-9AEF-C45FC83CEFD4}" type="slidenum">
              <a:rPr lang="en-US" smtClean="0"/>
              <a:pPr/>
              <a:t>15</a:t>
            </a:fld>
            <a:endParaRPr lang="en-US"/>
          </a:p>
        </p:txBody>
      </p:sp>
    </p:spTree>
    <p:extLst>
      <p:ext uri="{BB962C8B-B14F-4D97-AF65-F5344CB8AC3E}">
        <p14:creationId xmlns:p14="http://schemas.microsoft.com/office/powerpoint/2010/main" val="140576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609B-C858-4EC4-BDC1-CEA7A0FCB4AB}"/>
              </a:ext>
            </a:extLst>
          </p:cNvPr>
          <p:cNvSpPr>
            <a:spLocks noGrp="1"/>
          </p:cNvSpPr>
          <p:nvPr>
            <p:ph type="title"/>
          </p:nvPr>
        </p:nvSpPr>
        <p:spPr/>
        <p:txBody>
          <a:bodyPr>
            <a:normAutofit/>
          </a:bodyPr>
          <a:lstStyle/>
          <a:p>
            <a:pPr marL="0" marR="0">
              <a:lnSpc>
                <a:spcPct val="107000"/>
              </a:lnSpc>
              <a:spcBef>
                <a:spcPts val="0"/>
              </a:spcBef>
              <a:spcAft>
                <a:spcPts val="8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Next steps: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756EE9-2BE1-497E-9CFC-9A429A17782F}"/>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Manufacturing of Steel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and modified specimens using casting equipment and some machining operations.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Tensile testing under Universal testing machine for Strengths.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Impact test of a specimen.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Microscopic observation of a specimen.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3d design in Catia.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Design analysis in Ansys.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Result comparison of all specimens.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517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The largest 12 Steel producing countries (Million tonnes)</a:t>
            </a:r>
          </a:p>
        </p:txBody>
      </p:sp>
      <p:pic>
        <p:nvPicPr>
          <p:cNvPr id="3" name="Imagen 2" descr="Captura de pantalla 2015-06-04 a la(s) 17.05.35.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524000" y="1896895"/>
            <a:ext cx="9144000" cy="4043042"/>
          </a:xfrm>
          <a:prstGeom prst="rect">
            <a:avLst/>
          </a:prstGeom>
        </p:spPr>
      </p:pic>
      <p:sp>
        <p:nvSpPr>
          <p:cNvPr id="4" name="Slide Number Placeholder 3"/>
          <p:cNvSpPr>
            <a:spLocks noGrp="1"/>
          </p:cNvSpPr>
          <p:nvPr>
            <p:ph type="sldNum" sz="quarter" idx="12"/>
          </p:nvPr>
        </p:nvSpPr>
        <p:spPr/>
        <p:txBody>
          <a:bodyPr/>
          <a:lstStyle/>
          <a:p>
            <a:fld id="{64E0F0D9-1BD1-4BB2-9AEF-C45FC83CEFD4}" type="slidenum">
              <a:rPr lang="en-US" smtClean="0"/>
              <a:pPr/>
              <a:t>17</a:t>
            </a:fld>
            <a:endParaRPr lang="en-US"/>
          </a:p>
        </p:txBody>
      </p:sp>
    </p:spTree>
    <p:extLst>
      <p:ext uri="{BB962C8B-B14F-4D97-AF65-F5344CB8AC3E}">
        <p14:creationId xmlns:p14="http://schemas.microsoft.com/office/powerpoint/2010/main" val="52494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966545"/>
            <a:ext cx="8229600" cy="1143000"/>
          </a:xfrm>
        </p:spPr>
        <p:txBody>
          <a:bodyPr>
            <a:normAutofit/>
          </a:bodyPr>
          <a:lstStyle/>
          <a:p>
            <a:pPr algn="ctr"/>
            <a:r>
              <a:rPr lang="en-US" sz="7200" b="1" dirty="0">
                <a:solidFill>
                  <a:schemeClr val="accent3">
                    <a:lumMod val="75000"/>
                  </a:schemeClr>
                </a:solidFill>
                <a:latin typeface="Times New Roman" panose="02020603050405020304" pitchFamily="18" charset="0"/>
                <a:cs typeface="Times New Roman" panose="02020603050405020304" pitchFamily="18" charset="0"/>
              </a:rPr>
              <a:t>THANK YOU</a:t>
            </a:r>
            <a:endParaRPr lang="en-IN" sz="7200" b="1"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36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399393"/>
            <a:ext cx="10515600" cy="1325563"/>
          </a:xfrm>
        </p:spPr>
        <p:txBody>
          <a:bodyPr/>
          <a:lstStyle/>
          <a:p>
            <a:r>
              <a:rPr lang="en-IN" b="1" dirty="0">
                <a:latin typeface="Times New Roman" panose="02020603050405020304" pitchFamily="18" charset="0"/>
                <a:cs typeface="Times New Roman" panose="02020603050405020304" pitchFamily="18" charset="0"/>
              </a:rPr>
              <a:t>Over view of presentation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7462" y="1986455"/>
            <a:ext cx="10515600" cy="4740166"/>
          </a:xfrm>
        </p:spPr>
        <p:txBody>
          <a:bodyPr>
            <a:normAutofit fontScale="92500" lnSpcReduction="10000"/>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MOTIVATION</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STEPS TO BE FOLLEWED</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LITERATURE REVIEW</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STEEL MAKING PROCESSES.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ELEMENTS SELLECTED</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TEST RESULTS &amp; TRENDS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CONCLUSIONS AND REFERENCES</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US" dirty="0"/>
          </a:p>
        </p:txBody>
      </p:sp>
    </p:spTree>
    <p:extLst>
      <p:ext uri="{BB962C8B-B14F-4D97-AF65-F5344CB8AC3E}">
        <p14:creationId xmlns:p14="http://schemas.microsoft.com/office/powerpoint/2010/main" val="83015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959E-0797-46DF-852C-59C9FAC097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C98DD5F-761F-4D3D-B6EF-6AB675F4FE9A}"/>
              </a:ext>
            </a:extLst>
          </p:cNvPr>
          <p:cNvSpPr>
            <a:spLocks noGrp="1"/>
          </p:cNvSpPr>
          <p:nvPr>
            <p:ph idx="1"/>
          </p:nvPr>
        </p:nvSpPr>
        <p:spPr/>
        <p:txBody>
          <a:bodyPr>
            <a:normAutofit fontScale="77500" lnSpcReduction="20000"/>
          </a:bodyPr>
          <a:lstStyle/>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the world, every existing metal is extracted from the earth layers only.</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the ore biggest element is iron. And Steel made of combination of Iron, carbon, chromium, manganese, nickel, magnesium and some other elements.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metal becomes scrape after it’s usage. 85% of steel in current world is recycled only.</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this project, the recycled steel specimen and other modified steel specimens will be manufactured and tested under Universal testing machine and finite element simulation of specimens has been carried out.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So in the recycling process we need to add some elements to improve the characteristics of metal like chromium, manganese, nickel and other elements.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624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27" y="374158"/>
            <a:ext cx="10434145" cy="1325563"/>
          </a:xfrm>
        </p:spPr>
        <p:txBody>
          <a:bodyPr/>
          <a:lstStyle/>
          <a:p>
            <a:r>
              <a:rPr lang="en-US" dirty="0">
                <a:latin typeface="Times New Roman" panose="02020603050405020304" pitchFamily="18" charset="0"/>
                <a:cs typeface="Times New Roman" panose="02020603050405020304" pitchFamily="18" charset="0"/>
              </a:rPr>
              <a:t>MOTIVATION OF THIS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8927" y="1690688"/>
            <a:ext cx="10434145" cy="45259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As steel has highest demand in market</a:t>
            </a:r>
          </a:p>
          <a:p>
            <a:pPr>
              <a:lnSpc>
                <a:spcPct val="150000"/>
              </a:lnSpc>
            </a:pPr>
            <a:r>
              <a:rPr lang="en-US" sz="2400" dirty="0">
                <a:latin typeface="Times New Roman" panose="02020603050405020304" pitchFamily="18" charset="0"/>
                <a:cs typeface="Times New Roman" panose="02020603050405020304" pitchFamily="18" charset="0"/>
              </a:rPr>
              <a:t>As it has highest applications in world.</a:t>
            </a:r>
          </a:p>
          <a:p>
            <a:pPr>
              <a:lnSpc>
                <a:spcPct val="150000"/>
              </a:lnSpc>
            </a:pPr>
            <a:r>
              <a:rPr lang="en-US" sz="2400" dirty="0">
                <a:latin typeface="Times New Roman" panose="02020603050405020304" pitchFamily="18" charset="0"/>
                <a:cs typeface="Times New Roman" panose="02020603050405020304" pitchFamily="18" charset="0"/>
              </a:rPr>
              <a:t>Most economic price </a:t>
            </a:r>
          </a:p>
        </p:txBody>
      </p:sp>
      <p:cxnSp>
        <p:nvCxnSpPr>
          <p:cNvPr id="4" name="Straight Connector 3">
            <a:extLst>
              <a:ext uri="{FF2B5EF4-FFF2-40B4-BE49-F238E27FC236}">
                <a16:creationId xmlns:a16="http://schemas.microsoft.com/office/drawing/2014/main" id="{4BFF630F-0611-44C6-808D-1D43E1A356F0}"/>
              </a:ext>
            </a:extLst>
          </p:cNvPr>
          <p:cNvCxnSpPr>
            <a:cxnSpLocks/>
          </p:cNvCxnSpPr>
          <p:nvPr/>
        </p:nvCxnSpPr>
        <p:spPr>
          <a:xfrm>
            <a:off x="1025144" y="1501572"/>
            <a:ext cx="878100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609B-C858-4EC4-BDC1-CEA7A0FCB4AB}"/>
              </a:ext>
            </a:extLst>
          </p:cNvPr>
          <p:cNvSpPr>
            <a:spLocks noGrp="1"/>
          </p:cNvSpPr>
          <p:nvPr>
            <p:ph type="title"/>
          </p:nvPr>
        </p:nvSpPr>
        <p:spPr/>
        <p:txBody>
          <a:bodyPr>
            <a:normAutofit/>
          </a:bodyPr>
          <a:lstStyle/>
          <a:p>
            <a:pPr marL="0" marR="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Steps to be followed: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756EE9-2BE1-497E-9CFC-9A429A17782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Selecting elements.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Manufacturing of Steel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and modified specimens using casting equipment and some machining operations.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Tensile testing under Universal testing machine for Strengths.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Impact test of a specimen.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Microscopic observation of a specimen.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Specimen 3d design in Catia.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Design analysis in Ansys.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Result comparison of all specimens.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774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DB339EE-8066-4FA0-9668-290F477C0C38}"/>
              </a:ext>
            </a:extLst>
          </p:cNvPr>
          <p:cNvGraphicFramePr>
            <a:graphicFrameLocks noGrp="1"/>
          </p:cNvGraphicFramePr>
          <p:nvPr>
            <p:ph idx="1"/>
            <p:extLst>
              <p:ext uri="{D42A27DB-BD31-4B8C-83A1-F6EECF244321}">
                <p14:modId xmlns:p14="http://schemas.microsoft.com/office/powerpoint/2010/main" val="3295472902"/>
              </p:ext>
            </p:extLst>
          </p:nvPr>
        </p:nvGraphicFramePr>
        <p:xfrm>
          <a:off x="838200" y="950046"/>
          <a:ext cx="10515600" cy="5292470"/>
        </p:xfrm>
        <a:graphic>
          <a:graphicData uri="http://schemas.openxmlformats.org/drawingml/2006/table">
            <a:tbl>
              <a:tblPr firstRow="1" firstCol="1" bandRow="1">
                <a:tableStyleId>{5C22544A-7EE6-4342-B048-85BDC9FD1C3A}</a:tableStyleId>
              </a:tblPr>
              <a:tblGrid>
                <a:gridCol w="741786">
                  <a:extLst>
                    <a:ext uri="{9D8B030D-6E8A-4147-A177-3AD203B41FA5}">
                      <a16:colId xmlns:a16="http://schemas.microsoft.com/office/drawing/2014/main" val="1830862073"/>
                    </a:ext>
                  </a:extLst>
                </a:gridCol>
                <a:gridCol w="3433448">
                  <a:extLst>
                    <a:ext uri="{9D8B030D-6E8A-4147-A177-3AD203B41FA5}">
                      <a16:colId xmlns:a16="http://schemas.microsoft.com/office/drawing/2014/main" val="3188905778"/>
                    </a:ext>
                  </a:extLst>
                </a:gridCol>
                <a:gridCol w="6340366">
                  <a:extLst>
                    <a:ext uri="{9D8B030D-6E8A-4147-A177-3AD203B41FA5}">
                      <a16:colId xmlns:a16="http://schemas.microsoft.com/office/drawing/2014/main" val="1686076643"/>
                    </a:ext>
                  </a:extLst>
                </a:gridCol>
              </a:tblGrid>
              <a:tr h="433283">
                <a:tc>
                  <a:txBody>
                    <a:bodyPr/>
                    <a:lstStyle/>
                    <a:p>
                      <a:pPr marL="0" marR="0">
                        <a:lnSpc>
                          <a:spcPct val="115000"/>
                        </a:lnSpc>
                        <a:spcBef>
                          <a:spcPts val="0"/>
                        </a:spcBef>
                        <a:spcAft>
                          <a:spcPts val="0"/>
                        </a:spcAft>
                      </a:pPr>
                      <a:r>
                        <a:rPr lang="en-US" sz="2000">
                          <a:effectLst/>
                        </a:rPr>
                        <a:t>S.No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Literature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Content And Research Gaps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5688426"/>
                  </a:ext>
                </a:extLst>
              </a:tr>
              <a:tr h="4859187">
                <a:tc>
                  <a:txBody>
                    <a:bodyPr/>
                    <a:lstStyle/>
                    <a:p>
                      <a:pPr marL="0" marR="0">
                        <a:lnSpc>
                          <a:spcPct val="115000"/>
                        </a:lnSpc>
                        <a:spcBef>
                          <a:spcPts val="0"/>
                        </a:spcBef>
                        <a:spcAft>
                          <a:spcPts val="0"/>
                        </a:spcAft>
                      </a:pPr>
                      <a:r>
                        <a:rPr lang="en-US" sz="2000">
                          <a:effectLst/>
                        </a:rPr>
                        <a:t>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cap="all" dirty="0">
                          <a:effectLst/>
                        </a:rPr>
                        <a:t>EFFECTS OF CHROMIUM content and IMPACT LOAD effect on MICROSTRUCTUREs AND properties of steel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IN" sz="2000" dirty="0">
                          <a:effectLst/>
                        </a:rPr>
                        <a:t>In this paper, the effects of Cr content and impact load on the microstructure and properties of steel. were investigated. The results show that the hardness of Steel was increasing when the Cr content increased, but the hardness was not much changing when the Cr contents changed from 2% to 2,5% of weight. Under the impact load, the microstructure and the hardness were changed also. The Cr content effected on the depth of transition layer on surface under the impact load and the twinning occurred during impacting load.</a:t>
                      </a:r>
                      <a:endParaRPr lang="en-US" sz="2000" dirty="0">
                        <a:effectLst/>
                      </a:endParaRPr>
                    </a:p>
                    <a:p>
                      <a:pPr marL="0" marR="0">
                        <a:lnSpc>
                          <a:spcPct val="115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0198279"/>
                  </a:ext>
                </a:extLst>
              </a:tr>
            </a:tbl>
          </a:graphicData>
        </a:graphic>
      </p:graphicFrame>
      <p:sp>
        <p:nvSpPr>
          <p:cNvPr id="5" name="TextBox 4">
            <a:extLst>
              <a:ext uri="{FF2B5EF4-FFF2-40B4-BE49-F238E27FC236}">
                <a16:creationId xmlns:a16="http://schemas.microsoft.com/office/drawing/2014/main" id="{E8C80B4D-0774-4625-858B-F9B7B3074A28}"/>
              </a:ext>
            </a:extLst>
          </p:cNvPr>
          <p:cNvSpPr txBox="1"/>
          <p:nvPr/>
        </p:nvSpPr>
        <p:spPr>
          <a:xfrm>
            <a:off x="809296" y="426826"/>
            <a:ext cx="5286704" cy="523220"/>
          </a:xfrm>
          <a:prstGeom prst="rect">
            <a:avLst/>
          </a:prstGeom>
          <a:noFill/>
        </p:spPr>
        <p:txBody>
          <a:bodyPr wrap="square" rtlCol="0">
            <a:spAutoFit/>
          </a:bodyPr>
          <a:lstStyle/>
          <a:p>
            <a:r>
              <a:rPr lang="en-US" sz="2800" dirty="0">
                <a:effectLst/>
              </a:rPr>
              <a:t>Literature review</a:t>
            </a:r>
            <a:r>
              <a:rPr lang="en-US" sz="2800" dirty="0"/>
              <a:t>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032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026B-E9BC-4B34-A6CE-E568FCE31105}"/>
              </a:ext>
            </a:extLst>
          </p:cNvPr>
          <p:cNvSpPr>
            <a:spLocks noGrp="1"/>
          </p:cNvSpPr>
          <p:nvPr>
            <p:ph type="title"/>
          </p:nvPr>
        </p:nvSpPr>
        <p:spPr>
          <a:xfrm>
            <a:off x="838200" y="365126"/>
            <a:ext cx="10515600" cy="759481"/>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 - 2</a:t>
            </a:r>
          </a:p>
        </p:txBody>
      </p:sp>
      <p:graphicFrame>
        <p:nvGraphicFramePr>
          <p:cNvPr id="4" name="Content Placeholder 3">
            <a:extLst>
              <a:ext uri="{FF2B5EF4-FFF2-40B4-BE49-F238E27FC236}">
                <a16:creationId xmlns:a16="http://schemas.microsoft.com/office/drawing/2014/main" id="{FF72D234-7CA9-420E-B0FA-B7F1A9A740A6}"/>
              </a:ext>
            </a:extLst>
          </p:cNvPr>
          <p:cNvGraphicFramePr>
            <a:graphicFrameLocks noGrp="1"/>
          </p:cNvGraphicFramePr>
          <p:nvPr>
            <p:ph idx="1"/>
            <p:extLst>
              <p:ext uri="{D42A27DB-BD31-4B8C-83A1-F6EECF244321}">
                <p14:modId xmlns:p14="http://schemas.microsoft.com/office/powerpoint/2010/main" val="531500817"/>
              </p:ext>
            </p:extLst>
          </p:nvPr>
        </p:nvGraphicFramePr>
        <p:xfrm>
          <a:off x="838200" y="1229709"/>
          <a:ext cx="10754709" cy="4950373"/>
        </p:xfrm>
        <a:graphic>
          <a:graphicData uri="http://schemas.openxmlformats.org/drawingml/2006/table">
            <a:tbl>
              <a:tblPr firstRow="1" firstCol="1" bandRow="1">
                <a:tableStyleId>{5C22544A-7EE6-4342-B048-85BDC9FD1C3A}</a:tableStyleId>
              </a:tblPr>
              <a:tblGrid>
                <a:gridCol w="758653">
                  <a:extLst>
                    <a:ext uri="{9D8B030D-6E8A-4147-A177-3AD203B41FA5}">
                      <a16:colId xmlns:a16="http://schemas.microsoft.com/office/drawing/2014/main" val="560834269"/>
                    </a:ext>
                  </a:extLst>
                </a:gridCol>
                <a:gridCol w="3029269">
                  <a:extLst>
                    <a:ext uri="{9D8B030D-6E8A-4147-A177-3AD203B41FA5}">
                      <a16:colId xmlns:a16="http://schemas.microsoft.com/office/drawing/2014/main" val="1089060078"/>
                    </a:ext>
                  </a:extLst>
                </a:gridCol>
                <a:gridCol w="6966787">
                  <a:extLst>
                    <a:ext uri="{9D8B030D-6E8A-4147-A177-3AD203B41FA5}">
                      <a16:colId xmlns:a16="http://schemas.microsoft.com/office/drawing/2014/main" val="2181271424"/>
                    </a:ext>
                  </a:extLst>
                </a:gridCol>
              </a:tblGrid>
              <a:tr h="392195">
                <a:tc>
                  <a:txBody>
                    <a:bodyPr/>
                    <a:lstStyle/>
                    <a:p>
                      <a:pPr marL="0" marR="0">
                        <a:lnSpc>
                          <a:spcPct val="115000"/>
                        </a:lnSpc>
                        <a:spcBef>
                          <a:spcPts val="0"/>
                        </a:spcBef>
                        <a:spcAft>
                          <a:spcPts val="0"/>
                        </a:spcAft>
                      </a:pPr>
                      <a:r>
                        <a:rPr lang="en-US" sz="2000">
                          <a:effectLst/>
                        </a:rPr>
                        <a:t>S.No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Literature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Content And Research Gaps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7175307"/>
                  </a:ext>
                </a:extLst>
              </a:tr>
              <a:tr h="4558178">
                <a:tc>
                  <a:txBody>
                    <a:bodyPr/>
                    <a:lstStyle/>
                    <a:p>
                      <a:pPr marL="0" marR="0">
                        <a:lnSpc>
                          <a:spcPct val="115000"/>
                        </a:lnSpc>
                        <a:spcBef>
                          <a:spcPts val="0"/>
                        </a:spcBef>
                        <a:spcAft>
                          <a:spcPts val="0"/>
                        </a:spcAft>
                      </a:pPr>
                      <a:r>
                        <a:rPr lang="en-US" sz="2000">
                          <a:effectLst/>
                        </a:rPr>
                        <a:t>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a:effectLst/>
                        </a:rPr>
                        <a:t>EFFECT OF MANGANESE ON THE STRUCTURAL PROPERTIES RELATIONSHIP OF COLD ROLLED HSS TREATED BY A QUENCHING PROCESS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2000" dirty="0">
                          <a:effectLst/>
                        </a:rPr>
                        <a:t>The present work focuses on the investigation of both microstructure and resulting mechanical properties of different lean medium Mn Quenching steels with 0.2 wt.% C, 1.5 wt.% Si, and 3–4 wt.% Mn. By means of dilatometry, a significant influence of the Mn-content on their transformation behaviour was observed. With increasing Mn-content the ultimate tensile strength (UTS) rose without considerable deterioration in total elongation (TE), leading to an enhanced combination of strength and ductility with UTS × TE exceeding 22,500 MPa%. However, for the steel grades containing an elevated Mn-content, a narrower process window was observed.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81247"/>
                  </a:ext>
                </a:extLst>
              </a:tr>
            </a:tbl>
          </a:graphicData>
        </a:graphic>
      </p:graphicFrame>
    </p:spTree>
    <p:extLst>
      <p:ext uri="{BB962C8B-B14F-4D97-AF65-F5344CB8AC3E}">
        <p14:creationId xmlns:p14="http://schemas.microsoft.com/office/powerpoint/2010/main" val="285951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71F8-5F74-4793-A2C9-7DF2984055C5}"/>
              </a:ext>
            </a:extLst>
          </p:cNvPr>
          <p:cNvSpPr>
            <a:spLocks noGrp="1"/>
          </p:cNvSpPr>
          <p:nvPr>
            <p:ph type="title"/>
          </p:nvPr>
        </p:nvSpPr>
        <p:spPr>
          <a:xfrm>
            <a:off x="838200" y="365126"/>
            <a:ext cx="10515600" cy="820452"/>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 - 3</a:t>
            </a:r>
          </a:p>
        </p:txBody>
      </p:sp>
      <p:graphicFrame>
        <p:nvGraphicFramePr>
          <p:cNvPr id="4" name="Content Placeholder 3">
            <a:extLst>
              <a:ext uri="{FF2B5EF4-FFF2-40B4-BE49-F238E27FC236}">
                <a16:creationId xmlns:a16="http://schemas.microsoft.com/office/drawing/2014/main" id="{C8CA8398-3292-480C-A24A-5BDDC79F11F9}"/>
              </a:ext>
            </a:extLst>
          </p:cNvPr>
          <p:cNvGraphicFramePr>
            <a:graphicFrameLocks noGrp="1"/>
          </p:cNvGraphicFramePr>
          <p:nvPr>
            <p:ph idx="1"/>
            <p:extLst>
              <p:ext uri="{D42A27DB-BD31-4B8C-83A1-F6EECF244321}">
                <p14:modId xmlns:p14="http://schemas.microsoft.com/office/powerpoint/2010/main" val="1337837770"/>
              </p:ext>
            </p:extLst>
          </p:nvPr>
        </p:nvGraphicFramePr>
        <p:xfrm>
          <a:off x="838200" y="1366344"/>
          <a:ext cx="10618075" cy="4920760"/>
        </p:xfrm>
        <a:graphic>
          <a:graphicData uri="http://schemas.openxmlformats.org/drawingml/2006/table">
            <a:tbl>
              <a:tblPr firstRow="1" firstCol="1" bandRow="1">
                <a:tableStyleId>{5C22544A-7EE6-4342-B048-85BDC9FD1C3A}</a:tableStyleId>
              </a:tblPr>
              <a:tblGrid>
                <a:gridCol w="741630">
                  <a:extLst>
                    <a:ext uri="{9D8B030D-6E8A-4147-A177-3AD203B41FA5}">
                      <a16:colId xmlns:a16="http://schemas.microsoft.com/office/drawing/2014/main" val="1662034956"/>
                    </a:ext>
                  </a:extLst>
                </a:gridCol>
                <a:gridCol w="2998169">
                  <a:extLst>
                    <a:ext uri="{9D8B030D-6E8A-4147-A177-3AD203B41FA5}">
                      <a16:colId xmlns:a16="http://schemas.microsoft.com/office/drawing/2014/main" val="108322006"/>
                    </a:ext>
                  </a:extLst>
                </a:gridCol>
                <a:gridCol w="6878276">
                  <a:extLst>
                    <a:ext uri="{9D8B030D-6E8A-4147-A177-3AD203B41FA5}">
                      <a16:colId xmlns:a16="http://schemas.microsoft.com/office/drawing/2014/main" val="2987349774"/>
                    </a:ext>
                  </a:extLst>
                </a:gridCol>
              </a:tblGrid>
              <a:tr h="599965">
                <a:tc>
                  <a:txBody>
                    <a:bodyPr/>
                    <a:lstStyle/>
                    <a:p>
                      <a:pPr marL="0" marR="0">
                        <a:lnSpc>
                          <a:spcPct val="115000"/>
                        </a:lnSpc>
                        <a:spcBef>
                          <a:spcPts val="0"/>
                        </a:spcBef>
                        <a:spcAft>
                          <a:spcPts val="0"/>
                        </a:spcAft>
                      </a:pPr>
                      <a:br>
                        <a:rPr lang="en-US" sz="1800">
                          <a:effectLst/>
                        </a:rPr>
                      </a:br>
                      <a:r>
                        <a:rPr lang="en-US" sz="1800">
                          <a:effectLst/>
                        </a:rPr>
                        <a:t>S.No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Literature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Content And Research Gaps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600513"/>
                  </a:ext>
                </a:extLst>
              </a:tr>
              <a:tr h="4308366">
                <a:tc>
                  <a:txBody>
                    <a:bodyPr/>
                    <a:lstStyle/>
                    <a:p>
                      <a:pPr marL="0" marR="0">
                        <a:lnSpc>
                          <a:spcPct val="115000"/>
                        </a:lnSpc>
                        <a:spcBef>
                          <a:spcPts val="0"/>
                        </a:spcBef>
                        <a:spcAft>
                          <a:spcPts val="0"/>
                        </a:spcAft>
                      </a:pPr>
                      <a:r>
                        <a:rPr lang="en-US" sz="1800">
                          <a:effectLst/>
                        </a:rPr>
                        <a:t>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a:effectLst/>
                        </a:rPr>
                        <a:t>THE EFFECT OF NICKEL ON THE MICROSTRUCTURE, MECHANICAL PROPERTIES AND CORROSION PROPERTIES OF STEEL.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800" dirty="0">
                          <a:effectLst/>
                        </a:rPr>
                        <a:t>In this study, the effects of adding Ni in different ratios to steel material produced by powder metallurgy on microstructure, tensile strength, hardness and corrosion behaviours were investigated. Fe-C and Fe-C-Ni powders containing 5%, 10%, 13%, 15%, 20%, 30% and 40% nickel were pressed at 700 MPa and then sintered in an Air atmosphere at 1400 ◦C. Corrosion behaviours were investigated. Mechanical properties were determined by hardness and tensile testing. While Fe-C alloy and Fe-C-Ni micro alloyed steel without Ni and with nickel. Yield and tensile strength increased with nickel content and reached the highest strength values with 13% Ni content. The addition of more nickel led to decrease the strength. Analysis of Tafel curves showed that corrosion resistance of alloys increased with increasing nickel concentration.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2401442"/>
                  </a:ext>
                </a:extLst>
              </a:tr>
            </a:tbl>
          </a:graphicData>
        </a:graphic>
      </p:graphicFrame>
    </p:spTree>
    <p:extLst>
      <p:ext uri="{BB962C8B-B14F-4D97-AF65-F5344CB8AC3E}">
        <p14:creationId xmlns:p14="http://schemas.microsoft.com/office/powerpoint/2010/main" val="58219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E95-2B30-4631-A0F0-9B8D9F043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About STEEL</a:t>
            </a:r>
          </a:p>
        </p:txBody>
      </p:sp>
      <p:sp>
        <p:nvSpPr>
          <p:cNvPr id="3" name="Content Placeholder 2">
            <a:extLst>
              <a:ext uri="{FF2B5EF4-FFF2-40B4-BE49-F238E27FC236}">
                <a16:creationId xmlns:a16="http://schemas.microsoft.com/office/drawing/2014/main" id="{5EAA0E57-FBA5-459B-8411-9A399D0F3EBA}"/>
              </a:ext>
            </a:extLst>
          </p:cNvPr>
          <p:cNvSpPr>
            <a:spLocks noGrp="1"/>
          </p:cNvSpPr>
          <p:nvPr>
            <p:ph idx="1"/>
          </p:nvPr>
        </p:nvSpPr>
        <p:spPr/>
        <p:txBody>
          <a:bodyPr>
            <a:normAutofit/>
          </a:bodyPr>
          <a:lstStyle/>
          <a:p>
            <a:pPr marL="457200" indent="-457200">
              <a:buFont typeface="+mj-lt"/>
              <a:buAutoNum type="arabicPeriod"/>
            </a:pPr>
            <a:r>
              <a:rPr lang="en-US" sz="2000" b="1" i="0" dirty="0">
                <a:effectLst/>
                <a:latin typeface="Times New Roman" panose="02020603050405020304" pitchFamily="18" charset="0"/>
                <a:cs typeface="Times New Roman" panose="02020603050405020304" pitchFamily="18" charset="0"/>
              </a:rPr>
              <a:t>Steel</a:t>
            </a:r>
            <a:r>
              <a:rPr lang="en-US" sz="2000" b="0" i="0" dirty="0">
                <a:effectLst/>
                <a:latin typeface="Times New Roman" panose="02020603050405020304" pitchFamily="18" charset="0"/>
                <a:cs typeface="Times New Roman" panose="02020603050405020304" pitchFamily="18" charset="0"/>
              </a:rPr>
              <a:t> is an </a:t>
            </a:r>
            <a:r>
              <a:rPr lang="en-US" sz="2000" dirty="0">
                <a:latin typeface="Times New Roman" panose="02020603050405020304" pitchFamily="18" charset="0"/>
                <a:cs typeface="Times New Roman" panose="02020603050405020304" pitchFamily="18" charset="0"/>
              </a:rPr>
              <a:t>alloy</a:t>
            </a:r>
            <a:r>
              <a:rPr lang="en-US" sz="2000" b="0" i="0" dirty="0">
                <a:effectLst/>
                <a:latin typeface="Times New Roman" panose="02020603050405020304" pitchFamily="18" charset="0"/>
                <a:cs typeface="Times New Roman" panose="02020603050405020304" pitchFamily="18" charset="0"/>
              </a:rPr>
              <a:t> made up of </a:t>
            </a:r>
            <a:r>
              <a:rPr lang="en-US" sz="2000" dirty="0">
                <a:latin typeface="Times New Roman" panose="02020603050405020304" pitchFamily="18" charset="0"/>
                <a:cs typeface="Times New Roman" panose="02020603050405020304" pitchFamily="18" charset="0"/>
              </a:rPr>
              <a:t>iron</a:t>
            </a:r>
            <a:r>
              <a:rPr lang="en-US" sz="2000" b="0" i="0" dirty="0">
                <a:effectLst/>
                <a:latin typeface="Times New Roman" panose="02020603050405020304" pitchFamily="18" charset="0"/>
                <a:cs typeface="Times New Roman" panose="02020603050405020304" pitchFamily="18" charset="0"/>
              </a:rPr>
              <a:t> of </a:t>
            </a:r>
            <a:r>
              <a:rPr lang="en-US" sz="2000" dirty="0">
                <a:latin typeface="Times New Roman" panose="02020603050405020304" pitchFamily="18" charset="0"/>
                <a:cs typeface="Times New Roman" panose="02020603050405020304" pitchFamily="18" charset="0"/>
              </a:rPr>
              <a:t>carbon and other elements</a:t>
            </a:r>
            <a:r>
              <a:rPr lang="en-US" sz="2000" b="0" i="0" strike="noStrike"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Many other elements may be present or added to improve its </a:t>
            </a:r>
            <a:r>
              <a:rPr lang="en-US" sz="2000" dirty="0">
                <a:latin typeface="Times New Roman" panose="02020603050405020304" pitchFamily="18" charset="0"/>
                <a:cs typeface="Times New Roman" panose="02020603050405020304" pitchFamily="18" charset="0"/>
              </a:rPr>
              <a:t>strength</a:t>
            </a:r>
            <a:r>
              <a:rPr lang="en-US" sz="2000" b="0" i="0" dirty="0">
                <a:effectLst/>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fracture resistance.</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density</a:t>
            </a:r>
            <a:r>
              <a:rPr lang="en-US" sz="2000" b="0" i="0" dirty="0">
                <a:effectLst/>
                <a:latin typeface="Times New Roman" panose="02020603050405020304" pitchFamily="18" charset="0"/>
                <a:cs typeface="Times New Roman" panose="02020603050405020304" pitchFamily="18" charset="0"/>
              </a:rPr>
              <a:t> of steel varies based on the alloying constituents but usually ranges between 7,750 and 8,050 kg/m</a:t>
            </a:r>
            <a:r>
              <a:rPr lang="en-US" sz="2000" b="0" i="0" baseline="30000" dirty="0">
                <a:effectLst/>
                <a:latin typeface="Times New Roman" panose="02020603050405020304" pitchFamily="18" charset="0"/>
                <a:cs typeface="Times New Roman" panose="02020603050405020304" pitchFamily="18" charset="0"/>
              </a:rPr>
              <a:t>3</a:t>
            </a:r>
            <a:r>
              <a:rPr lang="en-US" sz="2000" baseline="300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800" baseline="30000" dirty="0">
                <a:latin typeface="Times New Roman" panose="02020603050405020304" pitchFamily="18" charset="0"/>
                <a:cs typeface="Times New Roman" panose="02020603050405020304" pitchFamily="18" charset="0"/>
              </a:rPr>
              <a:t>It has wide application in different fields.</a:t>
            </a:r>
          </a:p>
          <a:p>
            <a:pPr marL="457200"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Steel is one of the world's most-recycled materials</a:t>
            </a:r>
            <a:r>
              <a:rPr lang="en-US"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an overall recycling rate of 85%</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919829"/>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4.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6.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7.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8.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3987</TotalTime>
  <Words>1045</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11</vt:i4>
      </vt:variant>
      <vt:variant>
        <vt:lpstr>Theme</vt:lpstr>
      </vt:variant>
      <vt:variant>
        <vt:i4>8</vt:i4>
      </vt:variant>
      <vt:variant>
        <vt:lpstr>Slide Titles</vt:lpstr>
      </vt:variant>
      <vt:variant>
        <vt:i4>18</vt:i4>
      </vt:variant>
    </vt:vector>
  </HeadingPairs>
  <TitlesOfParts>
    <vt:vector size="37" baseType="lpstr">
      <vt:lpstr>Arial</vt:lpstr>
      <vt:lpstr>Calibri</vt:lpstr>
      <vt:lpstr>Calibri Light</vt:lpstr>
      <vt:lpstr>Century Gothic</vt:lpstr>
      <vt:lpstr>Corbel</vt:lpstr>
      <vt:lpstr>Garamond</vt:lpstr>
      <vt:lpstr>Gill Sans MT</vt:lpstr>
      <vt:lpstr>Symbol</vt:lpstr>
      <vt:lpstr>Times New Roman</vt:lpstr>
      <vt:lpstr>Wingdings</vt:lpstr>
      <vt:lpstr>Wingdings 2</vt:lpstr>
      <vt:lpstr>Office Theme</vt:lpstr>
      <vt:lpstr>Gallery</vt:lpstr>
      <vt:lpstr>Banded</vt:lpstr>
      <vt:lpstr>1_Gallery</vt:lpstr>
      <vt:lpstr>Savon</vt:lpstr>
      <vt:lpstr>Dividend</vt:lpstr>
      <vt:lpstr>Retrospect</vt:lpstr>
      <vt:lpstr>Parcel</vt:lpstr>
      <vt:lpstr>PowerPoint Presentation</vt:lpstr>
      <vt:lpstr>Over view of presentation </vt:lpstr>
      <vt:lpstr>Introduction</vt:lpstr>
      <vt:lpstr>MOTIVATION OF THIS PROJECT</vt:lpstr>
      <vt:lpstr>Steps to be followed:</vt:lpstr>
      <vt:lpstr>PowerPoint Presentation</vt:lpstr>
      <vt:lpstr>Literature review - 2</vt:lpstr>
      <vt:lpstr>Literature review - 3</vt:lpstr>
      <vt:lpstr>About STEEL</vt:lpstr>
      <vt:lpstr>About Chromium</vt:lpstr>
      <vt:lpstr>About Manganese</vt:lpstr>
      <vt:lpstr>About Nickel</vt:lpstr>
      <vt:lpstr>Unprocessed scrap</vt:lpstr>
      <vt:lpstr>Collecting Sorting Cutting Bailing Shearing Melting Casting</vt:lpstr>
      <vt:lpstr>Processed scrap</vt:lpstr>
      <vt:lpstr>Next steps:</vt:lpstr>
      <vt:lpstr>The largest 12 Steel producing countries (Million tonnes)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dc:creator>
  <cp:lastModifiedBy>ADMIN</cp:lastModifiedBy>
  <cp:revision>16</cp:revision>
  <dcterms:created xsi:type="dcterms:W3CDTF">2022-03-27T05:53:23Z</dcterms:created>
  <dcterms:modified xsi:type="dcterms:W3CDTF">2022-04-30T04:43:01Z</dcterms:modified>
</cp:coreProperties>
</file>