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300" r:id="rId4"/>
    <p:sldId id="289" r:id="rId5"/>
    <p:sldId id="290" r:id="rId6"/>
    <p:sldId id="294" r:id="rId7"/>
    <p:sldId id="296" r:id="rId8"/>
    <p:sldId id="263" r:id="rId9"/>
    <p:sldId id="292" r:id="rId10"/>
    <p:sldId id="262" r:id="rId11"/>
    <p:sldId id="293" r:id="rId12"/>
    <p:sldId id="299" r:id="rId13"/>
    <p:sldId id="297" r:id="rId14"/>
    <p:sldId id="298" r:id="rId15"/>
    <p:sldId id="3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37E82-B635-41A5-922C-305210BB25C1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AE919-72C8-48B7-84DA-66862E1B5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447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48521-8A6E-475B-A95D-90A68FFE029E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81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462B-32EC-4BAF-9F5D-1D804A708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F847F-183D-4A04-87DC-744A02E52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4AB1-4AA3-4E60-93FD-FB5285EB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0ED-7DCA-4B3B-A3A6-CC11D2385E1F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6C2C-FFDD-42FF-B737-00815AB4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E9BB-20B0-4474-8B56-FED2A452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18A4-443A-4589-8A10-0B447ED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98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4017-F345-42ED-BF01-4B6E689D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C0930-506A-4404-AA9E-B51D49EBF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B94CB-C019-4137-82D1-4B0ECAC5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0ED-7DCA-4B3B-A3A6-CC11D2385E1F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52F8-08A0-4388-8025-91B803FE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E3892-8468-40D3-8504-665D3C71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18A4-443A-4589-8A10-0B447ED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82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E299F-4AC5-4C88-8DD5-D3D5FEB65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978C8-5CF4-4FDD-B1EE-5B11F9C5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840D3-D385-4731-BA03-F6AB04CD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0ED-7DCA-4B3B-A3A6-CC11D2385E1F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2E771-DC5C-42E5-990B-CCA6078A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910EA-69F8-4069-9AC2-05EEBEDA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18A4-443A-4589-8A10-0B447ED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24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E316-B4F8-40AD-8357-4A5BCF94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360D-F17B-4F4F-9470-ED9AB66C0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FFAD1-8AF1-4B14-BD03-751C2A82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0ED-7DCA-4B3B-A3A6-CC11D2385E1F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1AAAF-D655-4B26-BAC2-F308E48C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11D68-C465-44F7-98D0-64ACE04A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18A4-443A-4589-8A10-0B447ED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5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6685-5235-4D73-B187-3050FFA7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34188-EECA-4445-971B-3A9751080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EEE00-AA2A-4827-BE3F-657EAD36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0ED-7DCA-4B3B-A3A6-CC11D2385E1F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FEAB0-83E2-45A8-B8F7-C3ADE8D7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C9D6B-7F96-46B2-92C7-3DF7BB2F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18A4-443A-4589-8A10-0B447ED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53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6537-C3E2-4002-8D1D-4DBC7C14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74845-7C0B-4C19-96BD-8B51D66D8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91916-D1C2-4301-8154-B7FD5A909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E9441-4A38-4D59-8968-5991EF85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0ED-7DCA-4B3B-A3A6-CC11D2385E1F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9446D-CB40-4AFF-89D0-4BAAA38B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33711-D1B2-4E2C-8BD2-0236BDBB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18A4-443A-4589-8A10-0B447ED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31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3D15-3804-4CCA-B828-55DB7E27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238AF-AF15-452B-B950-998448F8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2E8FB-8F0D-4D04-97D6-958CCBD89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93AF2-5861-4F57-977F-A185CF8B0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6CD13-EF8A-4C4C-B453-CCA734148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D57F4-2B41-42E7-9A71-441C0C74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0ED-7DCA-4B3B-A3A6-CC11D2385E1F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B6966-CBFC-43AE-B0B9-0FCBD709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61A58-CAF0-4B45-B83C-A2F8326C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18A4-443A-4589-8A10-0B447ED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56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8E43-797D-419F-9AFE-837FC6A9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29CAF-CE8D-40E3-A1A1-446FFA91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0ED-7DCA-4B3B-A3A6-CC11D2385E1F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8674F-93BF-476B-840A-477D7148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35387-4E81-411B-94DC-ECF9CD4F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18A4-443A-4589-8A10-0B447ED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50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28502-8783-4FB7-817A-10F6C284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0ED-7DCA-4B3B-A3A6-CC11D2385E1F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92967-32FA-4E2E-ADC5-E2BFC927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301B6-CBEA-41EE-81A3-3C0C6A8E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18A4-443A-4589-8A10-0B447ED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60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2D3C-98B1-4A3A-9758-FC665164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74CF-E850-4882-BDAB-E73E5BB8B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CBC38-FC20-43C8-B458-4D3E0BE53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07696-0FB0-4390-935C-D1E914AA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0ED-7DCA-4B3B-A3A6-CC11D2385E1F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3A587-6CEF-442F-851A-21880AC0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81827-233F-475D-AA38-5F18E7A8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18A4-443A-4589-8A10-0B447ED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00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6056-9F63-4512-8730-6D0D2E44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9D6EE-40A5-4A69-B010-ACF4186A7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1A41E-66DD-4EFB-8F0F-E9C1037C6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6EFAB-34E2-4776-ABAE-4E22B075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0ED-7DCA-4B3B-A3A6-CC11D2385E1F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28B9E-1D7B-4AD5-A8A5-C6E7390C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00D97-A15D-49F9-8C79-0FAAA177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18A4-443A-4589-8A10-0B447ED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56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E9E82-6762-49C9-B3F5-85ECAA73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07890-5D83-43EC-BDDC-05E04CEBD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6BC4-B31B-4354-99B7-3E3BE509C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80ED-7DCA-4B3B-A3A6-CC11D2385E1F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AEDA-4435-4380-B5C8-C062DD158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564FE-7386-4435-BA16-574820FA2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E18A4-443A-4589-8A10-0B447ED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46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69" y="432472"/>
            <a:ext cx="11544300" cy="645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Mechanical properties of E Glass/Epoxy Composites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Reinforcement of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</a:t>
            </a:r>
            <a:r>
              <a:rPr lang="en-IN" sz="20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20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3,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TiO</a:t>
            </a:r>
            <a:r>
              <a:rPr lang="en-IN" sz="20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SiC</a:t>
            </a:r>
          </a:p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Presented by 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MANVITHA GUDALA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20011D8905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MTech ( Engineering Design)</a:t>
            </a: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Under the esteemed guidance of </a:t>
            </a:r>
          </a:p>
          <a:p>
            <a:pPr algn="ctr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Dr. P. PRASANNA </a:t>
            </a:r>
          </a:p>
          <a:p>
            <a:pPr algn="ctr"/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Assistant Professor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spcBef>
                <a:spcPct val="20000"/>
              </a:spcBef>
              <a:defRPr/>
            </a:pP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20000"/>
              </a:spcBef>
              <a:defRPr/>
            </a:pP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DEPARTMENT OF MECHANICAL ENGINEERING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JAWAHARLAL NEHRU TECHNOLOGICAL  UNIVERSITY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KUKATPALLY, HYDERABAD, TELANGANA-500085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(Autonomous)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FF58-07A6-48B4-B310-DF36401D2571}" type="slidenum"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welcome\Downloads\jntuh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0898" y="3856721"/>
            <a:ext cx="1366728" cy="12867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4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Methodology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0969" y="1219201"/>
            <a:ext cx="9642231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Fabrication of the composite (as per sample compositions) by handlay up method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testing of composite for various properties – Tensile Strength, Flexural Strength, Impact Strength and Hardness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an optimized mix of various raw materials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properties of the formulated hybrid composites with fillers to the hybrid composites without any filler materials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2AA05B-7354-4AA0-A974-9E0109371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231678"/>
              </p:ext>
            </p:extLst>
          </p:nvPr>
        </p:nvGraphicFramePr>
        <p:xfrm>
          <a:off x="896815" y="1362808"/>
          <a:ext cx="10322169" cy="4867324"/>
        </p:xfrm>
        <a:graphic>
          <a:graphicData uri="http://schemas.openxmlformats.org/drawingml/2006/table">
            <a:tbl>
              <a:tblPr firstRow="1" firstCol="1" bandRow="1"/>
              <a:tblGrid>
                <a:gridCol w="922298">
                  <a:extLst>
                    <a:ext uri="{9D8B030D-6E8A-4147-A177-3AD203B41FA5}">
                      <a16:colId xmlns:a16="http://schemas.microsoft.com/office/drawing/2014/main" val="3985342953"/>
                    </a:ext>
                  </a:extLst>
                </a:gridCol>
                <a:gridCol w="2195082">
                  <a:extLst>
                    <a:ext uri="{9D8B030D-6E8A-4147-A177-3AD203B41FA5}">
                      <a16:colId xmlns:a16="http://schemas.microsoft.com/office/drawing/2014/main" val="587271557"/>
                    </a:ext>
                  </a:extLst>
                </a:gridCol>
                <a:gridCol w="1822681">
                  <a:extLst>
                    <a:ext uri="{9D8B030D-6E8A-4147-A177-3AD203B41FA5}">
                      <a16:colId xmlns:a16="http://schemas.microsoft.com/office/drawing/2014/main" val="2916425432"/>
                    </a:ext>
                  </a:extLst>
                </a:gridCol>
                <a:gridCol w="1698772">
                  <a:extLst>
                    <a:ext uri="{9D8B030D-6E8A-4147-A177-3AD203B41FA5}">
                      <a16:colId xmlns:a16="http://schemas.microsoft.com/office/drawing/2014/main" val="3819136566"/>
                    </a:ext>
                  </a:extLst>
                </a:gridCol>
                <a:gridCol w="1982567">
                  <a:extLst>
                    <a:ext uri="{9D8B030D-6E8A-4147-A177-3AD203B41FA5}">
                      <a16:colId xmlns:a16="http://schemas.microsoft.com/office/drawing/2014/main" val="2895287375"/>
                    </a:ext>
                  </a:extLst>
                </a:gridCol>
                <a:gridCol w="1700769">
                  <a:extLst>
                    <a:ext uri="{9D8B030D-6E8A-4147-A177-3AD203B41FA5}">
                      <a16:colId xmlns:a16="http://schemas.microsoft.com/office/drawing/2014/main" val="683814048"/>
                    </a:ext>
                  </a:extLst>
                </a:gridCol>
              </a:tblGrid>
              <a:tr h="941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Epoxy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wt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Glass Fibre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IN" sz="2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wt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</a:t>
                      </a:r>
                      <a:r>
                        <a:rPr lang="en-IN" sz="22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IN" sz="22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wt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TiO</a:t>
                      </a:r>
                      <a:r>
                        <a:rPr lang="en-IN" sz="22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IN" sz="2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wt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SiC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wt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942706"/>
                  </a:ext>
                </a:extLst>
              </a:tr>
              <a:tr h="356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5688"/>
                  </a:ext>
                </a:extLst>
              </a:tr>
              <a:tr h="356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565139"/>
                  </a:ext>
                </a:extLst>
              </a:tr>
              <a:tr h="356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669797"/>
                  </a:ext>
                </a:extLst>
              </a:tr>
              <a:tr h="356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312742"/>
                  </a:ext>
                </a:extLst>
              </a:tr>
              <a:tr h="356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48224"/>
                  </a:ext>
                </a:extLst>
              </a:tr>
              <a:tr h="356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709866"/>
                  </a:ext>
                </a:extLst>
              </a:tr>
              <a:tr h="356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585495"/>
                  </a:ext>
                </a:extLst>
              </a:tr>
              <a:tr h="356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483378"/>
                  </a:ext>
                </a:extLst>
              </a:tr>
              <a:tr h="356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438686"/>
                  </a:ext>
                </a:extLst>
              </a:tr>
              <a:tr h="356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012704"/>
                  </a:ext>
                </a:extLst>
              </a:tr>
              <a:tr h="356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636755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B1C9C1A-FCB9-430E-8853-5F8B32EA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69" y="254977"/>
            <a:ext cx="10632831" cy="92319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experiments for sample preparation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8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3CC3-B871-445F-B045-BD2E1138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Application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86DD-BDC8-458C-8705-39B03D17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654"/>
            <a:ext cx="10515600" cy="46383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mill blades.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Casing parts of Car like Bumper.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cowlings, Luggage racks, Instrumental enclosures, Storage bins.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43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88EB-67D9-4800-BAA3-5507ED7E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32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5936F-8F83-41CF-A010-CB6116D1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1081454"/>
            <a:ext cx="10597662" cy="553036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Suresha, et.al, 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calcium carbonate on hardness and fracture toughness of carbon fiber reinforced epoxy composites,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Today: Proceedings ”, 2021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Seshanandana, Et.al, 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properties of nano titanium oxide particles - hybrid jute-glass FRP composites”, Materials Today: Proceedings 3 ,2015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D. Kiran, Et.al, “Evaluation of Mechanical Properties of Glass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Reinforced Epoxy Polymer Composites with Alumina and Silicon Carbide Fillers”,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Materials Today: Proceedings 5 ,2017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Pradeep K Singh, Et.al, 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Fabrication and mechanical characterization of glass fiber/Al2O3 hybrid-epoxy composites”,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Sadhana , 2020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Pickering, K.L., Et.al, “A review of recent developments in natural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composites and their mechanical performance”. Composites Part A: Applied Science and Manufacturing, 2016.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30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33EF-E003-49E9-ADB9-A6F458511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Rasana N. ,Et.al , 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and analytical studies on the performance of polypropylene reinforced with multiscale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mwcnt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/glass fiber) fillers”,2020.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Anbukarasi K, Et.al,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“A study on mechanical, thermal and water absorption behaviors of luffa-epoxy nanocomposites using TiO2 nanoparticles and activated carbon as fillers”, 2019.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Ang, H.Y., Et .al, “Radiopaque Fully Degradable Nanocomposites for Coronary Stents”. Scientific Reports, 2018.</a:t>
            </a:r>
          </a:p>
        </p:txBody>
      </p:sp>
    </p:spTree>
    <p:extLst>
      <p:ext uri="{BB962C8B-B14F-4D97-AF65-F5344CB8AC3E}">
        <p14:creationId xmlns:p14="http://schemas.microsoft.com/office/powerpoint/2010/main" val="426517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88DB-00EC-4729-8EEE-BE122C89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823"/>
            <a:ext cx="10515600" cy="4070839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presentation 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739" y="1178170"/>
            <a:ext cx="11112012" cy="5679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present study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marL="0" indent="0">
              <a:lnSpc>
                <a:spcPct val="150000"/>
              </a:lnSpc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5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C232-43E6-4C19-AC2E-95569919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3" y="365125"/>
            <a:ext cx="10580077" cy="7339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00C0-612C-451A-942E-36F53EFA7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038"/>
            <a:ext cx="10515600" cy="507792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 reinforced polymer matrix composite materials are commonly used in various applications such as aerospace, automotive and construction industries.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composites are used because of high specific stiffness, specific strength, low thermal expansion, good fatigue resistance, stability for production of complex shape.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incorporation filler materials like carbon nanotube, titanium dioxide, silicon carbide, zinc oxide, calcium carbonate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etc,,mechanical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of the polymer composite because of high aspect ratio which helps in improving the mechanical properties.</a:t>
            </a:r>
          </a:p>
        </p:txBody>
      </p:sp>
    </p:spTree>
    <p:extLst>
      <p:ext uri="{BB962C8B-B14F-4D97-AF65-F5344CB8AC3E}">
        <p14:creationId xmlns:p14="http://schemas.microsoft.com/office/powerpoint/2010/main" val="188202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427F-FFE6-4E09-B037-C895836A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4" y="158262"/>
            <a:ext cx="10920046" cy="1142999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43164FF-49F5-43FF-874F-56F94EC8D0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937676"/>
              </p:ext>
            </p:extLst>
          </p:nvPr>
        </p:nvGraphicFramePr>
        <p:xfrm>
          <a:off x="369277" y="1076136"/>
          <a:ext cx="11236569" cy="5437472"/>
        </p:xfrm>
        <a:graphic>
          <a:graphicData uri="http://schemas.openxmlformats.org/drawingml/2006/table">
            <a:tbl>
              <a:tblPr firstRow="1" firstCol="1" bandRow="1"/>
              <a:tblGrid>
                <a:gridCol w="668215">
                  <a:extLst>
                    <a:ext uri="{9D8B030D-6E8A-4147-A177-3AD203B41FA5}">
                      <a16:colId xmlns:a16="http://schemas.microsoft.com/office/drawing/2014/main" val="1406168736"/>
                    </a:ext>
                  </a:extLst>
                </a:gridCol>
                <a:gridCol w="2557767">
                  <a:extLst>
                    <a:ext uri="{9D8B030D-6E8A-4147-A177-3AD203B41FA5}">
                      <a16:colId xmlns:a16="http://schemas.microsoft.com/office/drawing/2014/main" val="3146979900"/>
                    </a:ext>
                  </a:extLst>
                </a:gridCol>
                <a:gridCol w="978669">
                  <a:extLst>
                    <a:ext uri="{9D8B030D-6E8A-4147-A177-3AD203B41FA5}">
                      <a16:colId xmlns:a16="http://schemas.microsoft.com/office/drawing/2014/main" val="1425111108"/>
                    </a:ext>
                  </a:extLst>
                </a:gridCol>
                <a:gridCol w="1014917">
                  <a:extLst>
                    <a:ext uri="{9D8B030D-6E8A-4147-A177-3AD203B41FA5}">
                      <a16:colId xmlns:a16="http://schemas.microsoft.com/office/drawing/2014/main" val="1964209206"/>
                    </a:ext>
                  </a:extLst>
                </a:gridCol>
                <a:gridCol w="1014916">
                  <a:extLst>
                    <a:ext uri="{9D8B030D-6E8A-4147-A177-3AD203B41FA5}">
                      <a16:colId xmlns:a16="http://schemas.microsoft.com/office/drawing/2014/main" val="621815986"/>
                    </a:ext>
                  </a:extLst>
                </a:gridCol>
                <a:gridCol w="1808138">
                  <a:extLst>
                    <a:ext uri="{9D8B030D-6E8A-4147-A177-3AD203B41FA5}">
                      <a16:colId xmlns:a16="http://schemas.microsoft.com/office/drawing/2014/main" val="1217465004"/>
                    </a:ext>
                  </a:extLst>
                </a:gridCol>
                <a:gridCol w="3193947">
                  <a:extLst>
                    <a:ext uri="{9D8B030D-6E8A-4147-A177-3AD203B41FA5}">
                      <a16:colId xmlns:a16="http://schemas.microsoft.com/office/drawing/2014/main" val="731227985"/>
                    </a:ext>
                  </a:extLst>
                </a:gridCol>
              </a:tblGrid>
              <a:tr h="7820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FIBRE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FILLER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PROPERTIES EVALUATED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 COMES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796105"/>
                  </a:ext>
                </a:extLst>
              </a:tr>
              <a:tr h="24202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Role of calcium carbonate on hardness and fracture toughness of carbon fibre reinforced epoxy composites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Suresha, et.al.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Materials Today: Proceedings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Carbon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Epoxy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CaCO</a:t>
                      </a:r>
                      <a:r>
                        <a:rPr lang="en-IN" sz="15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Hardness,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Fracture Toughness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value of the hardness increased with an increase in the n-CC content in the composite. The superficial dispersion was responsible for the increment of the hardness.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value of fracture toughness increase with increase in carbon fibre. The reason is due to adhesion effect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579439"/>
                  </a:ext>
                </a:extLst>
              </a:tr>
              <a:tr h="22113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Mechanical properties of nano titanium oxide particles - hybrid jute-glass FRP composites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 Seshanandana, et.al.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Materials Today: Proceedings 3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Glass,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Polyester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TiO</a:t>
                      </a:r>
                      <a:r>
                        <a:rPr lang="en-IN" sz="15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Tensile strength, Flexural strength and Shear strength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addition of TiO</a:t>
                      </a:r>
                      <a:r>
                        <a:rPr lang="en-IN" sz="15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nanoparticles in FRP showed improved strength due to crack-tip blunting, crack deflection and crack pinning toughening mechanisms.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1220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6DCCF2-52F3-4901-BAC1-27C7EEF56878}"/>
              </a:ext>
            </a:extLst>
          </p:cNvPr>
          <p:cNvSpPr txBox="1"/>
          <p:nvPr/>
        </p:nvSpPr>
        <p:spPr>
          <a:xfrm>
            <a:off x="545123" y="368250"/>
            <a:ext cx="8801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13930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DDEC8F-BC66-44D4-912E-771281B083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514174"/>
              </p:ext>
            </p:extLst>
          </p:nvPr>
        </p:nvGraphicFramePr>
        <p:xfrm>
          <a:off x="562709" y="228600"/>
          <a:ext cx="10893671" cy="6554743"/>
        </p:xfrm>
        <a:graphic>
          <a:graphicData uri="http://schemas.openxmlformats.org/drawingml/2006/table">
            <a:tbl>
              <a:tblPr firstRow="1" firstCol="1" bandRow="1"/>
              <a:tblGrid>
                <a:gridCol w="465991">
                  <a:extLst>
                    <a:ext uri="{9D8B030D-6E8A-4147-A177-3AD203B41FA5}">
                      <a16:colId xmlns:a16="http://schemas.microsoft.com/office/drawing/2014/main" val="3874294808"/>
                    </a:ext>
                  </a:extLst>
                </a:gridCol>
                <a:gridCol w="2681654">
                  <a:extLst>
                    <a:ext uri="{9D8B030D-6E8A-4147-A177-3AD203B41FA5}">
                      <a16:colId xmlns:a16="http://schemas.microsoft.com/office/drawing/2014/main" val="3551418948"/>
                    </a:ext>
                  </a:extLst>
                </a:gridCol>
                <a:gridCol w="835269">
                  <a:extLst>
                    <a:ext uri="{9D8B030D-6E8A-4147-A177-3AD203B41FA5}">
                      <a16:colId xmlns:a16="http://schemas.microsoft.com/office/drawing/2014/main" val="547397600"/>
                    </a:ext>
                  </a:extLst>
                </a:gridCol>
                <a:gridCol w="883836">
                  <a:extLst>
                    <a:ext uri="{9D8B030D-6E8A-4147-A177-3AD203B41FA5}">
                      <a16:colId xmlns:a16="http://schemas.microsoft.com/office/drawing/2014/main" val="3294434900"/>
                    </a:ext>
                  </a:extLst>
                </a:gridCol>
                <a:gridCol w="887055">
                  <a:extLst>
                    <a:ext uri="{9D8B030D-6E8A-4147-A177-3AD203B41FA5}">
                      <a16:colId xmlns:a16="http://schemas.microsoft.com/office/drawing/2014/main" val="800126055"/>
                    </a:ext>
                  </a:extLst>
                </a:gridCol>
                <a:gridCol w="2048373">
                  <a:extLst>
                    <a:ext uri="{9D8B030D-6E8A-4147-A177-3AD203B41FA5}">
                      <a16:colId xmlns:a16="http://schemas.microsoft.com/office/drawing/2014/main" val="2746539458"/>
                    </a:ext>
                  </a:extLst>
                </a:gridCol>
                <a:gridCol w="3091493">
                  <a:extLst>
                    <a:ext uri="{9D8B030D-6E8A-4147-A177-3AD203B41FA5}">
                      <a16:colId xmlns:a16="http://schemas.microsoft.com/office/drawing/2014/main" val="2053676823"/>
                    </a:ext>
                  </a:extLst>
                </a:gridCol>
              </a:tblGrid>
              <a:tr h="30877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Evaluation of Mechanical Properties of Glass Fibre Reinforced Epoxy Polymer Composites with Alumina Silicon Carbide Fillers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D. Kiran, et.al.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Materials Today: Proceedings 5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Glass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Epoxy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</a:t>
                      </a:r>
                      <a:r>
                        <a:rPr lang="en-IN" sz="15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IN" sz="15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and SiC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Tensile strength, Flexural strength and Impact strength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mixture of SiC and Al</a:t>
                      </a:r>
                      <a:r>
                        <a:rPr lang="en-IN" sz="15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IN" sz="15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fillers enhanced the flexural strength, impact strength and tensile strength of E-Glass epoxy composites, because of SiC having high fracture toughness and high hardness.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235968"/>
                  </a:ext>
                </a:extLst>
              </a:tr>
              <a:tr h="34669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Fabrication and mechanical characterization of glass </a:t>
                      </a:r>
                      <a:r>
                        <a:rPr lang="en-IN" sz="15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fiber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/Al</a:t>
                      </a:r>
                      <a:r>
                        <a:rPr lang="en-IN" sz="15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IN" sz="15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hybrid-epoxy composite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Pradeep K Singh, et.al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Sadhana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Glass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Epoxy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</a:t>
                      </a:r>
                      <a:r>
                        <a:rPr lang="en-IN" sz="15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IN" sz="15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IN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Tensile strength,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Bending strength ,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 energy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mechanical properties – tensile strength, bending strength and impact strength of hybrid GFRP composite increase with increase in the weight fraction of Al</a:t>
                      </a:r>
                      <a:r>
                        <a:rPr lang="en-IN" sz="15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IN" sz="15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powder. This is due to increase in the interfacial bonding between GF and epoxy resin caused by addition of the Al</a:t>
                      </a:r>
                      <a:r>
                        <a:rPr lang="en-IN" sz="15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IN" sz="15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powder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00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1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613000C-4F6E-4F2D-AAFF-D3AA8B6FD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075064"/>
              </p:ext>
            </p:extLst>
          </p:nvPr>
        </p:nvGraphicFramePr>
        <p:xfrm>
          <a:off x="439614" y="369278"/>
          <a:ext cx="11280530" cy="6110653"/>
        </p:xfrm>
        <a:graphic>
          <a:graphicData uri="http://schemas.openxmlformats.org/drawingml/2006/table">
            <a:tbl>
              <a:tblPr firstRow="1" firstCol="1" bandRow="1"/>
              <a:tblGrid>
                <a:gridCol w="497378">
                  <a:extLst>
                    <a:ext uri="{9D8B030D-6E8A-4147-A177-3AD203B41FA5}">
                      <a16:colId xmlns:a16="http://schemas.microsoft.com/office/drawing/2014/main" val="2940987902"/>
                    </a:ext>
                  </a:extLst>
                </a:gridCol>
                <a:gridCol w="2315917">
                  <a:extLst>
                    <a:ext uri="{9D8B030D-6E8A-4147-A177-3AD203B41FA5}">
                      <a16:colId xmlns:a16="http://schemas.microsoft.com/office/drawing/2014/main" val="1155375793"/>
                    </a:ext>
                  </a:extLst>
                </a:gridCol>
                <a:gridCol w="913860">
                  <a:extLst>
                    <a:ext uri="{9D8B030D-6E8A-4147-A177-3AD203B41FA5}">
                      <a16:colId xmlns:a16="http://schemas.microsoft.com/office/drawing/2014/main" val="2901914784"/>
                    </a:ext>
                  </a:extLst>
                </a:gridCol>
                <a:gridCol w="1800242">
                  <a:extLst>
                    <a:ext uri="{9D8B030D-6E8A-4147-A177-3AD203B41FA5}">
                      <a16:colId xmlns:a16="http://schemas.microsoft.com/office/drawing/2014/main" val="1667858513"/>
                    </a:ext>
                  </a:extLst>
                </a:gridCol>
                <a:gridCol w="1293737">
                  <a:extLst>
                    <a:ext uri="{9D8B030D-6E8A-4147-A177-3AD203B41FA5}">
                      <a16:colId xmlns:a16="http://schemas.microsoft.com/office/drawing/2014/main" val="3283311212"/>
                    </a:ext>
                  </a:extLst>
                </a:gridCol>
                <a:gridCol w="1840858">
                  <a:extLst>
                    <a:ext uri="{9D8B030D-6E8A-4147-A177-3AD203B41FA5}">
                      <a16:colId xmlns:a16="http://schemas.microsoft.com/office/drawing/2014/main" val="1288367195"/>
                    </a:ext>
                  </a:extLst>
                </a:gridCol>
                <a:gridCol w="2618538">
                  <a:extLst>
                    <a:ext uri="{9D8B030D-6E8A-4147-A177-3AD203B41FA5}">
                      <a16:colId xmlns:a16="http://schemas.microsoft.com/office/drawing/2014/main" val="69329301"/>
                    </a:ext>
                  </a:extLst>
                </a:gridCol>
              </a:tblGrid>
              <a:tr h="28626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5</a:t>
                      </a:r>
                    </a:p>
                  </a:txBody>
                  <a:tcPr marL="62595" marR="62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Experimental and analytical studies on the performance of polypropylene reinforced with multiscale (glass fibre) fillers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Rasana 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IN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95" marR="62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Glass</a:t>
                      </a:r>
                    </a:p>
                  </a:txBody>
                  <a:tcPr marL="62595" marR="62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Polypropylene</a:t>
                      </a:r>
                    </a:p>
                  </a:txBody>
                  <a:tcPr marL="62595" marR="62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Carbon nanotube</a:t>
                      </a:r>
                    </a:p>
                  </a:txBody>
                  <a:tcPr marL="62595" marR="62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Tensile Strength</a:t>
                      </a:r>
                    </a:p>
                  </a:txBody>
                  <a:tcPr marL="62595" marR="62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tensile strength of the hybrid composite increased.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is due to the obstructions offered by the micro and nano fillers to the mobility of polymer chains on the application of a tensile force.</a:t>
                      </a:r>
                    </a:p>
                  </a:txBody>
                  <a:tcPr marL="62595" marR="62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771179"/>
                  </a:ext>
                </a:extLst>
              </a:tr>
              <a:tr h="32479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</a:t>
                      </a:r>
                    </a:p>
                  </a:txBody>
                  <a:tcPr marL="62595" marR="62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study on mechanical, thermal and water absorption behaviours of epoxy nanocomposites using SiO</a:t>
                      </a:r>
                      <a:r>
                        <a:rPr lang="en-IN" sz="1600" b="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TiO</a:t>
                      </a:r>
                      <a:r>
                        <a:rPr lang="en-IN" sz="1600" b="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nanoparticles and activated carbon as fillers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IN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IN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95" marR="62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Glass</a:t>
                      </a:r>
                    </a:p>
                  </a:txBody>
                  <a:tcPr marL="62595" marR="62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Polypropylene</a:t>
                      </a:r>
                    </a:p>
                  </a:txBody>
                  <a:tcPr marL="62595" marR="62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SiO</a:t>
                      </a:r>
                      <a:r>
                        <a:rPr lang="en-IN" sz="1600" b="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</a:t>
                      </a: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TiO</a:t>
                      </a:r>
                      <a:r>
                        <a:rPr lang="en-IN" sz="1600" b="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95" marR="62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Mechanical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Properties</a:t>
                      </a:r>
                    </a:p>
                  </a:txBody>
                  <a:tcPr marL="62595" marR="62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tensile and flexural properties is increased due to SiO</a:t>
                      </a:r>
                      <a:r>
                        <a:rPr lang="en-IN" sz="1600" b="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,TiO</a:t>
                      </a:r>
                      <a:r>
                        <a:rPr lang="en-IN" sz="1600" b="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They exhibited low water absorption.</a:t>
                      </a:r>
                    </a:p>
                  </a:txBody>
                  <a:tcPr marL="62595" marR="62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76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21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5BD5-1F52-429A-BD9C-5C49D49C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662" y="140677"/>
            <a:ext cx="10972800" cy="1134208"/>
          </a:xfrm>
        </p:spPr>
        <p:txBody>
          <a:bodyPr>
            <a:normAutofit fontScale="90000"/>
          </a:bodyPr>
          <a:lstStyle/>
          <a:p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Gaps: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34FE-F62E-4ED0-B448-0D1288D55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8078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effect of filler like SiC,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</a:t>
            </a:r>
            <a:r>
              <a:rPr lang="en-IN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TiO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mechanical properties of glass reinforced epoxy composite materials can be studied.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effect of fillers on tribological properties of glass fiber reinforced composite materials can be worked 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70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EE19-0609-449A-9044-9FB8DA1D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365126"/>
            <a:ext cx="10997184" cy="1111250"/>
          </a:xfrm>
        </p:spPr>
        <p:txBody>
          <a:bodyPr/>
          <a:lstStyle/>
          <a:p>
            <a:r>
              <a:rPr lang="en-IN" dirty="0"/>
              <a:t>  </a:t>
            </a:r>
            <a:r>
              <a:rPr lang="en-IN" dirty="0">
                <a:solidFill>
                  <a:srgbClr val="FF0000"/>
                </a:solidFill>
              </a:rPr>
              <a:t>  </a:t>
            </a:r>
            <a:r>
              <a:rPr lang="en-I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present work: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5277-DFA2-4C31-8B23-8E928CA8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466852"/>
            <a:ext cx="10515600" cy="470058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Fabrication of a new class of epoxy based composites reinforced with different particulate fillers and with varying percentage SiC,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</a:t>
            </a:r>
            <a:r>
              <a:rPr lang="en-IN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TiO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mechanical properties of the composite such as: Hardness, Tensile strength, Impact Strength and Flexural Strength.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wear performance by experimentation with Pin on Disc apparatus under various operating conditions.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optimize the process parameters using TOPIS,GRA,PCA.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Microstudy examination with SEM.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73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DB28-AE0B-42AA-9D5D-14AD5271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46" y="270118"/>
            <a:ext cx="10515600" cy="821837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5E827-4E35-452E-A462-EE537610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2" y="1002323"/>
            <a:ext cx="10659208" cy="5174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Epoxy resin – Araldite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556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Hardener - Hy 951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E-glass fiber – woven roving mats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</a:t>
            </a:r>
            <a:r>
              <a:rPr lang="en-IN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TiO</a:t>
            </a:r>
            <a:r>
              <a:rPr lang="en-IN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SiC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filler material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Releasing agents - wax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56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1191</Words>
  <Application>Microsoft Office PowerPoint</Application>
  <PresentationFormat>Widescreen</PresentationFormat>
  <Paragraphs>222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Overview of presentation </vt:lpstr>
      <vt:lpstr>Introduction</vt:lpstr>
      <vt:lpstr> </vt:lpstr>
      <vt:lpstr>PowerPoint Presentation</vt:lpstr>
      <vt:lpstr>PowerPoint Presentation</vt:lpstr>
      <vt:lpstr>  Research Gaps:</vt:lpstr>
      <vt:lpstr>    Objectives of the present work:</vt:lpstr>
      <vt:lpstr>Materials</vt:lpstr>
      <vt:lpstr>Methodology</vt:lpstr>
      <vt:lpstr>Design of experiments for sample preparation</vt:lpstr>
      <vt:lpstr>Application</vt:lpstr>
      <vt:lpstr>References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Mechanical Properties Of Epoxy Based Hybrid Composites with E-Glass Reinforcement (Al2O3, TiO2 and SiC) Fillers</dc:title>
  <dc:creator>gudala manvitha</dc:creator>
  <cp:lastModifiedBy>gudala manvitha</cp:lastModifiedBy>
  <cp:revision>9</cp:revision>
  <cp:lastPrinted>2022-04-29T06:45:17Z</cp:lastPrinted>
  <dcterms:created xsi:type="dcterms:W3CDTF">2022-04-28T11:27:02Z</dcterms:created>
  <dcterms:modified xsi:type="dcterms:W3CDTF">2022-04-29T14:06:01Z</dcterms:modified>
</cp:coreProperties>
</file>