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4" r:id="rId7"/>
    <p:sldId id="261" r:id="rId8"/>
    <p:sldId id="263"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799415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0080-1358-45CE-A0B9-AD629BE4BED2}"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16129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220182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338040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276198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2779610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82012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8005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43517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20939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0080-1358-45CE-A0B9-AD629BE4BED2}" type="datetimeFigureOut">
              <a:rPr lang="en-GB" smtClean="0"/>
              <a:t>22/11/2023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397573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C0080-1358-45CE-A0B9-AD629BE4BED2}"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331752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C0080-1358-45CE-A0B9-AD629BE4BED2}" type="datetimeFigureOut">
              <a:rPr lang="en-GB" smtClean="0"/>
              <a:t>22/11/2023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271715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C0080-1358-45CE-A0B9-AD629BE4BED2}" type="datetimeFigureOut">
              <a:rPr lang="en-GB" smtClean="0"/>
              <a:t>22/11/2023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171403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C0080-1358-45CE-A0B9-AD629BE4BED2}" type="datetimeFigureOut">
              <a:rPr lang="en-GB" smtClean="0"/>
              <a:t>22/11/2023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341683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0080-1358-45CE-A0B9-AD629BE4BED2}"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416095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0080-1358-45CE-A0B9-AD629BE4BED2}" type="datetimeFigureOut">
              <a:rPr lang="en-GB" smtClean="0"/>
              <a:t>22/11/2023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B4C15D-1FE4-4491-ADCF-C0C124298C7A}" type="slidenum">
              <a:rPr lang="en-GB" smtClean="0"/>
              <a:t>‹#›</a:t>
            </a:fld>
            <a:endParaRPr lang="en-GB"/>
          </a:p>
        </p:txBody>
      </p:sp>
    </p:spTree>
    <p:extLst>
      <p:ext uri="{BB962C8B-B14F-4D97-AF65-F5344CB8AC3E}">
        <p14:creationId xmlns:p14="http://schemas.microsoft.com/office/powerpoint/2010/main" val="327707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C0080-1358-45CE-A0B9-AD629BE4BED2}" type="datetimeFigureOut">
              <a:rPr lang="en-GB" smtClean="0"/>
              <a:t>22/11/2023</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B4C15D-1FE4-4491-ADCF-C0C124298C7A}" type="slidenum">
              <a:rPr lang="en-GB" smtClean="0"/>
              <a:t>‹#›</a:t>
            </a:fld>
            <a:endParaRPr lang="en-GB"/>
          </a:p>
        </p:txBody>
      </p:sp>
    </p:spTree>
    <p:extLst>
      <p:ext uri="{BB962C8B-B14F-4D97-AF65-F5344CB8AC3E}">
        <p14:creationId xmlns:p14="http://schemas.microsoft.com/office/powerpoint/2010/main" val="33332227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python-built-in-functions/"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D6E3-AC34-4E31-AC90-C18BA289586E}"/>
              </a:ext>
            </a:extLst>
          </p:cNvPr>
          <p:cNvSpPr>
            <a:spLocks noGrp="1"/>
          </p:cNvSpPr>
          <p:nvPr>
            <p:ph type="ctrTitle"/>
          </p:nvPr>
        </p:nvSpPr>
        <p:spPr>
          <a:xfrm>
            <a:off x="4312023" y="1856691"/>
            <a:ext cx="7197726" cy="2421464"/>
          </a:xfrm>
        </p:spPr>
        <p:txBody>
          <a:bodyPr/>
          <a:lstStyle/>
          <a:p>
            <a:r>
              <a:rPr lang="en-US" b="1" dirty="0">
                <a:latin typeface="Times New Roman" panose="02020603050405020304" pitchFamily="18" charset="0"/>
                <a:cs typeface="Times New Roman" panose="02020603050405020304" pitchFamily="18" charset="0"/>
              </a:rPr>
              <a:t>Functions modules and data manipulation</a:t>
            </a:r>
            <a:endParaRPr lang="en-GB"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0CA209-C4C0-4A38-8300-69F27BF7D6A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5785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CDABB-47D7-4733-966C-3B8251C63BD0}"/>
              </a:ext>
            </a:extLst>
          </p:cNvPr>
          <p:cNvSpPr txBox="1"/>
          <p:nvPr/>
        </p:nvSpPr>
        <p:spPr>
          <a:xfrm>
            <a:off x="1317812" y="779929"/>
            <a:ext cx="8538882" cy="5693866"/>
          </a:xfrm>
          <a:prstGeom prst="rect">
            <a:avLst/>
          </a:prstGeom>
          <a:noFill/>
        </p:spPr>
        <p:txBody>
          <a:bodyPr wrap="square" rtlCol="0">
            <a:spAutoFit/>
          </a:bodyPr>
          <a:lstStyle/>
          <a:p>
            <a:pPr algn="l"/>
            <a:r>
              <a:rPr lang="en-GB" sz="3200" b="1" i="0" dirty="0">
                <a:effectLst/>
                <a:latin typeface="Times New Roman" panose="02020603050405020304" pitchFamily="18" charset="0"/>
                <a:cs typeface="Times New Roman" panose="02020603050405020304" pitchFamily="18" charset="0"/>
              </a:rPr>
              <a:t>User Defined Modules</a:t>
            </a:r>
          </a:p>
          <a:p>
            <a:pPr algn="l"/>
            <a:endParaRPr lang="en-GB" sz="2400" b="0" i="0" dirty="0">
              <a:effectLst/>
              <a:latin typeface="Times New Roman" panose="02020603050405020304" pitchFamily="18" charset="0"/>
              <a:cs typeface="Times New Roman" panose="02020603050405020304" pitchFamily="18" charset="0"/>
            </a:endParaRPr>
          </a:p>
          <a:p>
            <a:pPr algn="l"/>
            <a:r>
              <a:rPr lang="en-GB" sz="2400" b="0" i="0" dirty="0">
                <a:effectLst/>
                <a:latin typeface="Times New Roman" panose="02020603050405020304" pitchFamily="18" charset="0"/>
                <a:cs typeface="Times New Roman" panose="02020603050405020304" pitchFamily="18" charset="0"/>
              </a:rPr>
              <a:t>Any text file with .</a:t>
            </a:r>
            <a:r>
              <a:rPr lang="en-GB" sz="2400" b="0" i="0" dirty="0" err="1">
                <a:effectLst/>
                <a:latin typeface="Times New Roman" panose="02020603050405020304" pitchFamily="18" charset="0"/>
                <a:cs typeface="Times New Roman" panose="02020603050405020304" pitchFamily="18" charset="0"/>
              </a:rPr>
              <a:t>py</a:t>
            </a:r>
            <a:r>
              <a:rPr lang="en-GB" sz="2400" b="0" i="0" dirty="0">
                <a:effectLst/>
                <a:latin typeface="Times New Roman" panose="02020603050405020304" pitchFamily="18" charset="0"/>
                <a:cs typeface="Times New Roman" panose="02020603050405020304" pitchFamily="18" charset="0"/>
              </a:rPr>
              <a:t> extension and containing Python code is basically a module. It can contain definitions of one or more functions, variables, constants as well as classes. Any Python object from a module can be made available to interpreter session or another Python script by import statement. A module can also include runnable code.</a:t>
            </a:r>
          </a:p>
          <a:p>
            <a:endParaRPr lang="en-GB" dirty="0"/>
          </a:p>
          <a:p>
            <a:pPr algn="l"/>
            <a:r>
              <a:rPr lang="en-GB" sz="3200" b="1" i="0" dirty="0">
                <a:effectLst/>
                <a:latin typeface="Times New Roman" panose="02020603050405020304" pitchFamily="18" charset="0"/>
                <a:cs typeface="Times New Roman" panose="02020603050405020304" pitchFamily="18" charset="0"/>
              </a:rPr>
              <a:t>The import Statement</a:t>
            </a:r>
          </a:p>
          <a:p>
            <a:pPr algn="l"/>
            <a:r>
              <a:rPr lang="en-GB" sz="2400" b="0" i="0" dirty="0">
                <a:effectLst/>
                <a:latin typeface="Times New Roman" panose="02020603050405020304" pitchFamily="18" charset="0"/>
                <a:cs typeface="Times New Roman" panose="02020603050405020304" pitchFamily="18" charset="0"/>
              </a:rPr>
              <a:t>In Python, the </a:t>
            </a:r>
            <a:r>
              <a:rPr lang="en-GB" sz="2400" b="1" i="0" dirty="0">
                <a:effectLst/>
                <a:latin typeface="Times New Roman" panose="02020603050405020304" pitchFamily="18" charset="0"/>
                <a:cs typeface="Times New Roman" panose="02020603050405020304" pitchFamily="18" charset="0"/>
              </a:rPr>
              <a:t>import</a:t>
            </a:r>
            <a:r>
              <a:rPr lang="en-GB" sz="2400" b="0" i="0" dirty="0">
                <a:effectLst/>
                <a:latin typeface="Times New Roman" panose="02020603050405020304" pitchFamily="18" charset="0"/>
                <a:cs typeface="Times New Roman" panose="02020603050405020304" pitchFamily="18" charset="0"/>
              </a:rPr>
              <a:t> keyword has been provided to load a Python object from one module. The object may be a function, class, a variable etc. If a module contains multiple definitions, all of them will be loaded in the namespace.</a:t>
            </a:r>
          </a:p>
          <a:p>
            <a:endParaRPr lang="en-GB" dirty="0"/>
          </a:p>
        </p:txBody>
      </p:sp>
    </p:spTree>
    <p:extLst>
      <p:ext uri="{BB962C8B-B14F-4D97-AF65-F5344CB8AC3E}">
        <p14:creationId xmlns:p14="http://schemas.microsoft.com/office/powerpoint/2010/main" val="124402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D0E90-B988-4271-A4A8-73ED0D90D49B}"/>
              </a:ext>
            </a:extLst>
          </p:cNvPr>
          <p:cNvSpPr txBox="1"/>
          <p:nvPr/>
        </p:nvSpPr>
        <p:spPr>
          <a:xfrm>
            <a:off x="1210235" y="874059"/>
            <a:ext cx="787997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Data Manipulation</a:t>
            </a:r>
            <a:endParaRPr lang="en-GB"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B6C0DB-5F9E-4CAE-B96F-6AFAC87EE865}"/>
              </a:ext>
            </a:extLst>
          </p:cNvPr>
          <p:cNvSpPr txBox="1"/>
          <p:nvPr/>
        </p:nvSpPr>
        <p:spPr>
          <a:xfrm>
            <a:off x="1304363" y="1775012"/>
            <a:ext cx="9883589" cy="4524315"/>
          </a:xfrm>
          <a:prstGeom prst="rect">
            <a:avLst/>
          </a:prstGeom>
          <a:noFill/>
        </p:spPr>
        <p:txBody>
          <a:bodyPr wrap="square" rtlCol="0">
            <a:spAutoFit/>
          </a:bodyPr>
          <a:lstStyle/>
          <a:p>
            <a:r>
              <a:rPr lang="en-GB" sz="2400" b="0" i="0" dirty="0">
                <a:effectLst/>
                <a:latin typeface="Times New Roman" panose="02020603050405020304" pitchFamily="18" charset="0"/>
                <a:cs typeface="Times New Roman" panose="02020603050405020304" pitchFamily="18" charset="0"/>
              </a:rPr>
              <a:t>Data manipulation with python is defined as a process in the python programming language that enables users in data organization in order to make reading or interpreting the insights from the data more structured and comprises of having better design.</a:t>
            </a:r>
            <a:r>
              <a:rPr lang="en-GB" sz="2400" b="0" i="0" dirty="0">
                <a:effectLst/>
                <a:latin typeface="-apple-system"/>
              </a:rPr>
              <a:t> </a:t>
            </a:r>
            <a:r>
              <a:rPr lang="en-GB" sz="2400" b="0" i="0" dirty="0">
                <a:effectLst/>
                <a:latin typeface="Times New Roman" panose="02020603050405020304" pitchFamily="18" charset="0"/>
                <a:cs typeface="Times New Roman" panose="02020603050405020304" pitchFamily="18" charset="0"/>
              </a:rPr>
              <a:t>For example, arranging the employee’s names in alphabetical order will enable quicker searching of a particular employee by their name. The key feature of data manipulation is enabling faster business operations and also emphasize optimization in the process. Through proper manipulated data one can </a:t>
            </a:r>
            <a:r>
              <a:rPr lang="en-GB" sz="2400" b="0" i="0" dirty="0" err="1">
                <a:effectLst/>
                <a:latin typeface="Times New Roman" panose="02020603050405020304" pitchFamily="18" charset="0"/>
                <a:cs typeface="Times New Roman" panose="02020603050405020304" pitchFamily="18" charset="0"/>
              </a:rPr>
              <a:t>analyze</a:t>
            </a:r>
            <a:r>
              <a:rPr lang="en-GB" sz="2400" b="0" i="0" dirty="0">
                <a:effectLst/>
                <a:latin typeface="Times New Roman" panose="02020603050405020304" pitchFamily="18" charset="0"/>
                <a:cs typeface="Times New Roman" panose="02020603050405020304" pitchFamily="18" charset="0"/>
              </a:rPr>
              <a:t> trends, interpret insights from financial data, </a:t>
            </a:r>
            <a:r>
              <a:rPr lang="en-GB" sz="2400" b="0" i="0" dirty="0" err="1">
                <a:effectLst/>
                <a:latin typeface="Times New Roman" panose="02020603050405020304" pitchFamily="18" charset="0"/>
                <a:cs typeface="Times New Roman" panose="02020603050405020304" pitchFamily="18" charset="0"/>
              </a:rPr>
              <a:t>analyze</a:t>
            </a:r>
            <a:r>
              <a:rPr lang="en-GB" sz="2400" b="0" i="0" dirty="0">
                <a:effectLst/>
                <a:latin typeface="Times New Roman" panose="02020603050405020304" pitchFamily="18" charset="0"/>
                <a:cs typeface="Times New Roman" panose="02020603050405020304" pitchFamily="18" charset="0"/>
              </a:rPr>
              <a:t> consumer behaviour or pattern, etc. Not only the </a:t>
            </a:r>
            <a:r>
              <a:rPr lang="en-GB" sz="2400" b="0" i="0" dirty="0" err="1">
                <a:effectLst/>
                <a:latin typeface="Times New Roman" panose="02020603050405020304" pitchFamily="18" charset="0"/>
                <a:cs typeface="Times New Roman" panose="02020603050405020304" pitchFamily="18" charset="0"/>
              </a:rPr>
              <a:t>analyzing</a:t>
            </a:r>
            <a:r>
              <a:rPr lang="en-GB" sz="2400" b="0" i="0" dirty="0">
                <a:effectLst/>
                <a:latin typeface="Times New Roman" panose="02020603050405020304" pitchFamily="18" charset="0"/>
                <a:cs typeface="Times New Roman" panose="02020603050405020304" pitchFamily="18" charset="0"/>
              </a:rPr>
              <a:t>, but it also enables users to neglect any unnecessary data in the set so that one can save space and only fill the limited space with important and necessary data.</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ED5F29-0FFF-4F79-9755-BB0EB3599491}"/>
              </a:ext>
            </a:extLst>
          </p:cNvPr>
          <p:cNvSpPr txBox="1"/>
          <p:nvPr/>
        </p:nvSpPr>
        <p:spPr>
          <a:xfrm>
            <a:off x="1416423" y="726142"/>
            <a:ext cx="9359153" cy="5170646"/>
          </a:xfrm>
          <a:prstGeom prst="rect">
            <a:avLst/>
          </a:prstGeom>
          <a:noFill/>
        </p:spPr>
        <p:txBody>
          <a:bodyPr wrap="square" rtlCol="0">
            <a:spAutoFit/>
          </a:bodyPr>
          <a:lstStyle/>
          <a:p>
            <a:pPr algn="l" fontAlgn="auto"/>
            <a:r>
              <a:rPr lang="en-GB" sz="2400" b="1" i="0" dirty="0">
                <a:effectLst/>
                <a:latin typeface="Times New Roman" panose="02020603050405020304" pitchFamily="18" charset="0"/>
                <a:cs typeface="Times New Roman" panose="02020603050405020304" pitchFamily="18" charset="0"/>
              </a:rPr>
              <a:t>Python provides a wide range of techniques for manipulating data. Some of the most commonly used techniques are:</a:t>
            </a:r>
          </a:p>
          <a:p>
            <a:pPr algn="l" fontAlgn="auto"/>
            <a:endParaRPr lang="en-GB" sz="2400" b="0" i="0" dirty="0">
              <a:effectLst/>
              <a:latin typeface="Times New Roman" panose="02020603050405020304" pitchFamily="18" charset="0"/>
              <a:cs typeface="Times New Roman" panose="02020603050405020304" pitchFamily="18" charset="0"/>
            </a:endParaRPr>
          </a:p>
          <a:p>
            <a:pPr fontAlgn="auto">
              <a:buFont typeface="+mj-lt"/>
              <a:buAutoNum type="arabicPeriod"/>
            </a:pPr>
            <a:r>
              <a:rPr lang="en-GB" sz="2400" dirty="0">
                <a:effectLst/>
                <a:latin typeface="Times New Roman" panose="02020603050405020304" pitchFamily="18" charset="0"/>
                <a:cs typeface="Times New Roman" panose="02020603050405020304" pitchFamily="18" charset="0"/>
              </a:rPr>
              <a:t>Filtering - used for selecting a subset of the data based on a condition. This is done using </a:t>
            </a:r>
            <a:r>
              <a:rPr lang="en-GB" sz="2400" dirty="0" err="1">
                <a:effectLst/>
                <a:latin typeface="Times New Roman" panose="02020603050405020304" pitchFamily="18" charset="0"/>
                <a:cs typeface="Times New Roman" panose="02020603050405020304" pitchFamily="18" charset="0"/>
              </a:rPr>
              <a:t>boolean</a:t>
            </a:r>
            <a:r>
              <a:rPr lang="en-GB" sz="2400" dirty="0">
                <a:effectLst/>
                <a:latin typeface="Times New Roman" panose="02020603050405020304" pitchFamily="18" charset="0"/>
                <a:cs typeface="Times New Roman" panose="02020603050405020304" pitchFamily="18" charset="0"/>
              </a:rPr>
              <a:t> indexing or the query function.</a:t>
            </a:r>
          </a:p>
          <a:p>
            <a:pPr fontAlgn="auto">
              <a:buFont typeface="+mj-lt"/>
              <a:buAutoNum type="arabicPeriod"/>
            </a:pPr>
            <a:r>
              <a:rPr lang="en-GB" sz="2400" dirty="0">
                <a:effectLst/>
                <a:latin typeface="Times New Roman" panose="02020603050405020304" pitchFamily="18" charset="0"/>
                <a:cs typeface="Times New Roman" panose="02020603050405020304" pitchFamily="18" charset="0"/>
              </a:rPr>
              <a:t>Aggregation - used for computing summary statistics, such as mean, median, and standard deviation. This is done using the </a:t>
            </a:r>
            <a:r>
              <a:rPr lang="en-GB" sz="2400" dirty="0" err="1">
                <a:effectLst/>
                <a:latin typeface="Times New Roman" panose="02020603050405020304" pitchFamily="18" charset="0"/>
                <a:cs typeface="Times New Roman" panose="02020603050405020304" pitchFamily="18" charset="0"/>
              </a:rPr>
              <a:t>groupby</a:t>
            </a:r>
            <a:r>
              <a:rPr lang="en-GB" sz="2400" dirty="0">
                <a:effectLst/>
                <a:latin typeface="Times New Roman" panose="02020603050405020304" pitchFamily="18" charset="0"/>
                <a:cs typeface="Times New Roman" panose="02020603050405020304" pitchFamily="18" charset="0"/>
              </a:rPr>
              <a:t> function.</a:t>
            </a:r>
          </a:p>
          <a:p>
            <a:pPr fontAlgn="auto">
              <a:buFont typeface="+mj-lt"/>
              <a:buAutoNum type="arabicPeriod"/>
            </a:pPr>
            <a:r>
              <a:rPr lang="en-GB" sz="2400" dirty="0">
                <a:effectLst/>
                <a:latin typeface="Times New Roman" panose="02020603050405020304" pitchFamily="18" charset="0"/>
                <a:cs typeface="Times New Roman" panose="02020603050405020304" pitchFamily="18" charset="0"/>
              </a:rPr>
              <a:t>Sorting - used for sorting the data based on one or more columns. This is done using the </a:t>
            </a:r>
            <a:r>
              <a:rPr lang="en-GB" sz="2400" dirty="0" err="1">
                <a:effectLst/>
                <a:latin typeface="Times New Roman" panose="02020603050405020304" pitchFamily="18" charset="0"/>
                <a:cs typeface="Times New Roman" panose="02020603050405020304" pitchFamily="18" charset="0"/>
              </a:rPr>
              <a:t>sort_values</a:t>
            </a:r>
            <a:r>
              <a:rPr lang="en-GB" sz="2400" dirty="0">
                <a:effectLst/>
                <a:latin typeface="Times New Roman" panose="02020603050405020304" pitchFamily="18" charset="0"/>
                <a:cs typeface="Times New Roman" panose="02020603050405020304" pitchFamily="18" charset="0"/>
              </a:rPr>
              <a:t> function.</a:t>
            </a:r>
          </a:p>
          <a:p>
            <a:pPr fontAlgn="auto">
              <a:buFont typeface="+mj-lt"/>
              <a:buAutoNum type="arabicPeriod"/>
            </a:pPr>
            <a:r>
              <a:rPr lang="en-GB" sz="2400" dirty="0">
                <a:effectLst/>
                <a:latin typeface="Times New Roman" panose="02020603050405020304" pitchFamily="18" charset="0"/>
                <a:cs typeface="Times New Roman" panose="02020603050405020304" pitchFamily="18" charset="0"/>
              </a:rPr>
              <a:t>Joining - used for combining multiple data sources based on a common key. This is done using the merge function.</a:t>
            </a:r>
          </a:p>
          <a:p>
            <a:pPr fontAlgn="auto">
              <a:buFont typeface="+mj-lt"/>
              <a:buAutoNum type="arabicPeriod"/>
            </a:pPr>
            <a:r>
              <a:rPr lang="en-GB" sz="2400" dirty="0">
                <a:effectLst/>
                <a:latin typeface="Times New Roman" panose="02020603050405020304" pitchFamily="18" charset="0"/>
                <a:cs typeface="Times New Roman" panose="02020603050405020304" pitchFamily="18" charset="0"/>
              </a:rPr>
              <a:t>Reshaping - used for transforming the data from one shape to another. This is done using the pivot, melt, and stack/unstack functions.</a:t>
            </a:r>
          </a:p>
          <a:p>
            <a:endParaRPr lang="en-GB" dirty="0"/>
          </a:p>
        </p:txBody>
      </p:sp>
    </p:spTree>
    <p:extLst>
      <p:ext uri="{BB962C8B-B14F-4D97-AF65-F5344CB8AC3E}">
        <p14:creationId xmlns:p14="http://schemas.microsoft.com/office/powerpoint/2010/main" val="32439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D8BDD-6BDD-48A5-9796-F24595F26D29}"/>
              </a:ext>
            </a:extLst>
          </p:cNvPr>
          <p:cNvSpPr txBox="1"/>
          <p:nvPr/>
        </p:nvSpPr>
        <p:spPr>
          <a:xfrm>
            <a:off x="1210235" y="833718"/>
            <a:ext cx="789342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Libraries for Data Manipulation</a:t>
            </a:r>
            <a:endParaRPr lang="en-GB"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5ECCC-A1CA-485D-ACAE-54848A6A8417}"/>
              </a:ext>
            </a:extLst>
          </p:cNvPr>
          <p:cNvSpPr txBox="1"/>
          <p:nvPr/>
        </p:nvSpPr>
        <p:spPr>
          <a:xfrm>
            <a:off x="1385047" y="1922929"/>
            <a:ext cx="8969188" cy="2862322"/>
          </a:xfrm>
          <a:prstGeom prst="rect">
            <a:avLst/>
          </a:prstGeom>
          <a:noFill/>
        </p:spPr>
        <p:txBody>
          <a:bodyPr wrap="square" rtlCol="0">
            <a:spAutoFit/>
          </a:bodyPr>
          <a:lstStyle/>
          <a:p>
            <a:pPr algn="l"/>
            <a:r>
              <a:rPr lang="en-GB" sz="2400" b="0" i="0" dirty="0">
                <a:effectLst/>
                <a:latin typeface="Times New Roman" panose="02020603050405020304" pitchFamily="18" charset="0"/>
                <a:cs typeface="Times New Roman" panose="02020603050405020304" pitchFamily="18" charset="0"/>
              </a:rPr>
              <a:t>The presence of python libraries like </a:t>
            </a:r>
            <a:r>
              <a:rPr lang="en-GB" sz="2400" b="0" i="0" dirty="0" err="1">
                <a:effectLst/>
                <a:latin typeface="Times New Roman" panose="02020603050405020304" pitchFamily="18" charset="0"/>
                <a:cs typeface="Times New Roman" panose="02020603050405020304" pitchFamily="18" charset="0"/>
              </a:rPr>
              <a:t>Numpy</a:t>
            </a:r>
            <a:r>
              <a:rPr lang="en-GB" sz="2400" b="0" i="0" dirty="0">
                <a:effectLst/>
                <a:latin typeface="Times New Roman" panose="02020603050405020304" pitchFamily="18" charset="0"/>
                <a:cs typeface="Times New Roman" panose="02020603050405020304" pitchFamily="18" charset="0"/>
              </a:rPr>
              <a:t> and Pandas give analysts the power to manipulate data with ease by providing sets of tools, that can be used to perform a range of actions on data: from organization to performance of arithmetic operations to visualization, among others.</a:t>
            </a:r>
          </a:p>
          <a:p>
            <a:pPr algn="l"/>
            <a:r>
              <a:rPr lang="en-GB" sz="2400" b="0" i="0" dirty="0" err="1">
                <a:effectLst/>
                <a:latin typeface="Times New Roman" panose="02020603050405020304" pitchFamily="18" charset="0"/>
                <a:cs typeface="Times New Roman" panose="02020603050405020304" pitchFamily="18" charset="0"/>
              </a:rPr>
              <a:t>Numpy</a:t>
            </a:r>
            <a:r>
              <a:rPr lang="en-GB" sz="2400" b="0" i="0" dirty="0">
                <a:effectLst/>
                <a:latin typeface="Times New Roman" panose="02020603050405020304" pitchFamily="18" charset="0"/>
                <a:cs typeface="Times New Roman" panose="02020603050405020304" pitchFamily="18" charset="0"/>
              </a:rPr>
              <a:t> and Pandas both provide tools for processing multidimensional data structures like arrays, and even better, generic data.</a:t>
            </a:r>
          </a:p>
          <a:p>
            <a:br>
              <a:rPr lang="en-GB" b="0" i="0" dirty="0">
                <a:effectLst/>
                <a:latin typeface="medium-content-sans-serif-font"/>
              </a:rPr>
            </a:br>
            <a:endParaRPr lang="en-GB" dirty="0"/>
          </a:p>
        </p:txBody>
      </p:sp>
    </p:spTree>
    <p:extLst>
      <p:ext uri="{BB962C8B-B14F-4D97-AF65-F5344CB8AC3E}">
        <p14:creationId xmlns:p14="http://schemas.microsoft.com/office/powerpoint/2010/main" val="410778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CE98A-39DB-47B8-8187-1625A2C8FA3C}"/>
              </a:ext>
            </a:extLst>
          </p:cNvPr>
          <p:cNvSpPr txBox="1"/>
          <p:nvPr/>
        </p:nvSpPr>
        <p:spPr>
          <a:xfrm>
            <a:off x="1479176" y="1102659"/>
            <a:ext cx="8027895" cy="4678204"/>
          </a:xfrm>
          <a:prstGeom prst="rect">
            <a:avLst/>
          </a:prstGeom>
          <a:noFill/>
        </p:spPr>
        <p:txBody>
          <a:bodyPr wrap="square" rtlCol="0">
            <a:spAutoFit/>
          </a:bodyPr>
          <a:lstStyle/>
          <a:p>
            <a:pPr algn="l"/>
            <a:r>
              <a:rPr lang="en-GB" sz="3200" b="1" i="0" dirty="0">
                <a:effectLst/>
                <a:latin typeface="Times New Roman" panose="02020603050405020304" pitchFamily="18" charset="0"/>
                <a:cs typeface="Times New Roman" panose="02020603050405020304" pitchFamily="18" charset="0"/>
              </a:rPr>
              <a:t>Python </a:t>
            </a:r>
            <a:r>
              <a:rPr lang="en-GB" sz="3200" b="1" i="0" dirty="0" err="1">
                <a:effectLst/>
                <a:latin typeface="Times New Roman" panose="02020603050405020304" pitchFamily="18" charset="0"/>
                <a:cs typeface="Times New Roman" panose="02020603050405020304" pitchFamily="18" charset="0"/>
              </a:rPr>
              <a:t>Numpy</a:t>
            </a:r>
            <a:r>
              <a:rPr lang="en-GB" sz="3200" b="1" i="0" dirty="0">
                <a:effectLst/>
                <a:latin typeface="Times New Roman" panose="02020603050405020304" pitchFamily="18" charset="0"/>
                <a:cs typeface="Times New Roman" panose="02020603050405020304" pitchFamily="18" charset="0"/>
              </a:rPr>
              <a:t> Library</a:t>
            </a:r>
          </a:p>
          <a:p>
            <a:pPr algn="l"/>
            <a:endParaRPr lang="en-GB" sz="3200" b="1" i="0" dirty="0">
              <a:effectLst/>
              <a:latin typeface="Times New Roman" panose="02020603050405020304" pitchFamily="18" charset="0"/>
              <a:cs typeface="Times New Roman" panose="02020603050405020304" pitchFamily="18" charset="0"/>
            </a:endParaRPr>
          </a:p>
          <a:p>
            <a:pPr algn="l"/>
            <a:r>
              <a:rPr lang="en-GB" sz="2400" b="0" i="0" dirty="0" err="1">
                <a:effectLst/>
                <a:latin typeface="Times New Roman" panose="02020603050405020304" pitchFamily="18" charset="0"/>
                <a:cs typeface="Times New Roman" panose="02020603050405020304" pitchFamily="18" charset="0"/>
              </a:rPr>
              <a:t>Numpy</a:t>
            </a:r>
            <a:r>
              <a:rPr lang="en-GB" sz="2400" b="0" i="0" dirty="0">
                <a:effectLst/>
                <a:latin typeface="Times New Roman" panose="02020603050405020304" pitchFamily="18" charset="0"/>
                <a:cs typeface="Times New Roman" panose="02020603050405020304" pitchFamily="18" charset="0"/>
              </a:rPr>
              <a:t> is a general-purpose array processing package that provides a high-performance multidimensional array object, and tools for working with these arrays. These arrays are called </a:t>
            </a:r>
            <a:r>
              <a:rPr lang="en-GB" sz="2400" b="0" i="0" dirty="0" err="1">
                <a:effectLst/>
                <a:latin typeface="Times New Roman" panose="02020603050405020304" pitchFamily="18" charset="0"/>
                <a:cs typeface="Times New Roman" panose="02020603050405020304" pitchFamily="18" charset="0"/>
              </a:rPr>
              <a:t>ndarrays</a:t>
            </a:r>
            <a:r>
              <a:rPr lang="en-GB" sz="2400" b="0" i="0" dirty="0">
                <a:effectLst/>
                <a:latin typeface="Times New Roman" panose="02020603050405020304" pitchFamily="18" charset="0"/>
                <a:cs typeface="Times New Roman" panose="02020603050405020304" pitchFamily="18" charset="0"/>
              </a:rPr>
              <a:t> and have the following properties:</a:t>
            </a:r>
          </a:p>
          <a:p>
            <a:pPr algn="l"/>
            <a:endParaRPr lang="en-GB"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Rank — number of dimensions of the array</a:t>
            </a:r>
          </a:p>
          <a:p>
            <a:pPr algn="l">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Shape — tuple of integers giving the size of the array along each dimension</a:t>
            </a:r>
          </a:p>
          <a:p>
            <a:pPr algn="l">
              <a:buFont typeface="Arial" panose="020B0604020202020204" pitchFamily="34" charset="0"/>
              <a:buChar char="•"/>
            </a:pPr>
            <a:r>
              <a:rPr lang="en-GB" sz="2400" b="0" i="0" dirty="0" err="1">
                <a:effectLst/>
                <a:latin typeface="Times New Roman" panose="02020603050405020304" pitchFamily="18" charset="0"/>
                <a:cs typeface="Times New Roman" panose="02020603050405020304" pitchFamily="18" charset="0"/>
              </a:rPr>
              <a:t>dtype</a:t>
            </a:r>
            <a:r>
              <a:rPr lang="en-GB" sz="2400" b="0" i="0" dirty="0">
                <a:effectLst/>
                <a:latin typeface="Times New Roman" panose="02020603050405020304" pitchFamily="18" charset="0"/>
                <a:cs typeface="Times New Roman" panose="02020603050405020304" pitchFamily="18" charset="0"/>
              </a:rPr>
              <a:t> — datatype of the array</a:t>
            </a:r>
          </a:p>
          <a:p>
            <a:endParaRPr lang="en-GB" dirty="0"/>
          </a:p>
        </p:txBody>
      </p:sp>
    </p:spTree>
    <p:extLst>
      <p:ext uri="{BB962C8B-B14F-4D97-AF65-F5344CB8AC3E}">
        <p14:creationId xmlns:p14="http://schemas.microsoft.com/office/powerpoint/2010/main" val="366270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8C440-2C2C-49AE-8FE9-73BA0B9DE2C0}"/>
              </a:ext>
            </a:extLst>
          </p:cNvPr>
          <p:cNvSpPr txBox="1"/>
          <p:nvPr/>
        </p:nvSpPr>
        <p:spPr>
          <a:xfrm>
            <a:off x="1210235" y="1169894"/>
            <a:ext cx="9305365" cy="4062651"/>
          </a:xfrm>
          <a:prstGeom prst="rect">
            <a:avLst/>
          </a:prstGeom>
          <a:noFill/>
        </p:spPr>
        <p:txBody>
          <a:bodyPr wrap="square" rtlCol="0">
            <a:spAutoFit/>
          </a:bodyPr>
          <a:lstStyle/>
          <a:p>
            <a:pPr algn="l"/>
            <a:r>
              <a:rPr lang="en-GB" sz="3200" b="1" i="0" dirty="0">
                <a:effectLst/>
                <a:latin typeface="Times New Roman" panose="02020603050405020304" pitchFamily="18" charset="0"/>
                <a:cs typeface="Times New Roman" panose="02020603050405020304" pitchFamily="18" charset="0"/>
              </a:rPr>
              <a:t>Python Pandas Library</a:t>
            </a:r>
          </a:p>
          <a:p>
            <a:pPr algn="l"/>
            <a:endParaRPr lang="en-GB" sz="3200" b="1" i="0" dirty="0">
              <a:effectLst/>
              <a:latin typeface="Times New Roman" panose="02020603050405020304" pitchFamily="18" charset="0"/>
              <a:cs typeface="Times New Roman" panose="02020603050405020304" pitchFamily="18" charset="0"/>
            </a:endParaRPr>
          </a:p>
          <a:p>
            <a:pPr algn="l"/>
            <a:r>
              <a:rPr lang="en-GB" sz="2800" b="0" i="0" dirty="0">
                <a:effectLst/>
                <a:latin typeface="Times New Roman" panose="02020603050405020304" pitchFamily="18" charset="0"/>
                <a:cs typeface="Times New Roman" panose="02020603050405020304" pitchFamily="18" charset="0"/>
              </a:rPr>
              <a:t>Pandas revolves around a structure called </a:t>
            </a:r>
            <a:r>
              <a:rPr lang="en-GB" sz="2800" b="0" i="0" dirty="0" err="1">
                <a:effectLst/>
                <a:latin typeface="Times New Roman" panose="02020603050405020304" pitchFamily="18" charset="0"/>
                <a:cs typeface="Times New Roman" panose="02020603050405020304" pitchFamily="18" charset="0"/>
              </a:rPr>
              <a:t>DataFrame</a:t>
            </a:r>
            <a:r>
              <a:rPr lang="en-GB" sz="2800" b="0" i="0" dirty="0">
                <a:effectLst/>
                <a:latin typeface="Times New Roman" panose="02020603050405020304" pitchFamily="18" charset="0"/>
                <a:cs typeface="Times New Roman" panose="02020603050405020304" pitchFamily="18" charset="0"/>
              </a:rPr>
              <a:t>. A </a:t>
            </a:r>
            <a:r>
              <a:rPr lang="en-GB" sz="2800" b="0" i="0" dirty="0" err="1">
                <a:effectLst/>
                <a:latin typeface="Times New Roman" panose="02020603050405020304" pitchFamily="18" charset="0"/>
                <a:cs typeface="Times New Roman" panose="02020603050405020304" pitchFamily="18" charset="0"/>
              </a:rPr>
              <a:t>dataframe</a:t>
            </a:r>
            <a:r>
              <a:rPr lang="en-GB" sz="2800" b="0" i="0" dirty="0">
                <a:effectLst/>
                <a:latin typeface="Times New Roman" panose="02020603050405020304" pitchFamily="18" charset="0"/>
                <a:cs typeface="Times New Roman" panose="02020603050405020304" pitchFamily="18" charset="0"/>
              </a:rPr>
              <a:t> is a 2-dimensional structure, that is, it structures the data along two axes: x and y. The x-axis maps to the rows while the y-axis maps to columns. In short, </a:t>
            </a:r>
            <a:r>
              <a:rPr lang="en-GB" sz="2800" b="0" i="0" dirty="0" err="1">
                <a:effectLst/>
                <a:latin typeface="Times New Roman" panose="02020603050405020304" pitchFamily="18" charset="0"/>
                <a:cs typeface="Times New Roman" panose="02020603050405020304" pitchFamily="18" charset="0"/>
              </a:rPr>
              <a:t>dataframes</a:t>
            </a:r>
            <a:r>
              <a:rPr lang="en-GB" sz="2800" b="0" i="0" dirty="0">
                <a:effectLst/>
                <a:latin typeface="Times New Roman" panose="02020603050405020304" pitchFamily="18" charset="0"/>
                <a:cs typeface="Times New Roman" panose="02020603050405020304" pitchFamily="18" charset="0"/>
              </a:rPr>
              <a:t> provide a table-like structure with columns that could be of different types.</a:t>
            </a:r>
          </a:p>
          <a:p>
            <a:endParaRPr lang="en-GB" dirty="0"/>
          </a:p>
        </p:txBody>
      </p:sp>
    </p:spTree>
    <p:extLst>
      <p:ext uri="{BB962C8B-B14F-4D97-AF65-F5344CB8AC3E}">
        <p14:creationId xmlns:p14="http://schemas.microsoft.com/office/powerpoint/2010/main" val="369994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E71C6-0097-47B6-A180-37D12CFA0BB7}"/>
              </a:ext>
            </a:extLst>
          </p:cNvPr>
          <p:cNvSpPr txBox="1"/>
          <p:nvPr/>
        </p:nvSpPr>
        <p:spPr>
          <a:xfrm>
            <a:off x="3482788" y="2595282"/>
            <a:ext cx="6884894"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endParaRPr lang="en-GB"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08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2CD5-095C-4EB0-839E-F74E56A7EC0C}"/>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Contents</a:t>
            </a:r>
            <a:br>
              <a:rPr lang="en-US" sz="4400" b="1" dirty="0">
                <a:latin typeface="Times New Roman" panose="02020603050405020304" pitchFamily="18" charset="0"/>
                <a:cs typeface="Times New Roman" panose="02020603050405020304" pitchFamily="18" charset="0"/>
              </a:rPr>
            </a:br>
            <a:endParaRPr lang="en-GB"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37570-D310-438C-914B-4576A6493258}"/>
              </a:ext>
            </a:extLst>
          </p:cNvPr>
          <p:cNvSpPr>
            <a:spLocks noGrp="1"/>
          </p:cNvSpPr>
          <p:nvPr>
            <p:ph idx="1"/>
          </p:nvPr>
        </p:nvSpPr>
        <p:spPr>
          <a:xfrm>
            <a:off x="685800" y="1070786"/>
            <a:ext cx="10131425" cy="3649133"/>
          </a:xfrm>
        </p:spPr>
        <p:txBody>
          <a:bodyPr>
            <a:normAutofit/>
          </a:bodyPr>
          <a:lstStyle/>
          <a:p>
            <a:r>
              <a:rPr lang="en-US" sz="3200" dirty="0">
                <a:latin typeface="Times New Roman" panose="02020603050405020304" pitchFamily="18" charset="0"/>
                <a:cs typeface="Times New Roman" panose="02020603050405020304" pitchFamily="18" charset="0"/>
              </a:rPr>
              <a:t>Functions</a:t>
            </a:r>
          </a:p>
          <a:p>
            <a:r>
              <a:rPr lang="en-US" sz="3200" dirty="0">
                <a:latin typeface="Times New Roman" panose="02020603050405020304" pitchFamily="18" charset="0"/>
                <a:cs typeface="Times New Roman" panose="02020603050405020304" pitchFamily="18" charset="0"/>
              </a:rPr>
              <a:t>Modules </a:t>
            </a:r>
          </a:p>
          <a:p>
            <a:r>
              <a:rPr lang="en-US" sz="3200" dirty="0">
                <a:latin typeface="Times New Roman" panose="02020603050405020304" pitchFamily="18" charset="0"/>
                <a:cs typeface="Times New Roman" panose="02020603050405020304" pitchFamily="18" charset="0"/>
              </a:rPr>
              <a:t>Data </a:t>
            </a:r>
            <a:r>
              <a:rPr lang="en-GB" sz="3200" dirty="0">
                <a:latin typeface="Times New Roman" panose="02020603050405020304" pitchFamily="18" charset="0"/>
                <a:cs typeface="Times New Roman" panose="02020603050405020304" pitchFamily="18" charset="0"/>
              </a:rPr>
              <a:t>Manipulation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2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CBF0E-C50D-4F90-B4A4-AB3238C8076A}"/>
              </a:ext>
            </a:extLst>
          </p:cNvPr>
          <p:cNvSpPr txBox="1"/>
          <p:nvPr/>
        </p:nvSpPr>
        <p:spPr>
          <a:xfrm>
            <a:off x="1331259" y="1382286"/>
            <a:ext cx="10287000" cy="4955203"/>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Functions</a:t>
            </a:r>
          </a:p>
          <a:p>
            <a:endParaRPr lang="en-US" dirty="0">
              <a:latin typeface="Times New Roman" panose="02020603050405020304" pitchFamily="18" charset="0"/>
              <a:cs typeface="Times New Roman" panose="02020603050405020304" pitchFamily="18" charset="0"/>
            </a:endParaRPr>
          </a:p>
          <a:p>
            <a:pPr algn="l" fontAlgn="base"/>
            <a:r>
              <a:rPr lang="en-GB" sz="2400" b="1" i="0" dirty="0">
                <a:effectLst/>
                <a:latin typeface="Times New Roman" panose="02020603050405020304" pitchFamily="18" charset="0"/>
                <a:cs typeface="Times New Roman" panose="02020603050405020304" pitchFamily="18" charset="0"/>
              </a:rPr>
              <a:t>Python Functions</a:t>
            </a:r>
            <a:r>
              <a:rPr lang="en-GB" sz="2400" b="0" i="0" dirty="0">
                <a:effectLst/>
                <a:latin typeface="Times New Roman" panose="02020603050405020304" pitchFamily="18" charset="0"/>
                <a:cs typeface="Times New Roman" panose="02020603050405020304" pitchFamily="18" charset="0"/>
              </a:rPr>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algn="l" fontAlgn="base"/>
            <a:endParaRPr lang="en-GB" b="0" i="0" dirty="0">
              <a:effectLst/>
              <a:latin typeface="Times New Roman" panose="02020603050405020304" pitchFamily="18" charset="0"/>
              <a:cs typeface="Times New Roman" panose="02020603050405020304" pitchFamily="18" charset="0"/>
            </a:endParaRPr>
          </a:p>
          <a:p>
            <a:pPr algn="l" fontAlgn="base"/>
            <a:r>
              <a:rPr lang="en-GB" sz="3200" b="1" i="0" dirty="0">
                <a:effectLst/>
                <a:latin typeface="Times New Roman" panose="02020603050405020304" pitchFamily="18" charset="0"/>
                <a:cs typeface="Times New Roman" panose="02020603050405020304" pitchFamily="18" charset="0"/>
              </a:rPr>
              <a:t>Some Benefits of Using Functions</a:t>
            </a:r>
          </a:p>
          <a:p>
            <a:pPr algn="l" fontAlgn="base">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Increase Code Readability </a:t>
            </a:r>
          </a:p>
          <a:p>
            <a:pPr algn="l" fontAlgn="base">
              <a:buFont typeface="Arial" panose="020B0604020202020204" pitchFamily="34" charset="0"/>
              <a:buChar char="•"/>
            </a:pPr>
            <a:r>
              <a:rPr lang="en-GB" sz="2400" b="0" i="0" dirty="0">
                <a:effectLst/>
                <a:latin typeface="Times New Roman" panose="02020603050405020304" pitchFamily="18" charset="0"/>
                <a:cs typeface="Times New Roman" panose="02020603050405020304" pitchFamily="18" charset="0"/>
              </a:rPr>
              <a:t>Increase Code Reusability</a:t>
            </a:r>
          </a:p>
          <a:p>
            <a:endParaRPr lang="en-US" sz="2400" dirty="0"/>
          </a:p>
          <a:p>
            <a:endParaRPr lang="en-US" dirty="0"/>
          </a:p>
          <a:p>
            <a:endParaRPr lang="en-GB" dirty="0"/>
          </a:p>
        </p:txBody>
      </p:sp>
    </p:spTree>
    <p:extLst>
      <p:ext uri="{BB962C8B-B14F-4D97-AF65-F5344CB8AC3E}">
        <p14:creationId xmlns:p14="http://schemas.microsoft.com/office/powerpoint/2010/main" val="140442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F2473-FE9A-4146-9C1E-FFBA8BE1BFD5}"/>
              </a:ext>
            </a:extLst>
          </p:cNvPr>
          <p:cNvSpPr txBox="1"/>
          <p:nvPr/>
        </p:nvSpPr>
        <p:spPr>
          <a:xfrm>
            <a:off x="779929" y="968188"/>
            <a:ext cx="10811436" cy="2646878"/>
          </a:xfrm>
          <a:prstGeom prst="rect">
            <a:avLst/>
          </a:prstGeom>
          <a:noFill/>
        </p:spPr>
        <p:txBody>
          <a:bodyPr wrap="square" rtlCol="0">
            <a:spAutoFit/>
          </a:bodyPr>
          <a:lstStyle/>
          <a:p>
            <a:pPr algn="l" fontAlgn="base"/>
            <a:r>
              <a:rPr lang="en-GB" sz="3200" b="1" i="0" dirty="0">
                <a:effectLst/>
                <a:latin typeface="Times New Roman" panose="02020603050405020304" pitchFamily="18" charset="0"/>
                <a:cs typeface="Times New Roman" panose="02020603050405020304" pitchFamily="18" charset="0"/>
              </a:rPr>
              <a:t>Python Function Declaration</a:t>
            </a:r>
          </a:p>
          <a:p>
            <a:pPr algn="l" fontAlgn="base"/>
            <a:endParaRPr lang="en-GB" sz="3200" b="1" i="0" dirty="0">
              <a:effectLst/>
              <a:latin typeface="Times New Roman" panose="02020603050405020304" pitchFamily="18" charset="0"/>
              <a:cs typeface="Times New Roman" panose="02020603050405020304" pitchFamily="18" charset="0"/>
            </a:endParaRPr>
          </a:p>
          <a:p>
            <a:pPr algn="l" fontAlgn="base"/>
            <a:r>
              <a:rPr lang="en-GB" sz="2400" b="0" i="0" dirty="0">
                <a:effectLst/>
                <a:latin typeface="Times New Roman" panose="02020603050405020304" pitchFamily="18" charset="0"/>
                <a:cs typeface="Times New Roman" panose="02020603050405020304" pitchFamily="18" charset="0"/>
              </a:rPr>
              <a:t>The syntax to declare a function is:</a:t>
            </a:r>
          </a:p>
          <a:p>
            <a:pPr algn="l" fontAlgn="base"/>
            <a:endParaRPr lang="en-GB" sz="2400" dirty="0">
              <a:latin typeface="Nunito" panose="020B0604020202020204" pitchFamily="2" charset="0"/>
            </a:endParaRPr>
          </a:p>
          <a:p>
            <a:pPr algn="l" fontAlgn="base"/>
            <a:endParaRPr lang="en-GB" b="0" i="0" dirty="0">
              <a:effectLst/>
              <a:latin typeface="Nunito" panose="020B0604020202020204" pitchFamily="2" charset="0"/>
            </a:endParaRPr>
          </a:p>
          <a:p>
            <a:pPr algn="l" fontAlgn="base"/>
            <a:endParaRPr lang="en-GB" b="0" i="0" dirty="0">
              <a:effectLst/>
              <a:latin typeface="Nunito" panose="020B0604020202020204" pitchFamily="2" charset="0"/>
            </a:endParaRPr>
          </a:p>
          <a:p>
            <a:endParaRPr lang="en-GB" dirty="0"/>
          </a:p>
        </p:txBody>
      </p:sp>
      <p:pic>
        <p:nvPicPr>
          <p:cNvPr id="1026" name="Picture 2" descr="Python Functions">
            <a:extLst>
              <a:ext uri="{FF2B5EF4-FFF2-40B4-BE49-F238E27FC236}">
                <a16:creationId xmlns:a16="http://schemas.microsoft.com/office/drawing/2014/main" id="{1E4D793F-D549-40AA-866E-0F35C0D5E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09" y="2463915"/>
            <a:ext cx="7918076" cy="383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44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86C33-FF9E-431F-9883-C29627BAE147}"/>
              </a:ext>
            </a:extLst>
          </p:cNvPr>
          <p:cNvSpPr txBox="1"/>
          <p:nvPr/>
        </p:nvSpPr>
        <p:spPr>
          <a:xfrm>
            <a:off x="1223681" y="1425387"/>
            <a:ext cx="9520518" cy="3877985"/>
          </a:xfrm>
          <a:prstGeom prst="rect">
            <a:avLst/>
          </a:prstGeom>
          <a:noFill/>
        </p:spPr>
        <p:txBody>
          <a:bodyPr wrap="square" rtlCol="0">
            <a:spAutoFit/>
          </a:bodyPr>
          <a:lstStyle/>
          <a:p>
            <a:pPr algn="l" fontAlgn="base"/>
            <a:r>
              <a:rPr lang="en-GB" sz="3200" b="1" i="0" dirty="0">
                <a:effectLst/>
                <a:latin typeface="Times New Roman" panose="02020603050405020304" pitchFamily="18" charset="0"/>
                <a:cs typeface="Times New Roman" panose="02020603050405020304" pitchFamily="18" charset="0"/>
              </a:rPr>
              <a:t>Types of Functions in Python</a:t>
            </a:r>
          </a:p>
          <a:p>
            <a:pPr algn="l" fontAlgn="base"/>
            <a:r>
              <a:rPr lang="en-GB" sz="2400" b="0" i="0" dirty="0">
                <a:effectLst/>
                <a:latin typeface="Times New Roman" panose="02020603050405020304" pitchFamily="18" charset="0"/>
                <a:cs typeface="Times New Roman" panose="02020603050405020304" pitchFamily="18" charset="0"/>
              </a:rPr>
              <a:t>There are mainly two types of functions in </a:t>
            </a:r>
            <a:r>
              <a:rPr lang="en-GB"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a:t>
            </a:r>
            <a:r>
              <a:rPr lang="en-GB" sz="2400" b="0" i="0" dirty="0">
                <a:effectLst/>
                <a:latin typeface="Times New Roman" panose="02020603050405020304" pitchFamily="18" charset="0"/>
                <a:cs typeface="Times New Roman" panose="02020603050405020304" pitchFamily="18" charset="0"/>
              </a:rPr>
              <a:t>.</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Built-in library function:</a:t>
            </a:r>
            <a:r>
              <a:rPr lang="en-GB" sz="2400" b="0" i="0" dirty="0">
                <a:effectLst/>
                <a:latin typeface="Times New Roman" panose="02020603050405020304" pitchFamily="18" charset="0"/>
                <a:cs typeface="Times New Roman" panose="02020603050405020304" pitchFamily="18" charset="0"/>
              </a:rPr>
              <a:t> These are </a:t>
            </a:r>
            <a:r>
              <a:rPr lang="en-GB" sz="2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Standard functions</a:t>
            </a:r>
            <a:r>
              <a:rPr lang="en-GB" sz="2400" b="0" i="0" dirty="0">
                <a:effectLst/>
                <a:latin typeface="Times New Roman" panose="02020603050405020304" pitchFamily="18" charset="0"/>
                <a:cs typeface="Times New Roman" panose="02020603050405020304" pitchFamily="18" charset="0"/>
              </a:rPr>
              <a:t> in Python that are available to use.</a:t>
            </a: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User-defined function:</a:t>
            </a:r>
            <a:r>
              <a:rPr lang="en-GB" sz="2400" b="0" i="0" dirty="0">
                <a:effectLst/>
                <a:latin typeface="Times New Roman" panose="02020603050405020304" pitchFamily="18" charset="0"/>
                <a:cs typeface="Times New Roman" panose="02020603050405020304" pitchFamily="18" charset="0"/>
              </a:rPr>
              <a:t> We can create our own functions based on our requirements.</a:t>
            </a:r>
          </a:p>
          <a:p>
            <a:endParaRPr lang="en-GB" sz="2400" dirty="0"/>
          </a:p>
          <a:p>
            <a:endParaRPr lang="en-GB" dirty="0"/>
          </a:p>
        </p:txBody>
      </p:sp>
    </p:spTree>
    <p:extLst>
      <p:ext uri="{BB962C8B-B14F-4D97-AF65-F5344CB8AC3E}">
        <p14:creationId xmlns:p14="http://schemas.microsoft.com/office/powerpoint/2010/main" val="395103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A637D-37D9-4DE9-BD6F-2A36A0F6C86A}"/>
              </a:ext>
            </a:extLst>
          </p:cNvPr>
          <p:cNvSpPr txBox="1"/>
          <p:nvPr/>
        </p:nvSpPr>
        <p:spPr>
          <a:xfrm>
            <a:off x="1277471" y="1304365"/>
            <a:ext cx="8942294" cy="3939540"/>
          </a:xfrm>
          <a:prstGeom prst="rect">
            <a:avLst/>
          </a:prstGeom>
          <a:noFill/>
        </p:spPr>
        <p:txBody>
          <a:bodyPr wrap="square" rtlCol="0">
            <a:spAutoFit/>
          </a:bodyPr>
          <a:lstStyle/>
          <a:p>
            <a:pPr algn="l" fontAlgn="base"/>
            <a:r>
              <a:rPr lang="en-GB" sz="3200" b="1" i="0" dirty="0">
                <a:effectLst/>
                <a:latin typeface="Times New Roman" panose="02020603050405020304" pitchFamily="18" charset="0"/>
                <a:cs typeface="Times New Roman" panose="02020603050405020304" pitchFamily="18" charset="0"/>
              </a:rPr>
              <a:t>Creating a Function in Python</a:t>
            </a:r>
          </a:p>
          <a:p>
            <a:pPr algn="l" fontAlgn="base"/>
            <a:r>
              <a:rPr lang="en-GB" sz="2400" i="0" dirty="0">
                <a:effectLst/>
                <a:latin typeface="Times New Roman" panose="02020603050405020304" pitchFamily="18" charset="0"/>
                <a:cs typeface="Times New Roman" panose="02020603050405020304" pitchFamily="18" charset="0"/>
              </a:rPr>
              <a:t>We can create a user-defined function in Python, using the def keyword. We can add any type of functionalities and properties to it as we require.</a:t>
            </a:r>
          </a:p>
          <a:p>
            <a:endParaRPr lang="en-GB" sz="2400" dirty="0">
              <a:latin typeface="Times New Roman" panose="02020603050405020304" pitchFamily="18" charset="0"/>
              <a:cs typeface="Times New Roman" panose="02020603050405020304" pitchFamily="18" charset="0"/>
            </a:endParaRPr>
          </a:p>
          <a:p>
            <a:pPr algn="l" fontAlgn="base"/>
            <a:r>
              <a:rPr lang="en-GB" sz="3200" b="1" i="0" dirty="0">
                <a:effectLst/>
                <a:latin typeface="Times New Roman" panose="02020603050405020304" pitchFamily="18" charset="0"/>
                <a:cs typeface="Times New Roman" panose="02020603050405020304" pitchFamily="18" charset="0"/>
              </a:rPr>
              <a:t>Calling a  Python Function</a:t>
            </a:r>
          </a:p>
          <a:p>
            <a:pPr algn="l" fontAlgn="base"/>
            <a:r>
              <a:rPr lang="en-GB" sz="2400" i="0" dirty="0">
                <a:effectLst/>
                <a:latin typeface="Times New Roman" panose="02020603050405020304" pitchFamily="18" charset="0"/>
                <a:cs typeface="Times New Roman" panose="02020603050405020304" pitchFamily="18" charset="0"/>
              </a:rPr>
              <a:t>After creating a function in Python we can call it by using the name of the function followed by parenthesis containing parameters of that particular function.</a:t>
            </a:r>
          </a:p>
          <a:p>
            <a:endParaRPr lang="en-GB" dirty="0"/>
          </a:p>
        </p:txBody>
      </p:sp>
    </p:spTree>
    <p:extLst>
      <p:ext uri="{BB962C8B-B14F-4D97-AF65-F5344CB8AC3E}">
        <p14:creationId xmlns:p14="http://schemas.microsoft.com/office/powerpoint/2010/main" val="264443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53F81-A832-424F-84DE-154A3719A7CD}"/>
              </a:ext>
            </a:extLst>
          </p:cNvPr>
          <p:cNvSpPr txBox="1"/>
          <p:nvPr/>
        </p:nvSpPr>
        <p:spPr>
          <a:xfrm>
            <a:off x="1062317" y="843677"/>
            <a:ext cx="9453282" cy="5416868"/>
          </a:xfrm>
          <a:prstGeom prst="rect">
            <a:avLst/>
          </a:prstGeom>
          <a:noFill/>
        </p:spPr>
        <p:txBody>
          <a:bodyPr wrap="square" rtlCol="0">
            <a:spAutoFit/>
          </a:bodyPr>
          <a:lstStyle/>
          <a:p>
            <a:pPr algn="l" fontAlgn="base"/>
            <a:r>
              <a:rPr lang="en-GB" sz="3200" b="1" i="0" dirty="0">
                <a:effectLst/>
                <a:latin typeface="Times New Roman" panose="02020603050405020304" pitchFamily="18" charset="0"/>
                <a:cs typeface="Times New Roman" panose="02020603050405020304" pitchFamily="18" charset="0"/>
              </a:rPr>
              <a:t>Python Function Arguments</a:t>
            </a:r>
          </a:p>
          <a:p>
            <a:pPr algn="l" fontAlgn="base"/>
            <a:r>
              <a:rPr lang="en-GB" sz="2400" b="0" i="0" dirty="0">
                <a:effectLst/>
                <a:latin typeface="Times New Roman" panose="02020603050405020304" pitchFamily="18" charset="0"/>
                <a:cs typeface="Times New Roman" panose="02020603050405020304" pitchFamily="18" charset="0"/>
              </a:rPr>
              <a:t>Arguments are the values passed inside the parenthesis of the function. A function can have any number of arguments separated by a comma.</a:t>
            </a:r>
          </a:p>
          <a:p>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algn="l" fontAlgn="base"/>
            <a:r>
              <a:rPr lang="en-GB" sz="3200" b="1" i="0" dirty="0">
                <a:effectLst/>
                <a:latin typeface="Times New Roman" panose="02020603050405020304" pitchFamily="18" charset="0"/>
                <a:cs typeface="Times New Roman" panose="02020603050405020304" pitchFamily="18" charset="0"/>
              </a:rPr>
              <a:t>Types of Python Function Arguments</a:t>
            </a:r>
          </a:p>
          <a:p>
            <a:pPr algn="l" fontAlgn="base"/>
            <a:r>
              <a:rPr lang="en-GB" sz="2400" b="0" i="0" dirty="0">
                <a:effectLst/>
                <a:latin typeface="Times New Roman" panose="02020603050405020304" pitchFamily="18" charset="0"/>
                <a:cs typeface="Times New Roman" panose="02020603050405020304" pitchFamily="18" charset="0"/>
              </a:rPr>
              <a:t>Python supports various types of arguments that can be passed at the time of the function call. In Python, we have the following 4 types of function arguments.</a:t>
            </a: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Default argument</a:t>
            </a:r>
            <a:endParaRPr lang="en-GB"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Keyword arguments (named arguments)</a:t>
            </a:r>
            <a:endParaRPr lang="en-GB"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Positional arguments</a:t>
            </a:r>
            <a:endParaRPr lang="en-GB" sz="24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400" b="1" i="0" dirty="0">
                <a:effectLst/>
                <a:latin typeface="Times New Roman" panose="02020603050405020304" pitchFamily="18" charset="0"/>
                <a:cs typeface="Times New Roman" panose="02020603050405020304" pitchFamily="18" charset="0"/>
              </a:rPr>
              <a:t>Arbitrary arguments</a:t>
            </a:r>
            <a:r>
              <a:rPr lang="en-GB" sz="2400" b="0" i="0" dirty="0">
                <a:effectLst/>
                <a:latin typeface="Times New Roman" panose="02020603050405020304" pitchFamily="18" charset="0"/>
                <a:cs typeface="Times New Roman" panose="02020603050405020304" pitchFamily="18" charset="0"/>
              </a:rPr>
              <a:t> (variable-length arguments *</a:t>
            </a:r>
            <a:r>
              <a:rPr lang="en-GB" sz="2400" b="0" i="0" dirty="0" err="1">
                <a:effectLst/>
                <a:latin typeface="Times New Roman" panose="02020603050405020304" pitchFamily="18" charset="0"/>
                <a:cs typeface="Times New Roman" panose="02020603050405020304" pitchFamily="18" charset="0"/>
              </a:rPr>
              <a:t>args</a:t>
            </a:r>
            <a:r>
              <a:rPr lang="en-GB" sz="2400" b="0" i="0" dirty="0">
                <a:effectLst/>
                <a:latin typeface="Times New Roman" panose="02020603050405020304" pitchFamily="18" charset="0"/>
                <a:cs typeface="Times New Roman" panose="02020603050405020304" pitchFamily="18" charset="0"/>
              </a:rPr>
              <a:t> and **</a:t>
            </a:r>
            <a:r>
              <a:rPr lang="en-GB" sz="2400" b="0" i="0" dirty="0" err="1">
                <a:effectLst/>
                <a:latin typeface="Times New Roman" panose="02020603050405020304" pitchFamily="18" charset="0"/>
                <a:cs typeface="Times New Roman" panose="02020603050405020304" pitchFamily="18" charset="0"/>
              </a:rPr>
              <a:t>kwargs</a:t>
            </a:r>
            <a:r>
              <a:rPr lang="en-GB" sz="2400" b="0" i="0" dirty="0">
                <a:effectLst/>
                <a:latin typeface="Times New Roman" panose="02020603050405020304" pitchFamily="18" charset="0"/>
                <a:cs typeface="Times New Roman" panose="02020603050405020304" pitchFamily="18" charset="0"/>
              </a:rPr>
              <a:t>)</a:t>
            </a:r>
          </a:p>
          <a:p>
            <a:endParaRPr lang="en-GB" dirty="0"/>
          </a:p>
        </p:txBody>
      </p:sp>
    </p:spTree>
    <p:extLst>
      <p:ext uri="{BB962C8B-B14F-4D97-AF65-F5344CB8AC3E}">
        <p14:creationId xmlns:p14="http://schemas.microsoft.com/office/powerpoint/2010/main" val="295969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DC739E-AAC4-4591-BD0C-8CE9633D3FB0}"/>
              </a:ext>
            </a:extLst>
          </p:cNvPr>
          <p:cNvSpPr txBox="1"/>
          <p:nvPr/>
        </p:nvSpPr>
        <p:spPr>
          <a:xfrm>
            <a:off x="1290918" y="900953"/>
            <a:ext cx="915744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Modules</a:t>
            </a:r>
            <a:endParaRPr lang="en-GB"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757664-2319-4A9A-BAA8-DA4727A37705}"/>
              </a:ext>
            </a:extLst>
          </p:cNvPr>
          <p:cNvSpPr txBox="1"/>
          <p:nvPr/>
        </p:nvSpPr>
        <p:spPr>
          <a:xfrm>
            <a:off x="1290918" y="1608839"/>
            <a:ext cx="8216152" cy="5663089"/>
          </a:xfrm>
          <a:prstGeom prst="rect">
            <a:avLst/>
          </a:prstGeom>
          <a:noFill/>
        </p:spPr>
        <p:txBody>
          <a:bodyPr wrap="square" rtlCol="0">
            <a:spAutoFit/>
          </a:bodyPr>
          <a:lstStyle/>
          <a:p>
            <a:pPr algn="just" fontAlgn="base"/>
            <a:r>
              <a:rPr lang="en-GB" sz="2400" b="0" i="0" dirty="0">
                <a:effectLst/>
                <a:latin typeface="Times New Roman" panose="02020603050405020304" pitchFamily="18" charset="0"/>
                <a:cs typeface="Times New Roman" panose="02020603050405020304" pitchFamily="18" charset="0"/>
              </a:rPr>
              <a:t>A </a:t>
            </a:r>
            <a:r>
              <a:rPr lang="en-GB" sz="24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a:t>
            </a:r>
            <a:r>
              <a:rPr lang="en-GB" sz="2400" b="0" i="0" dirty="0">
                <a:effectLst/>
                <a:latin typeface="Times New Roman" panose="02020603050405020304" pitchFamily="18" charset="0"/>
                <a:cs typeface="Times New Roman" panose="02020603050405020304" pitchFamily="18" charset="0"/>
              </a:rPr>
              <a:t> module is a file containing Python definitions and statements. A module can define functions, classes, and variables. A module can also include runnable code. Grouping related code into a module makes the code easier to understand and use. It also makes the code logically organized.</a:t>
            </a:r>
          </a:p>
          <a:p>
            <a:pPr algn="just" fontAlgn="base"/>
            <a:endParaRPr lang="en-GB" sz="2400" dirty="0">
              <a:latin typeface="Times New Roman" panose="02020603050405020304" pitchFamily="18" charset="0"/>
              <a:cs typeface="Times New Roman" panose="02020603050405020304" pitchFamily="18" charset="0"/>
            </a:endParaRPr>
          </a:p>
          <a:p>
            <a:pPr algn="l"/>
            <a:r>
              <a:rPr lang="en-GB" sz="3200" b="1" i="0" dirty="0">
                <a:effectLst/>
                <a:latin typeface="Times New Roman" panose="02020603050405020304" pitchFamily="18" charset="0"/>
                <a:cs typeface="Times New Roman" panose="02020603050405020304" pitchFamily="18" charset="0"/>
              </a:rPr>
              <a:t>Built in Modules</a:t>
            </a:r>
          </a:p>
          <a:p>
            <a:pPr algn="l"/>
            <a:r>
              <a:rPr lang="en-GB" sz="2400" b="0" i="0" dirty="0">
                <a:effectLst/>
                <a:latin typeface="Times New Roman" panose="02020603050405020304" pitchFamily="18" charset="0"/>
                <a:cs typeface="Times New Roman" panose="02020603050405020304" pitchFamily="18" charset="0"/>
              </a:rPr>
              <a:t>Python's standard library comes bundled with a large number of modules. They are called built-in modules. Most of these built-in modules are written in C (as the reference implementation of Python is in C), and pre-compiled into the library. These modules pack useful functionality like system-specific OS management, disk IO, networking, etc</a:t>
            </a:r>
            <a:r>
              <a:rPr lang="en-GB" sz="2400" b="0" i="0" dirty="0">
                <a:solidFill>
                  <a:srgbClr val="000000"/>
                </a:solidFill>
                <a:effectLst/>
                <a:latin typeface="Times New Roman" panose="02020603050405020304" pitchFamily="18" charset="0"/>
                <a:cs typeface="Times New Roman" panose="02020603050405020304" pitchFamily="18" charset="0"/>
              </a:rPr>
              <a:t>.</a:t>
            </a:r>
          </a:p>
          <a:p>
            <a:pPr algn="just" fontAlgn="base"/>
            <a:endParaRPr lang="en-GB" sz="2400" b="0" i="0" dirty="0">
              <a:effectLst/>
              <a:latin typeface="Times New Roman" panose="02020603050405020304" pitchFamily="18" charset="0"/>
              <a:cs typeface="Times New Roman" panose="02020603050405020304" pitchFamily="18" charset="0"/>
            </a:endParaRPr>
          </a:p>
          <a:p>
            <a:pPr algn="just" fontAlgn="base"/>
            <a:endParaRPr lang="en-GB" b="1" i="0" dirty="0">
              <a:effectLst/>
              <a:latin typeface="Nunito" panose="020B0604020202020204" pitchFamily="2" charset="0"/>
            </a:endParaRPr>
          </a:p>
        </p:txBody>
      </p:sp>
    </p:spTree>
    <p:extLst>
      <p:ext uri="{BB962C8B-B14F-4D97-AF65-F5344CB8AC3E}">
        <p14:creationId xmlns:p14="http://schemas.microsoft.com/office/powerpoint/2010/main" val="198306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A98856A-85D8-4785-B932-112698E81D5E}"/>
              </a:ext>
            </a:extLst>
          </p:cNvPr>
          <p:cNvGraphicFramePr>
            <a:graphicFrameLocks noGrp="1"/>
          </p:cNvGraphicFramePr>
          <p:nvPr>
            <p:extLst>
              <p:ext uri="{D42A27DB-BD31-4B8C-83A1-F6EECF244321}">
                <p14:modId xmlns:p14="http://schemas.microsoft.com/office/powerpoint/2010/main" val="84820193"/>
              </p:ext>
            </p:extLst>
          </p:nvPr>
        </p:nvGraphicFramePr>
        <p:xfrm>
          <a:off x="561414" y="847166"/>
          <a:ext cx="11406467" cy="5686228"/>
        </p:xfrm>
        <a:graphic>
          <a:graphicData uri="http://schemas.openxmlformats.org/drawingml/2006/table">
            <a:tbl>
              <a:tblPr/>
              <a:tblGrid>
                <a:gridCol w="452238">
                  <a:extLst>
                    <a:ext uri="{9D8B030D-6E8A-4147-A177-3AD203B41FA5}">
                      <a16:colId xmlns:a16="http://schemas.microsoft.com/office/drawing/2014/main" val="678702697"/>
                    </a:ext>
                  </a:extLst>
                </a:gridCol>
                <a:gridCol w="10954229">
                  <a:extLst>
                    <a:ext uri="{9D8B030D-6E8A-4147-A177-3AD203B41FA5}">
                      <a16:colId xmlns:a16="http://schemas.microsoft.com/office/drawing/2014/main" val="740220390"/>
                    </a:ext>
                  </a:extLst>
                </a:gridCol>
              </a:tblGrid>
              <a:tr h="807653">
                <a:tc>
                  <a:txBody>
                    <a:bodyPr/>
                    <a:lstStyle/>
                    <a:p>
                      <a:pPr algn="l"/>
                      <a:r>
                        <a:rPr lang="en-US" sz="1800" dirty="0">
                          <a:effectLst/>
                          <a:latin typeface="Times New Roman" panose="02020603050405020304" pitchFamily="18" charset="0"/>
                          <a:cs typeface="Times New Roman" panose="02020603050405020304" pitchFamily="18" charset="0"/>
                        </a:rPr>
                        <a:t>1</a:t>
                      </a:r>
                      <a:endParaRPr lang="en-GB" sz="1800" dirty="0">
                        <a:effectLst/>
                        <a:latin typeface="Times New Roman" panose="02020603050405020304" pitchFamily="18" charset="0"/>
                        <a:cs typeface="Times New Roman" panose="02020603050405020304" pitchFamily="18" charset="0"/>
                      </a:endParaRPr>
                    </a:p>
                  </a:txBody>
                  <a:tcPr marL="21368" marR="21368" marT="21368" marB="21368" anchor="ctr">
                    <a:lnL>
                      <a:noFill/>
                    </a:lnL>
                    <a:lnR>
                      <a:noFill/>
                    </a:lnR>
                    <a:lnT>
                      <a:noFill/>
                    </a:lnT>
                    <a:lnB>
                      <a:noFill/>
                    </a:lnB>
                  </a:tcPr>
                </a:tc>
                <a:tc>
                  <a:txBody>
                    <a:bodyPr/>
                    <a:lstStyle/>
                    <a:p>
                      <a:pPr algn="l"/>
                      <a:r>
                        <a:rPr lang="en-GB" sz="1800" b="1" dirty="0" err="1">
                          <a:effectLst/>
                          <a:latin typeface="Times New Roman" panose="02020603050405020304" pitchFamily="18" charset="0"/>
                          <a:cs typeface="Times New Roman" panose="02020603050405020304" pitchFamily="18" charset="0"/>
                        </a:rPr>
                        <a:t>os</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provides a unified interface to a number of operating system functions.</a:t>
                      </a:r>
                    </a:p>
                    <a:p>
                      <a:endParaRPr lang="en-GB" sz="1800" dirty="0">
                        <a:latin typeface="Times New Roman" panose="02020603050405020304" pitchFamily="18" charset="0"/>
                        <a:cs typeface="Times New Roman" panose="02020603050405020304" pitchFamily="18" charset="0"/>
                      </a:endParaRPr>
                    </a:p>
                  </a:txBody>
                  <a:tcPr marL="25642" marR="25642" marT="12821" marB="12821">
                    <a:lnL>
                      <a:noFill/>
                    </a:lnL>
                  </a:tcPr>
                </a:tc>
                <a:extLst>
                  <a:ext uri="{0D108BD9-81ED-4DB2-BD59-A6C34878D82A}">
                    <a16:rowId xmlns:a16="http://schemas.microsoft.com/office/drawing/2014/main" val="4022851666"/>
                  </a:ext>
                </a:extLst>
              </a:tr>
              <a:tr h="543564">
                <a:tc>
                  <a:txBody>
                    <a:bodyPr/>
                    <a:lstStyle/>
                    <a:p>
                      <a:pPr algn="l"/>
                      <a:r>
                        <a:rPr lang="en-GB" sz="1800" dirty="0">
                          <a:effectLst/>
                          <a:latin typeface="Times New Roman" panose="02020603050405020304" pitchFamily="18" charset="0"/>
                          <a:cs typeface="Times New Roman" panose="02020603050405020304" pitchFamily="18" charset="0"/>
                        </a:rPr>
                        <a:t>2</a:t>
                      </a:r>
                    </a:p>
                  </a:txBody>
                  <a:tcPr marL="21368" marR="21368" marT="21368" marB="21368" anchor="ctr">
                    <a:lnL>
                      <a:noFill/>
                    </a:lnL>
                    <a:lnR>
                      <a:noFill/>
                    </a:lnR>
                    <a:lnT>
                      <a:noFill/>
                    </a:lnT>
                    <a:lnB>
                      <a:noFill/>
                    </a:lnB>
                  </a:tcPr>
                </a:tc>
                <a:tc>
                  <a:txBody>
                    <a:bodyPr/>
                    <a:lstStyle/>
                    <a:p>
                      <a:pPr algn="l"/>
                      <a:r>
                        <a:rPr lang="en-GB" sz="1800" b="1" dirty="0">
                          <a:effectLst/>
                          <a:latin typeface="Times New Roman" panose="02020603050405020304" pitchFamily="18" charset="0"/>
                          <a:cs typeface="Times New Roman" panose="02020603050405020304" pitchFamily="18" charset="0"/>
                        </a:rPr>
                        <a:t>string</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contains a number of functions for string processing</a:t>
                      </a:r>
                    </a:p>
                  </a:txBody>
                  <a:tcPr marL="21368" marR="21368" marT="21368" marB="21368" anchor="ctr">
                    <a:lnL>
                      <a:noFill/>
                    </a:lnL>
                    <a:lnR>
                      <a:noFill/>
                    </a:lnR>
                    <a:lnB>
                      <a:noFill/>
                    </a:lnB>
                  </a:tcPr>
                </a:tc>
                <a:extLst>
                  <a:ext uri="{0D108BD9-81ED-4DB2-BD59-A6C34878D82A}">
                    <a16:rowId xmlns:a16="http://schemas.microsoft.com/office/drawing/2014/main" val="2838062194"/>
                  </a:ext>
                </a:extLst>
              </a:tr>
              <a:tr h="823359">
                <a:tc>
                  <a:txBody>
                    <a:bodyPr/>
                    <a:lstStyle/>
                    <a:p>
                      <a:pPr algn="l"/>
                      <a:r>
                        <a:rPr lang="en-GB" sz="1800" dirty="0">
                          <a:effectLst/>
                          <a:latin typeface="Times New Roman" panose="02020603050405020304" pitchFamily="18" charset="0"/>
                          <a:cs typeface="Times New Roman" panose="02020603050405020304" pitchFamily="18" charset="0"/>
                        </a:rPr>
                        <a:t>3</a:t>
                      </a:r>
                    </a:p>
                  </a:txBody>
                  <a:tcPr marL="21368" marR="21368" marT="21368" marB="21368" anchor="ctr">
                    <a:lnL>
                      <a:noFill/>
                    </a:lnL>
                    <a:lnR>
                      <a:noFill/>
                    </a:lnR>
                    <a:lnT>
                      <a:noFill/>
                    </a:lnT>
                    <a:lnB>
                      <a:noFill/>
                    </a:lnB>
                  </a:tcPr>
                </a:tc>
                <a:tc>
                  <a:txBody>
                    <a:bodyPr/>
                    <a:lstStyle/>
                    <a:p>
                      <a:pPr algn="l"/>
                      <a:r>
                        <a:rPr lang="en-GB" sz="1800" b="1" dirty="0">
                          <a:effectLst/>
                          <a:latin typeface="Times New Roman" panose="02020603050405020304" pitchFamily="18" charset="0"/>
                          <a:cs typeface="Times New Roman" panose="02020603050405020304" pitchFamily="18" charset="0"/>
                        </a:rPr>
                        <a:t>re</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provides a set of powerful regular expression facilities. Regular expression (</a:t>
                      </a:r>
                      <a:r>
                        <a:rPr lang="en-GB" sz="1800" dirty="0" err="1">
                          <a:effectLst/>
                          <a:latin typeface="Times New Roman" panose="02020603050405020304" pitchFamily="18" charset="0"/>
                          <a:cs typeface="Times New Roman" panose="02020603050405020304" pitchFamily="18" charset="0"/>
                        </a:rPr>
                        <a:t>RegEx</a:t>
                      </a:r>
                      <a:r>
                        <a:rPr lang="en-GB" sz="1800" dirty="0">
                          <a:effectLst/>
                          <a:latin typeface="Times New Roman" panose="02020603050405020304" pitchFamily="18" charset="0"/>
                          <a:cs typeface="Times New Roman" panose="02020603050405020304" pitchFamily="18" charset="0"/>
                        </a:rPr>
                        <a:t>), allows powerful string search and matching for a pattern in a string</a:t>
                      </a:r>
                    </a:p>
                  </a:txBody>
                  <a:tcPr marL="21368" marR="21368" marT="21368" marB="21368" anchor="ctr">
                    <a:lnL>
                      <a:noFill/>
                    </a:lnL>
                    <a:lnR>
                      <a:noFill/>
                    </a:lnR>
                    <a:lnT>
                      <a:noFill/>
                    </a:lnT>
                    <a:lnB>
                      <a:noFill/>
                    </a:lnB>
                  </a:tcPr>
                </a:tc>
                <a:extLst>
                  <a:ext uri="{0D108BD9-81ED-4DB2-BD59-A6C34878D82A}">
                    <a16:rowId xmlns:a16="http://schemas.microsoft.com/office/drawing/2014/main" val="3149309982"/>
                  </a:ext>
                </a:extLst>
              </a:tr>
              <a:tr h="898004">
                <a:tc>
                  <a:txBody>
                    <a:bodyPr/>
                    <a:lstStyle/>
                    <a:p>
                      <a:pPr algn="l"/>
                      <a:r>
                        <a:rPr lang="en-GB" sz="1800">
                          <a:effectLst/>
                          <a:latin typeface="Times New Roman" panose="02020603050405020304" pitchFamily="18" charset="0"/>
                          <a:cs typeface="Times New Roman" panose="02020603050405020304" pitchFamily="18" charset="0"/>
                        </a:rPr>
                        <a:t>4</a:t>
                      </a:r>
                    </a:p>
                  </a:txBody>
                  <a:tcPr marL="21368" marR="21368" marT="21368" marB="21368" anchor="ctr">
                    <a:lnL>
                      <a:noFill/>
                    </a:lnL>
                    <a:lnR>
                      <a:noFill/>
                    </a:lnR>
                    <a:lnT>
                      <a:noFill/>
                    </a:lnT>
                    <a:lnB>
                      <a:noFill/>
                    </a:lnB>
                  </a:tcPr>
                </a:tc>
                <a:tc>
                  <a:txBody>
                    <a:bodyPr/>
                    <a:lstStyle/>
                    <a:p>
                      <a:pPr algn="l"/>
                      <a:r>
                        <a:rPr lang="en-GB" sz="1800" b="1" dirty="0">
                          <a:effectLst/>
                          <a:latin typeface="Times New Roman" panose="02020603050405020304" pitchFamily="18" charset="0"/>
                          <a:cs typeface="Times New Roman" panose="02020603050405020304" pitchFamily="18" charset="0"/>
                        </a:rPr>
                        <a:t>math</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implements a number of mathematical operations for floating point numbers. These functions are generally thin wrappers around the platform C library functions.</a:t>
                      </a:r>
                    </a:p>
                  </a:txBody>
                  <a:tcPr marL="21368" marR="21368" marT="21368" marB="21368" anchor="ctr">
                    <a:lnL>
                      <a:noFill/>
                    </a:lnL>
                    <a:lnR>
                      <a:noFill/>
                    </a:lnR>
                    <a:lnT>
                      <a:noFill/>
                    </a:lnT>
                    <a:lnB>
                      <a:noFill/>
                    </a:lnB>
                  </a:tcPr>
                </a:tc>
                <a:extLst>
                  <a:ext uri="{0D108BD9-81ED-4DB2-BD59-A6C34878D82A}">
                    <a16:rowId xmlns:a16="http://schemas.microsoft.com/office/drawing/2014/main" val="2019538022"/>
                  </a:ext>
                </a:extLst>
              </a:tr>
              <a:tr h="672463">
                <a:tc>
                  <a:txBody>
                    <a:bodyPr/>
                    <a:lstStyle/>
                    <a:p>
                      <a:pPr algn="l"/>
                      <a:r>
                        <a:rPr lang="en-GB" sz="1800">
                          <a:effectLst/>
                          <a:latin typeface="Times New Roman" panose="02020603050405020304" pitchFamily="18" charset="0"/>
                          <a:cs typeface="Times New Roman" panose="02020603050405020304" pitchFamily="18" charset="0"/>
                        </a:rPr>
                        <a:t>5</a:t>
                      </a:r>
                    </a:p>
                  </a:txBody>
                  <a:tcPr marL="21368" marR="21368" marT="21368" marB="21368" anchor="ctr">
                    <a:lnL>
                      <a:noFill/>
                    </a:lnL>
                    <a:lnR>
                      <a:noFill/>
                    </a:lnR>
                    <a:lnT>
                      <a:noFill/>
                    </a:lnT>
                    <a:lnB>
                      <a:noFill/>
                    </a:lnB>
                  </a:tcPr>
                </a:tc>
                <a:tc>
                  <a:txBody>
                    <a:bodyPr/>
                    <a:lstStyle/>
                    <a:p>
                      <a:pPr algn="l"/>
                      <a:r>
                        <a:rPr lang="en-GB" sz="1800" b="1" dirty="0" err="1">
                          <a:effectLst/>
                          <a:latin typeface="Times New Roman" panose="02020603050405020304" pitchFamily="18" charset="0"/>
                          <a:cs typeface="Times New Roman" panose="02020603050405020304" pitchFamily="18" charset="0"/>
                        </a:rPr>
                        <a:t>cmath</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contains a number of mathematical operations for complex numbers.</a:t>
                      </a:r>
                    </a:p>
                  </a:txBody>
                  <a:tcPr marL="21368" marR="21368" marT="21368" marB="21368" anchor="ctr">
                    <a:lnL>
                      <a:noFill/>
                    </a:lnL>
                    <a:lnR>
                      <a:noFill/>
                    </a:lnR>
                    <a:lnT>
                      <a:noFill/>
                    </a:lnT>
                    <a:lnB>
                      <a:noFill/>
                    </a:lnB>
                  </a:tcPr>
                </a:tc>
                <a:extLst>
                  <a:ext uri="{0D108BD9-81ED-4DB2-BD59-A6C34878D82A}">
                    <a16:rowId xmlns:a16="http://schemas.microsoft.com/office/drawing/2014/main" val="2893768338"/>
                  </a:ext>
                </a:extLst>
              </a:tr>
              <a:tr h="627335">
                <a:tc>
                  <a:txBody>
                    <a:bodyPr/>
                    <a:lstStyle/>
                    <a:p>
                      <a:pPr algn="l"/>
                      <a:r>
                        <a:rPr lang="en-GB" sz="1800">
                          <a:effectLst/>
                          <a:latin typeface="Times New Roman" panose="02020603050405020304" pitchFamily="18" charset="0"/>
                          <a:cs typeface="Times New Roman" panose="02020603050405020304" pitchFamily="18" charset="0"/>
                        </a:rPr>
                        <a:t>6</a:t>
                      </a:r>
                    </a:p>
                  </a:txBody>
                  <a:tcPr marL="21368" marR="21368" marT="21368" marB="21368" anchor="ctr">
                    <a:lnL>
                      <a:noFill/>
                    </a:lnL>
                    <a:lnR>
                      <a:noFill/>
                    </a:lnR>
                    <a:lnT>
                      <a:noFill/>
                    </a:lnT>
                    <a:lnB>
                      <a:noFill/>
                    </a:lnB>
                  </a:tcPr>
                </a:tc>
                <a:tc>
                  <a:txBody>
                    <a:bodyPr/>
                    <a:lstStyle/>
                    <a:p>
                      <a:pPr algn="l"/>
                      <a:r>
                        <a:rPr lang="en-GB" sz="1800" b="1" dirty="0">
                          <a:effectLst/>
                          <a:latin typeface="Times New Roman" panose="02020603050405020304" pitchFamily="18" charset="0"/>
                          <a:cs typeface="Times New Roman" panose="02020603050405020304" pitchFamily="18" charset="0"/>
                        </a:rPr>
                        <a:t>datetime</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provides functions to deal with dates and the time within a day. It wraps the C runtime library.</a:t>
                      </a:r>
                    </a:p>
                  </a:txBody>
                  <a:tcPr marL="21368" marR="21368" marT="21368" marB="21368" anchor="ctr">
                    <a:lnL>
                      <a:noFill/>
                    </a:lnL>
                    <a:lnR>
                      <a:noFill/>
                    </a:lnR>
                    <a:lnT>
                      <a:noFill/>
                    </a:lnT>
                    <a:lnB>
                      <a:noFill/>
                    </a:lnB>
                  </a:tcPr>
                </a:tc>
                <a:extLst>
                  <a:ext uri="{0D108BD9-81ED-4DB2-BD59-A6C34878D82A}">
                    <a16:rowId xmlns:a16="http://schemas.microsoft.com/office/drawing/2014/main" val="1281539637"/>
                  </a:ext>
                </a:extLst>
              </a:tr>
              <a:tr h="543564">
                <a:tc>
                  <a:txBody>
                    <a:bodyPr/>
                    <a:lstStyle/>
                    <a:p>
                      <a:pPr algn="l"/>
                      <a:r>
                        <a:rPr lang="en-GB" sz="1800">
                          <a:effectLst/>
                          <a:latin typeface="Times New Roman" panose="02020603050405020304" pitchFamily="18" charset="0"/>
                          <a:cs typeface="Times New Roman" panose="02020603050405020304" pitchFamily="18" charset="0"/>
                        </a:rPr>
                        <a:t>7</a:t>
                      </a:r>
                    </a:p>
                  </a:txBody>
                  <a:tcPr marL="21368" marR="21368" marT="21368" marB="21368" anchor="ctr">
                    <a:lnL>
                      <a:noFill/>
                    </a:lnL>
                    <a:lnR>
                      <a:noFill/>
                    </a:lnR>
                    <a:lnT>
                      <a:noFill/>
                    </a:lnT>
                    <a:lnB>
                      <a:noFill/>
                    </a:lnB>
                  </a:tcPr>
                </a:tc>
                <a:tc>
                  <a:txBody>
                    <a:bodyPr/>
                    <a:lstStyle/>
                    <a:p>
                      <a:pPr algn="l"/>
                      <a:r>
                        <a:rPr lang="en-GB" sz="1800" b="1" dirty="0" err="1">
                          <a:effectLst/>
                          <a:latin typeface="Times New Roman" panose="02020603050405020304" pitchFamily="18" charset="0"/>
                          <a:cs typeface="Times New Roman" panose="02020603050405020304" pitchFamily="18" charset="0"/>
                        </a:rPr>
                        <a:t>gc</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provides an interface to the built-in garbage collector.</a:t>
                      </a:r>
                    </a:p>
                  </a:txBody>
                  <a:tcPr marL="21368" marR="21368" marT="21368" marB="21368" anchor="ctr">
                    <a:lnL>
                      <a:noFill/>
                    </a:lnL>
                    <a:lnR>
                      <a:noFill/>
                    </a:lnR>
                    <a:lnT>
                      <a:noFill/>
                    </a:lnT>
                    <a:lnB>
                      <a:noFill/>
                    </a:lnB>
                  </a:tcPr>
                </a:tc>
                <a:extLst>
                  <a:ext uri="{0D108BD9-81ED-4DB2-BD59-A6C34878D82A}">
                    <a16:rowId xmlns:a16="http://schemas.microsoft.com/office/drawing/2014/main" val="491609751"/>
                  </a:ext>
                </a:extLst>
              </a:tr>
              <a:tr h="543564">
                <a:tc>
                  <a:txBody>
                    <a:bodyPr/>
                    <a:lstStyle/>
                    <a:p>
                      <a:pPr algn="l"/>
                      <a:r>
                        <a:rPr lang="en-GB" sz="1800" dirty="0">
                          <a:effectLst/>
                          <a:latin typeface="Times New Roman" panose="02020603050405020304" pitchFamily="18" charset="0"/>
                          <a:cs typeface="Times New Roman" panose="02020603050405020304" pitchFamily="18" charset="0"/>
                        </a:rPr>
                        <a:t>8</a:t>
                      </a:r>
                    </a:p>
                  </a:txBody>
                  <a:tcPr marL="21368" marR="21368" marT="21368" marB="21368" anchor="ctr">
                    <a:lnL>
                      <a:noFill/>
                    </a:lnL>
                    <a:lnR>
                      <a:noFill/>
                    </a:lnR>
                    <a:lnT>
                      <a:noFill/>
                    </a:lnT>
                    <a:lnB>
                      <a:noFill/>
                    </a:lnB>
                  </a:tcPr>
                </a:tc>
                <a:tc>
                  <a:txBody>
                    <a:bodyPr/>
                    <a:lstStyle/>
                    <a:p>
                      <a:pPr algn="l"/>
                      <a:r>
                        <a:rPr lang="en-GB" sz="1800" b="1" dirty="0" err="1">
                          <a:effectLst/>
                          <a:latin typeface="Times New Roman" panose="02020603050405020304" pitchFamily="18" charset="0"/>
                          <a:cs typeface="Times New Roman" panose="02020603050405020304" pitchFamily="18" charset="0"/>
                        </a:rPr>
                        <a:t>asyncio</a:t>
                      </a:r>
                      <a:endParaRPr lang="en-GB" sz="1800" dirty="0">
                        <a:effectLst/>
                        <a:latin typeface="Times New Roman" panose="02020603050405020304" pitchFamily="18" charset="0"/>
                        <a:cs typeface="Times New Roman" panose="02020603050405020304" pitchFamily="18" charset="0"/>
                      </a:endParaRPr>
                    </a:p>
                    <a:p>
                      <a:pPr algn="l"/>
                      <a:r>
                        <a:rPr lang="en-GB" sz="1800" dirty="0">
                          <a:effectLst/>
                          <a:latin typeface="Times New Roman" panose="02020603050405020304" pitchFamily="18" charset="0"/>
                          <a:cs typeface="Times New Roman" panose="02020603050405020304" pitchFamily="18" charset="0"/>
                        </a:rPr>
                        <a:t>This module defines functionality required for asynchronous processing</a:t>
                      </a:r>
                    </a:p>
                  </a:txBody>
                  <a:tcPr marL="21368" marR="21368" marT="21368" marB="21368" anchor="ctr">
                    <a:lnL>
                      <a:noFill/>
                    </a:lnL>
                    <a:lnR>
                      <a:noFill/>
                    </a:lnR>
                    <a:lnT>
                      <a:noFill/>
                    </a:lnT>
                    <a:lnB>
                      <a:noFill/>
                    </a:lnB>
                  </a:tcPr>
                </a:tc>
                <a:extLst>
                  <a:ext uri="{0D108BD9-81ED-4DB2-BD59-A6C34878D82A}">
                    <a16:rowId xmlns:a16="http://schemas.microsoft.com/office/drawing/2014/main" val="2874356831"/>
                  </a:ext>
                </a:extLst>
              </a:tr>
            </a:tbl>
          </a:graphicData>
        </a:graphic>
      </p:graphicFrame>
      <p:sp>
        <p:nvSpPr>
          <p:cNvPr id="4" name="TextBox 3">
            <a:extLst>
              <a:ext uri="{FF2B5EF4-FFF2-40B4-BE49-F238E27FC236}">
                <a16:creationId xmlns:a16="http://schemas.microsoft.com/office/drawing/2014/main" id="{0D1494F3-B1AE-4B93-9AC4-33F2D1E3D38A}"/>
              </a:ext>
            </a:extLst>
          </p:cNvPr>
          <p:cNvSpPr txBox="1"/>
          <p:nvPr/>
        </p:nvSpPr>
        <p:spPr>
          <a:xfrm>
            <a:off x="927846" y="403410"/>
            <a:ext cx="859267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Some important python modules:</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593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56</TotalTime>
  <Words>1173</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medium-content-sans-serif-font</vt:lpstr>
      <vt:lpstr>Nunito</vt:lpstr>
      <vt:lpstr>Times New Roman</vt:lpstr>
      <vt:lpstr>Celestial</vt:lpstr>
      <vt:lpstr>Functions modules and data manipulation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modules and data manipulation</dc:title>
  <dc:creator>hp</dc:creator>
  <cp:lastModifiedBy>hp</cp:lastModifiedBy>
  <cp:revision>7</cp:revision>
  <dcterms:created xsi:type="dcterms:W3CDTF">2023-11-22T12:06:51Z</dcterms:created>
  <dcterms:modified xsi:type="dcterms:W3CDTF">2023-11-22T16:12:31Z</dcterms:modified>
</cp:coreProperties>
</file>