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514"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1F21BE6-35B2-42AF-A4AF-2053514D5BFA}" type="datetimeFigureOut">
              <a:rPr lang="en-IN" smtClean="0"/>
              <a:t>18-10-2022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381E737B-D892-4736-8C9C-C7C82CF53DF9}" type="slidenum">
              <a:rPr lang="en-IN" smtClean="0"/>
              <a:t>‹#›</a:t>
            </a:fld>
            <a:endParaRPr lang="en-IN"/>
          </a:p>
        </p:txBody>
      </p:sp>
    </p:spTree>
    <p:extLst>
      <p:ext uri="{BB962C8B-B14F-4D97-AF65-F5344CB8AC3E}">
        <p14:creationId xmlns:p14="http://schemas.microsoft.com/office/powerpoint/2010/main" val="25477778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F21BE6-35B2-42AF-A4AF-2053514D5BFA}"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1E737B-D892-4736-8C9C-C7C82CF53DF9}" type="slidenum">
              <a:rPr lang="en-IN" smtClean="0"/>
              <a:t>‹#›</a:t>
            </a:fld>
            <a:endParaRPr lang="en-IN"/>
          </a:p>
        </p:txBody>
      </p:sp>
    </p:spTree>
    <p:extLst>
      <p:ext uri="{BB962C8B-B14F-4D97-AF65-F5344CB8AC3E}">
        <p14:creationId xmlns:p14="http://schemas.microsoft.com/office/powerpoint/2010/main" val="285510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21BE6-35B2-42AF-A4AF-2053514D5BFA}"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1E737B-D892-4736-8C9C-C7C82CF53DF9}" type="slidenum">
              <a:rPr lang="en-IN" smtClean="0"/>
              <a:t>‹#›</a:t>
            </a:fld>
            <a:endParaRPr lang="en-IN"/>
          </a:p>
        </p:txBody>
      </p:sp>
    </p:spTree>
    <p:extLst>
      <p:ext uri="{BB962C8B-B14F-4D97-AF65-F5344CB8AC3E}">
        <p14:creationId xmlns:p14="http://schemas.microsoft.com/office/powerpoint/2010/main" val="3583262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21BE6-35B2-42AF-A4AF-2053514D5BFA}"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1E737B-D892-4736-8C9C-C7C82CF53DF9}" type="slidenum">
              <a:rPr lang="en-IN" smtClean="0"/>
              <a:t>‹#›</a:t>
            </a:fld>
            <a:endParaRPr lang="en-IN"/>
          </a:p>
        </p:txBody>
      </p:sp>
    </p:spTree>
    <p:extLst>
      <p:ext uri="{BB962C8B-B14F-4D97-AF65-F5344CB8AC3E}">
        <p14:creationId xmlns:p14="http://schemas.microsoft.com/office/powerpoint/2010/main" val="250056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21BE6-35B2-42AF-A4AF-2053514D5BFA}"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1E737B-D892-4736-8C9C-C7C82CF53DF9}" type="slidenum">
              <a:rPr lang="en-IN" smtClean="0"/>
              <a:t>‹#›</a:t>
            </a:fld>
            <a:endParaRPr lang="en-IN"/>
          </a:p>
        </p:txBody>
      </p:sp>
    </p:spTree>
    <p:extLst>
      <p:ext uri="{BB962C8B-B14F-4D97-AF65-F5344CB8AC3E}">
        <p14:creationId xmlns:p14="http://schemas.microsoft.com/office/powerpoint/2010/main" val="2037576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21BE6-35B2-42AF-A4AF-2053514D5BFA}"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1E737B-D892-4736-8C9C-C7C82CF53DF9}" type="slidenum">
              <a:rPr lang="en-IN" smtClean="0"/>
              <a:t>‹#›</a:t>
            </a:fld>
            <a:endParaRPr lang="en-IN"/>
          </a:p>
        </p:txBody>
      </p:sp>
    </p:spTree>
    <p:extLst>
      <p:ext uri="{BB962C8B-B14F-4D97-AF65-F5344CB8AC3E}">
        <p14:creationId xmlns:p14="http://schemas.microsoft.com/office/powerpoint/2010/main" val="3942542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21BE6-35B2-42AF-A4AF-2053514D5BFA}"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1E737B-D892-4736-8C9C-C7C82CF53DF9}" type="slidenum">
              <a:rPr lang="en-IN" smtClean="0"/>
              <a:t>‹#›</a:t>
            </a:fld>
            <a:endParaRPr lang="en-IN"/>
          </a:p>
        </p:txBody>
      </p:sp>
    </p:spTree>
    <p:extLst>
      <p:ext uri="{BB962C8B-B14F-4D97-AF65-F5344CB8AC3E}">
        <p14:creationId xmlns:p14="http://schemas.microsoft.com/office/powerpoint/2010/main" val="3452149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21BE6-35B2-42AF-A4AF-2053514D5BFA}"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1E737B-D892-4736-8C9C-C7C82CF53DF9}"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683311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21BE6-35B2-42AF-A4AF-2053514D5BFA}"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1E737B-D892-4736-8C9C-C7C82CF53DF9}" type="slidenum">
              <a:rPr lang="en-IN" smtClean="0"/>
              <a:t>‹#›</a:t>
            </a:fld>
            <a:endParaRPr lang="en-IN"/>
          </a:p>
        </p:txBody>
      </p:sp>
    </p:spTree>
    <p:extLst>
      <p:ext uri="{BB962C8B-B14F-4D97-AF65-F5344CB8AC3E}">
        <p14:creationId xmlns:p14="http://schemas.microsoft.com/office/powerpoint/2010/main" val="2731023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21BE6-35B2-42AF-A4AF-2053514D5BFA}"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1E737B-D892-4736-8C9C-C7C82CF53DF9}" type="slidenum">
              <a:rPr lang="en-IN" smtClean="0"/>
              <a:t>‹#›</a:t>
            </a:fld>
            <a:endParaRPr lang="en-IN"/>
          </a:p>
        </p:txBody>
      </p:sp>
    </p:spTree>
    <p:extLst>
      <p:ext uri="{BB962C8B-B14F-4D97-AF65-F5344CB8AC3E}">
        <p14:creationId xmlns:p14="http://schemas.microsoft.com/office/powerpoint/2010/main" val="3843262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21BE6-35B2-42AF-A4AF-2053514D5BFA}"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1E737B-D892-4736-8C9C-C7C82CF53DF9}" type="slidenum">
              <a:rPr lang="en-IN" smtClean="0"/>
              <a:t>‹#›</a:t>
            </a:fld>
            <a:endParaRPr lang="en-IN"/>
          </a:p>
        </p:txBody>
      </p:sp>
    </p:spTree>
    <p:extLst>
      <p:ext uri="{BB962C8B-B14F-4D97-AF65-F5344CB8AC3E}">
        <p14:creationId xmlns:p14="http://schemas.microsoft.com/office/powerpoint/2010/main" val="2013331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F21BE6-35B2-42AF-A4AF-2053514D5BFA}"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1E737B-D892-4736-8C9C-C7C82CF53DF9}" type="slidenum">
              <a:rPr lang="en-IN" smtClean="0"/>
              <a:t>‹#›</a:t>
            </a:fld>
            <a:endParaRPr lang="en-IN"/>
          </a:p>
        </p:txBody>
      </p:sp>
    </p:spTree>
    <p:extLst>
      <p:ext uri="{BB962C8B-B14F-4D97-AF65-F5344CB8AC3E}">
        <p14:creationId xmlns:p14="http://schemas.microsoft.com/office/powerpoint/2010/main" val="2353771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F21BE6-35B2-42AF-A4AF-2053514D5BFA}" type="datetimeFigureOut">
              <a:rPr lang="en-IN" smtClean="0"/>
              <a:t>18-10-2022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1E737B-D892-4736-8C9C-C7C82CF53DF9}" type="slidenum">
              <a:rPr lang="en-IN" smtClean="0"/>
              <a:t>‹#›</a:t>
            </a:fld>
            <a:endParaRPr lang="en-IN"/>
          </a:p>
        </p:txBody>
      </p:sp>
    </p:spTree>
    <p:extLst>
      <p:ext uri="{BB962C8B-B14F-4D97-AF65-F5344CB8AC3E}">
        <p14:creationId xmlns:p14="http://schemas.microsoft.com/office/powerpoint/2010/main" val="668040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F21BE6-35B2-42AF-A4AF-2053514D5BFA}" type="datetimeFigureOut">
              <a:rPr lang="en-IN" smtClean="0"/>
              <a:t>18-10-2022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1E737B-D892-4736-8C9C-C7C82CF53DF9}" type="slidenum">
              <a:rPr lang="en-IN" smtClean="0"/>
              <a:t>‹#›</a:t>
            </a:fld>
            <a:endParaRPr lang="en-IN"/>
          </a:p>
        </p:txBody>
      </p:sp>
    </p:spTree>
    <p:extLst>
      <p:ext uri="{BB962C8B-B14F-4D97-AF65-F5344CB8AC3E}">
        <p14:creationId xmlns:p14="http://schemas.microsoft.com/office/powerpoint/2010/main" val="24550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1F21BE6-35B2-42AF-A4AF-2053514D5BFA}" type="datetimeFigureOut">
              <a:rPr lang="en-IN" smtClean="0"/>
              <a:t>18-10-2022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1E737B-D892-4736-8C9C-C7C82CF53DF9}" type="slidenum">
              <a:rPr lang="en-IN" smtClean="0"/>
              <a:t>‹#›</a:t>
            </a:fld>
            <a:endParaRPr lang="en-IN"/>
          </a:p>
        </p:txBody>
      </p:sp>
    </p:spTree>
    <p:extLst>
      <p:ext uri="{BB962C8B-B14F-4D97-AF65-F5344CB8AC3E}">
        <p14:creationId xmlns:p14="http://schemas.microsoft.com/office/powerpoint/2010/main" val="419681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F21BE6-35B2-42AF-A4AF-2053514D5BFA}"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1E737B-D892-4736-8C9C-C7C82CF53DF9}" type="slidenum">
              <a:rPr lang="en-IN" smtClean="0"/>
              <a:t>‹#›</a:t>
            </a:fld>
            <a:endParaRPr lang="en-IN"/>
          </a:p>
        </p:txBody>
      </p:sp>
    </p:spTree>
    <p:extLst>
      <p:ext uri="{BB962C8B-B14F-4D97-AF65-F5344CB8AC3E}">
        <p14:creationId xmlns:p14="http://schemas.microsoft.com/office/powerpoint/2010/main" val="2098618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F21BE6-35B2-42AF-A4AF-2053514D5BFA}"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1E737B-D892-4736-8C9C-C7C82CF53DF9}" type="slidenum">
              <a:rPr lang="en-IN" smtClean="0"/>
              <a:t>‹#›</a:t>
            </a:fld>
            <a:endParaRPr lang="en-IN"/>
          </a:p>
        </p:txBody>
      </p:sp>
    </p:spTree>
    <p:extLst>
      <p:ext uri="{BB962C8B-B14F-4D97-AF65-F5344CB8AC3E}">
        <p14:creationId xmlns:p14="http://schemas.microsoft.com/office/powerpoint/2010/main" val="361918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F21BE6-35B2-42AF-A4AF-2053514D5BFA}" type="datetimeFigureOut">
              <a:rPr lang="en-IN" smtClean="0"/>
              <a:t>18-10-2022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1E737B-D892-4736-8C9C-C7C82CF53DF9}" type="slidenum">
              <a:rPr lang="en-IN" smtClean="0"/>
              <a:t>‹#›</a:t>
            </a:fld>
            <a:endParaRPr lang="en-IN"/>
          </a:p>
        </p:txBody>
      </p:sp>
    </p:spTree>
    <p:extLst>
      <p:ext uri="{BB962C8B-B14F-4D97-AF65-F5344CB8AC3E}">
        <p14:creationId xmlns:p14="http://schemas.microsoft.com/office/powerpoint/2010/main" val="213304940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FF9ED9-604B-1759-0EBC-2FFD237A89CA}"/>
              </a:ext>
            </a:extLst>
          </p:cNvPr>
          <p:cNvSpPr/>
          <p:nvPr/>
        </p:nvSpPr>
        <p:spPr>
          <a:xfrm>
            <a:off x="2739036" y="1395021"/>
            <a:ext cx="6319487" cy="1815882"/>
          </a:xfrm>
          <a:prstGeom prst="rect">
            <a:avLst/>
          </a:prstGeom>
          <a:noFill/>
        </p:spPr>
        <p:txBody>
          <a:bodyPr wrap="none" lIns="91440" tIns="45720" rIns="91440" bIns="45720">
            <a:spAutoFit/>
          </a:bodyPr>
          <a:lstStyle/>
          <a:p>
            <a:pPr algn="ctr"/>
            <a:r>
              <a:rPr lang="en-US" sz="11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w Cen MT" panose="020B0602020104020603" pitchFamily="34" charset="0"/>
              </a:rPr>
              <a:t>WELCOME</a:t>
            </a:r>
          </a:p>
        </p:txBody>
      </p:sp>
      <p:sp>
        <p:nvSpPr>
          <p:cNvPr id="5" name="TextBox 4">
            <a:extLst>
              <a:ext uri="{FF2B5EF4-FFF2-40B4-BE49-F238E27FC236}">
                <a16:creationId xmlns:a16="http://schemas.microsoft.com/office/drawing/2014/main" id="{C8E69075-660C-CB0D-A532-94EAC03DE14C}"/>
              </a:ext>
            </a:extLst>
          </p:cNvPr>
          <p:cNvSpPr txBox="1"/>
          <p:nvPr/>
        </p:nvSpPr>
        <p:spPr>
          <a:xfrm>
            <a:off x="1088439" y="4539649"/>
            <a:ext cx="6347011" cy="923330"/>
          </a:xfrm>
          <a:prstGeom prst="rect">
            <a:avLst/>
          </a:prstGeom>
          <a:noFill/>
        </p:spPr>
        <p:txBody>
          <a:bodyPr wrap="square" rtlCol="0">
            <a:spAutoFit/>
          </a:bodyPr>
          <a:lstStyle/>
          <a:p>
            <a:pPr algn="ctr"/>
            <a:r>
              <a:rPr lang="en-US" sz="5400" dirty="0">
                <a:solidFill>
                  <a:schemeClr val="tx1">
                    <a:lumMod val="85000"/>
                  </a:schemeClr>
                </a:solidFill>
                <a:latin typeface="Tw Cen MT" panose="020B0602020104020603" pitchFamily="34" charset="0"/>
              </a:rPr>
              <a:t>Virtual Piano </a:t>
            </a:r>
            <a:endParaRPr lang="en-IN" sz="5400" dirty="0">
              <a:solidFill>
                <a:schemeClr val="tx1">
                  <a:lumMod val="85000"/>
                </a:schemeClr>
              </a:solidFill>
              <a:latin typeface="Tw Cen MT" panose="020B0602020104020603" pitchFamily="34" charset="0"/>
            </a:endParaRPr>
          </a:p>
        </p:txBody>
      </p:sp>
      <p:sp>
        <p:nvSpPr>
          <p:cNvPr id="6" name="TextBox 5">
            <a:extLst>
              <a:ext uri="{FF2B5EF4-FFF2-40B4-BE49-F238E27FC236}">
                <a16:creationId xmlns:a16="http://schemas.microsoft.com/office/drawing/2014/main" id="{3D61C8AB-1299-75BD-8E53-2A48778EFCAD}"/>
              </a:ext>
            </a:extLst>
          </p:cNvPr>
          <p:cNvSpPr txBox="1"/>
          <p:nvPr/>
        </p:nvSpPr>
        <p:spPr>
          <a:xfrm>
            <a:off x="8417859" y="4782671"/>
            <a:ext cx="2581836" cy="1200329"/>
          </a:xfrm>
          <a:prstGeom prst="rect">
            <a:avLst/>
          </a:prstGeom>
          <a:noFill/>
        </p:spPr>
        <p:txBody>
          <a:bodyPr wrap="square" rtlCol="0">
            <a:spAutoFit/>
          </a:bodyPr>
          <a:lstStyle/>
          <a:p>
            <a:r>
              <a:rPr lang="en-US" dirty="0"/>
              <a:t>DEVELOPERS:</a:t>
            </a:r>
          </a:p>
          <a:p>
            <a:r>
              <a:rPr lang="en-US" dirty="0"/>
              <a:t>GURPREET SINGH</a:t>
            </a:r>
          </a:p>
          <a:p>
            <a:r>
              <a:rPr lang="en-US" dirty="0"/>
              <a:t>RAJVANSH SINGH</a:t>
            </a:r>
          </a:p>
          <a:p>
            <a:r>
              <a:rPr lang="en-US" dirty="0"/>
              <a:t>SUJAY MANN</a:t>
            </a:r>
          </a:p>
        </p:txBody>
      </p:sp>
      <p:pic>
        <p:nvPicPr>
          <p:cNvPr id="8" name="Picture 7">
            <a:extLst>
              <a:ext uri="{FF2B5EF4-FFF2-40B4-BE49-F238E27FC236}">
                <a16:creationId xmlns:a16="http://schemas.microsoft.com/office/drawing/2014/main" id="{0639D965-A07C-0908-3F83-840D9C681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36" y="230561"/>
            <a:ext cx="2476500" cy="1609725"/>
          </a:xfrm>
          <a:prstGeom prst="rect">
            <a:avLst/>
          </a:prstGeom>
        </p:spPr>
      </p:pic>
      <p:pic>
        <p:nvPicPr>
          <p:cNvPr id="10" name="Picture 9">
            <a:extLst>
              <a:ext uri="{FF2B5EF4-FFF2-40B4-BE49-F238E27FC236}">
                <a16:creationId xmlns:a16="http://schemas.microsoft.com/office/drawing/2014/main" id="{C4580A7C-0800-9367-C110-C9028C250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080" y="-67260"/>
            <a:ext cx="4231341" cy="2205366"/>
          </a:xfrm>
          <a:prstGeom prst="rect">
            <a:avLst/>
          </a:prstGeom>
        </p:spPr>
      </p:pic>
      <p:sp>
        <p:nvSpPr>
          <p:cNvPr id="11" name="TextBox 10">
            <a:extLst>
              <a:ext uri="{FF2B5EF4-FFF2-40B4-BE49-F238E27FC236}">
                <a16:creationId xmlns:a16="http://schemas.microsoft.com/office/drawing/2014/main" id="{9CA9D9D4-DC03-C881-FFA1-7E2891E4F064}"/>
              </a:ext>
            </a:extLst>
          </p:cNvPr>
          <p:cNvSpPr txBox="1"/>
          <p:nvPr/>
        </p:nvSpPr>
        <p:spPr>
          <a:xfrm>
            <a:off x="567158" y="2998723"/>
            <a:ext cx="6319487" cy="1323439"/>
          </a:xfrm>
          <a:prstGeom prst="rect">
            <a:avLst/>
          </a:prstGeom>
          <a:noFill/>
        </p:spPr>
        <p:txBody>
          <a:bodyPr wrap="square" rtlCol="0">
            <a:spAutoFit/>
          </a:bodyPr>
          <a:lstStyle/>
          <a:p>
            <a:r>
              <a:rPr lang="en-IN" sz="8000" dirty="0"/>
              <a:t>Project : </a:t>
            </a:r>
          </a:p>
        </p:txBody>
      </p:sp>
    </p:spTree>
    <p:extLst>
      <p:ext uri="{BB962C8B-B14F-4D97-AF65-F5344CB8AC3E}">
        <p14:creationId xmlns:p14="http://schemas.microsoft.com/office/powerpoint/2010/main" val="467392696"/>
      </p:ext>
    </p:extLst>
  </p:cSld>
  <p:clrMapOvr>
    <a:masterClrMapping/>
  </p:clrMapOvr>
  <mc:AlternateContent xmlns:mc="http://schemas.openxmlformats.org/markup-compatibility/2006">
    <mc:Choice xmlns:p14="http://schemas.microsoft.com/office/powerpoint/2010/main" Requires="p14">
      <p:transition spd="slow" p14:dur="475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1541AD-3700-C44B-0910-8BFE2827146C}"/>
              </a:ext>
            </a:extLst>
          </p:cNvPr>
          <p:cNvSpPr/>
          <p:nvPr/>
        </p:nvSpPr>
        <p:spPr>
          <a:xfrm>
            <a:off x="679401" y="403429"/>
            <a:ext cx="2603598" cy="923330"/>
          </a:xfrm>
          <a:prstGeom prst="rect">
            <a:avLst/>
          </a:prstGeom>
          <a:noFill/>
        </p:spPr>
        <p:txBody>
          <a:bodyPr wrap="none" lIns="91440" tIns="45720" rIns="91440" bIns="45720">
            <a:spAutoFit/>
            <a:scene3d>
              <a:camera prst="perspectiveFront"/>
              <a:lightRig rig="threePt" dir="t"/>
            </a:scene3d>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ABOUT :</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TextBox 4">
            <a:extLst>
              <a:ext uri="{FF2B5EF4-FFF2-40B4-BE49-F238E27FC236}">
                <a16:creationId xmlns:a16="http://schemas.microsoft.com/office/drawing/2014/main" id="{68ED3DFB-570B-17BE-2489-EA6498C945ED}"/>
              </a:ext>
            </a:extLst>
          </p:cNvPr>
          <p:cNvSpPr txBox="1"/>
          <p:nvPr/>
        </p:nvSpPr>
        <p:spPr>
          <a:xfrm>
            <a:off x="430306" y="1497106"/>
            <a:ext cx="5360894" cy="3293209"/>
          </a:xfrm>
          <a:prstGeom prst="rect">
            <a:avLst/>
          </a:prstGeom>
          <a:noFill/>
        </p:spPr>
        <p:txBody>
          <a:bodyPr wrap="square" rtlCol="0">
            <a:spAutoFit/>
          </a:bodyPr>
          <a:lstStyle/>
          <a:p>
            <a:r>
              <a:rPr lang="en-IN" sz="3200" dirty="0"/>
              <a:t>What is virtual piano:</a:t>
            </a:r>
          </a:p>
          <a:p>
            <a:pPr algn="l"/>
            <a:r>
              <a:rPr lang="en-IN" sz="3200" dirty="0"/>
              <a:t>				</a:t>
            </a:r>
            <a:r>
              <a:rPr lang="en-US" sz="1600" b="0" i="0" dirty="0">
                <a:solidFill>
                  <a:schemeClr val="tx1">
                    <a:lumMod val="85000"/>
                  </a:schemeClr>
                </a:solidFill>
                <a:effectLst/>
                <a:latin typeface="Arial" panose="020B0604020202020204" pitchFamily="34" charset="0"/>
              </a:rPr>
              <a:t>A </a:t>
            </a:r>
            <a:r>
              <a:rPr lang="en-US" sz="1600" b="1" i="0" dirty="0">
                <a:solidFill>
                  <a:schemeClr val="tx1">
                    <a:lumMod val="85000"/>
                  </a:schemeClr>
                </a:solidFill>
                <a:effectLst/>
                <a:latin typeface="Arial" panose="020B0604020202020204" pitchFamily="34" charset="0"/>
              </a:rPr>
              <a:t>virtual piano</a:t>
            </a:r>
            <a:r>
              <a:rPr lang="en-US" sz="1600" b="0" i="0" dirty="0">
                <a:solidFill>
                  <a:schemeClr val="tx1">
                    <a:lumMod val="85000"/>
                  </a:schemeClr>
                </a:solidFill>
                <a:effectLst/>
                <a:latin typeface="Arial" panose="020B0604020202020204" pitchFamily="34" charset="0"/>
              </a:rPr>
              <a:t> is an software designed to simulate playing a piano on a computer. The virtual piano is played using a keyboard and/or mouse and typically comes with many features found on a </a:t>
            </a:r>
            <a:r>
              <a:rPr lang="en-US" sz="1600" dirty="0">
                <a:solidFill>
                  <a:schemeClr val="tx1">
                    <a:lumMod val="85000"/>
                  </a:schemeClr>
                </a:solidFill>
                <a:latin typeface="Arial" panose="020B0604020202020204" pitchFamily="34" charset="0"/>
              </a:rPr>
              <a:t> digital piano</a:t>
            </a:r>
            <a:r>
              <a:rPr lang="en-US" sz="1600" b="0" i="0" dirty="0">
                <a:solidFill>
                  <a:schemeClr val="tx1">
                    <a:lumMod val="85000"/>
                  </a:schemeClr>
                </a:solidFill>
                <a:effectLst/>
                <a:latin typeface="Arial" panose="020B0604020202020204" pitchFamily="34" charset="0"/>
              </a:rPr>
              <a:t>.</a:t>
            </a:r>
          </a:p>
          <a:p>
            <a:pPr algn="l"/>
            <a:r>
              <a:rPr lang="en-US" sz="1600" b="0" i="0" dirty="0">
                <a:solidFill>
                  <a:schemeClr val="tx1">
                    <a:lumMod val="85000"/>
                  </a:schemeClr>
                </a:solidFill>
                <a:effectLst/>
                <a:latin typeface="Arial" panose="020B0604020202020204" pitchFamily="34" charset="0"/>
              </a:rPr>
              <a:t>It can simulate music files, highlight the piano keys corresponding to the notes and highlight the sheet music notes</a:t>
            </a:r>
          </a:p>
          <a:p>
            <a:endParaRPr lang="en-IN" sz="3200" dirty="0"/>
          </a:p>
        </p:txBody>
      </p:sp>
      <p:pic>
        <p:nvPicPr>
          <p:cNvPr id="6" name="Picture 5">
            <a:extLst>
              <a:ext uri="{FF2B5EF4-FFF2-40B4-BE49-F238E27FC236}">
                <a16:creationId xmlns:a16="http://schemas.microsoft.com/office/drawing/2014/main" id="{B4E8BD53-F4E2-C80B-2F00-7C73090DE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273" y="1683571"/>
            <a:ext cx="5301951" cy="2386405"/>
          </a:xfrm>
          <a:prstGeom prst="rect">
            <a:avLst/>
          </a:prstGeom>
        </p:spPr>
      </p:pic>
    </p:spTree>
    <p:extLst>
      <p:ext uri="{BB962C8B-B14F-4D97-AF65-F5344CB8AC3E}">
        <p14:creationId xmlns:p14="http://schemas.microsoft.com/office/powerpoint/2010/main" val="3249081716"/>
      </p:ext>
    </p:extLst>
  </p:cSld>
  <p:clrMapOvr>
    <a:masterClrMapping/>
  </p:clrMapOvr>
  <mc:AlternateContent xmlns:mc="http://schemas.openxmlformats.org/markup-compatibility/2006">
    <mc:Choice xmlns:p14="http://schemas.microsoft.com/office/powerpoint/2010/main" Requires="p14">
      <p:transition spd="slow" p14:dur="375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E71420-9082-0DE1-A62F-333C7CAF6ADD}"/>
              </a:ext>
            </a:extLst>
          </p:cNvPr>
          <p:cNvSpPr/>
          <p:nvPr/>
        </p:nvSpPr>
        <p:spPr>
          <a:xfrm>
            <a:off x="332113" y="89665"/>
            <a:ext cx="4033285" cy="1323439"/>
          </a:xfrm>
          <a:prstGeom prst="rect">
            <a:avLst/>
          </a:prstGeom>
          <a:noFill/>
        </p:spPr>
        <p:txBody>
          <a:bodyPr wrap="none" lIns="91440" tIns="45720" rIns="91440" bIns="45720">
            <a:spAutoFit/>
          </a:bodyPr>
          <a:lstStyle/>
          <a:p>
            <a:pPr algn="ctr"/>
            <a:r>
              <a:rPr lang="en-US" sz="8000" dirty="0">
                <a:ln w="0"/>
                <a:solidFill>
                  <a:schemeClr val="accent6">
                    <a:lumMod val="75000"/>
                  </a:schemeClr>
                </a:solidFill>
                <a:effectLst>
                  <a:reflection blurRad="6350" stA="53000" endA="300" endPos="35500" dir="5400000" sy="-90000" algn="bl" rotWithShape="0"/>
                </a:effectLst>
              </a:rPr>
              <a:t>libraries</a:t>
            </a:r>
            <a:r>
              <a:rPr lang="en-US" sz="8000" b="0" cap="none" spc="0" dirty="0">
                <a:ln w="0"/>
                <a:solidFill>
                  <a:schemeClr val="accent6">
                    <a:lumMod val="75000"/>
                  </a:schemeClr>
                </a:solidFill>
                <a:effectLst>
                  <a:reflection blurRad="6350" stA="53000" endA="300" endPos="35500" dir="5400000" sy="-90000" algn="bl" rotWithShape="0"/>
                </a:effectLst>
              </a:rPr>
              <a:t> :</a:t>
            </a:r>
          </a:p>
        </p:txBody>
      </p:sp>
      <p:sp>
        <p:nvSpPr>
          <p:cNvPr id="7" name="TextBox 6">
            <a:extLst>
              <a:ext uri="{FF2B5EF4-FFF2-40B4-BE49-F238E27FC236}">
                <a16:creationId xmlns:a16="http://schemas.microsoft.com/office/drawing/2014/main" id="{25280817-2295-27FC-4081-B874655DEED8}"/>
              </a:ext>
            </a:extLst>
          </p:cNvPr>
          <p:cNvSpPr txBox="1"/>
          <p:nvPr/>
        </p:nvSpPr>
        <p:spPr>
          <a:xfrm>
            <a:off x="469778" y="1757082"/>
            <a:ext cx="5301951" cy="646331"/>
          </a:xfrm>
          <a:prstGeom prst="rect">
            <a:avLst/>
          </a:prstGeom>
          <a:noFill/>
        </p:spPr>
        <p:txBody>
          <a:bodyPr wrap="square" rtlCol="0">
            <a:spAutoFit/>
          </a:bodyPr>
          <a:lstStyle/>
          <a:p>
            <a:endParaRPr lang="en-IN" dirty="0"/>
          </a:p>
          <a:p>
            <a:endParaRPr lang="en-IN" dirty="0"/>
          </a:p>
        </p:txBody>
      </p:sp>
      <p:sp>
        <p:nvSpPr>
          <p:cNvPr id="8" name="Rectangle 7">
            <a:extLst>
              <a:ext uri="{FF2B5EF4-FFF2-40B4-BE49-F238E27FC236}">
                <a16:creationId xmlns:a16="http://schemas.microsoft.com/office/drawing/2014/main" id="{9602A2BB-4B6D-CB9A-87B2-03D8B1CE5CC9}"/>
              </a:ext>
            </a:extLst>
          </p:cNvPr>
          <p:cNvSpPr/>
          <p:nvPr/>
        </p:nvSpPr>
        <p:spPr>
          <a:xfrm>
            <a:off x="1314782" y="1819853"/>
            <a:ext cx="3274743" cy="3954929"/>
          </a:xfrm>
          <a:prstGeom prst="rect">
            <a:avLst/>
          </a:prstGeom>
          <a:noFill/>
          <a:ln>
            <a:noFill/>
          </a:ln>
        </p:spPr>
        <p:txBody>
          <a:bodyPr wrap="none" lIns="91440" tIns="45720" rIns="91440" bIns="45720">
            <a:spAutoFit/>
          </a:bodyPr>
          <a:lstStyle/>
          <a:p>
            <a:pPr marL="571500" indent="-571500">
              <a:buFont typeface="Arial" panose="020B0604020202020204" pitchFamily="34" charset="0"/>
              <a:buChar char="•"/>
            </a:pPr>
            <a:r>
              <a:rPr lang="en-US" sz="4000" b="1" cap="none" spc="0" dirty="0">
                <a:ln w="0"/>
                <a:solidFill>
                  <a:schemeClr val="accent1"/>
                </a:solidFill>
                <a:effectLst>
                  <a:outerShdw blurRad="38100" dist="25400" dir="5400000" algn="ctr" rotWithShape="0">
                    <a:srgbClr val="6E747A">
                      <a:alpha val="43000"/>
                    </a:srgbClr>
                  </a:outerShdw>
                </a:effectLst>
              </a:rPr>
              <a:t>PyQt5 </a:t>
            </a:r>
          </a:p>
          <a:p>
            <a:pPr algn="ctr"/>
            <a:r>
              <a:rPr lang="en-US" sz="4000" b="1" cap="none" spc="0" dirty="0">
                <a:ln w="0"/>
                <a:solidFill>
                  <a:schemeClr val="accent1"/>
                </a:solidFill>
                <a:effectLst>
                  <a:outerShdw blurRad="38100" dist="25400" dir="5400000" algn="ctr" rotWithShape="0">
                    <a:srgbClr val="6E747A">
                      <a:alpha val="43000"/>
                    </a:srgbClr>
                  </a:outerShdw>
                </a:effectLst>
              </a:rPr>
              <a:t>  </a:t>
            </a:r>
          </a:p>
          <a:p>
            <a:pPr algn="ctr"/>
            <a:r>
              <a:rPr lang="en-US" sz="1100" b="1" cap="none" spc="0" dirty="0">
                <a:ln w="22225">
                  <a:solidFill>
                    <a:schemeClr val="accent2"/>
                  </a:solidFill>
                  <a:prstDash val="solid"/>
                </a:ln>
                <a:solidFill>
                  <a:schemeClr val="accent3">
                    <a:lumMod val="60000"/>
                    <a:lumOff val="40000"/>
                  </a:schemeClr>
                </a:solidFill>
                <a:effectLst/>
              </a:rPr>
              <a:t>				    </a:t>
            </a:r>
          </a:p>
          <a:p>
            <a:pPr marL="571500" indent="-571500" algn="ctr">
              <a:buFont typeface="Arial" panose="020B0604020202020204" pitchFamily="34" charset="0"/>
              <a:buChar char="•"/>
            </a:pPr>
            <a:r>
              <a:rPr lang="en-US" sz="4000" b="1" cap="none" spc="0" dirty="0">
                <a:ln w="0"/>
                <a:solidFill>
                  <a:schemeClr val="accent1"/>
                </a:solidFill>
                <a:effectLst>
                  <a:outerShdw blurRad="38100" dist="25400" dir="5400000" algn="ctr" rotWithShape="0">
                    <a:srgbClr val="6E747A">
                      <a:alpha val="43000"/>
                    </a:srgbClr>
                  </a:outerShdw>
                </a:effectLst>
              </a:rPr>
              <a:t>Threading   </a:t>
            </a:r>
          </a:p>
          <a:p>
            <a:pPr algn="ctr"/>
            <a:endParaRPr lang="en-US" sz="4000" b="1" dirty="0">
              <a:ln w="0"/>
              <a:solidFill>
                <a:schemeClr val="accent1"/>
              </a:solidFill>
              <a:effectLst>
                <a:outerShdw blurRad="38100" dist="25400" dir="5400000" algn="ctr" rotWithShape="0">
                  <a:srgbClr val="6E747A">
                    <a:alpha val="43000"/>
                  </a:srgbClr>
                </a:outerShdw>
              </a:effectLst>
            </a:endParaRPr>
          </a:p>
          <a:p>
            <a:pPr marL="571500" indent="-571500" algn="ctr">
              <a:buFont typeface="Arial" panose="020B0604020202020204" pitchFamily="34" charset="0"/>
              <a:buChar char="•"/>
            </a:pPr>
            <a:r>
              <a:rPr lang="en-US" sz="4000" b="1" cap="none" spc="0" dirty="0">
                <a:ln w="0"/>
                <a:solidFill>
                  <a:schemeClr val="accent1"/>
                </a:solidFill>
                <a:effectLst>
                  <a:outerShdw blurRad="38100" dist="25400" dir="5400000" algn="ctr" rotWithShape="0">
                    <a:srgbClr val="6E747A">
                      <a:alpha val="43000"/>
                    </a:srgbClr>
                  </a:outerShdw>
                </a:effectLst>
              </a:rPr>
              <a:t>Play sound</a:t>
            </a:r>
          </a:p>
          <a:p>
            <a:pPr algn="ctr"/>
            <a:endParaRPr lang="en-US" sz="4000" b="1" cap="none" spc="0" dirty="0">
              <a:ln w="22225">
                <a:solidFill>
                  <a:schemeClr val="accent2"/>
                </a:solidFill>
                <a:prstDash val="solid"/>
              </a:ln>
              <a:solidFill>
                <a:schemeClr val="accent3">
                  <a:lumMod val="60000"/>
                  <a:lumOff val="40000"/>
                </a:schemeClr>
              </a:solidFill>
              <a:effectLst/>
            </a:endParaRPr>
          </a:p>
        </p:txBody>
      </p:sp>
      <p:sp>
        <p:nvSpPr>
          <p:cNvPr id="9" name="TextBox 8">
            <a:extLst>
              <a:ext uri="{FF2B5EF4-FFF2-40B4-BE49-F238E27FC236}">
                <a16:creationId xmlns:a16="http://schemas.microsoft.com/office/drawing/2014/main" id="{6E145708-B2CC-327F-3E4A-9B1F40984E03}"/>
              </a:ext>
            </a:extLst>
          </p:cNvPr>
          <p:cNvSpPr txBox="1"/>
          <p:nvPr/>
        </p:nvSpPr>
        <p:spPr>
          <a:xfrm>
            <a:off x="3483273" y="2403413"/>
            <a:ext cx="5759116" cy="461665"/>
          </a:xfrm>
          <a:prstGeom prst="rect">
            <a:avLst/>
          </a:prstGeom>
          <a:noFill/>
        </p:spPr>
        <p:txBody>
          <a:bodyPr wrap="square" rtlCol="0">
            <a:spAutoFit/>
          </a:bodyPr>
          <a:lstStyle/>
          <a:p>
            <a:r>
              <a:rPr lang="en-IN" sz="2400" dirty="0"/>
              <a:t>Using QtCore, QtWidgets for forming </a:t>
            </a:r>
            <a:r>
              <a:rPr lang="en-IN" sz="2400" dirty="0" err="1"/>
              <a:t>gui</a:t>
            </a:r>
            <a:r>
              <a:rPr lang="en-IN" sz="2400" dirty="0"/>
              <a:t> </a:t>
            </a:r>
          </a:p>
        </p:txBody>
      </p:sp>
      <p:sp>
        <p:nvSpPr>
          <p:cNvPr id="11" name="TextBox 10">
            <a:extLst>
              <a:ext uri="{FF2B5EF4-FFF2-40B4-BE49-F238E27FC236}">
                <a16:creationId xmlns:a16="http://schemas.microsoft.com/office/drawing/2014/main" id="{5484B5F0-E0FD-25E7-EB5C-833A98254868}"/>
              </a:ext>
            </a:extLst>
          </p:cNvPr>
          <p:cNvSpPr txBox="1"/>
          <p:nvPr/>
        </p:nvSpPr>
        <p:spPr>
          <a:xfrm>
            <a:off x="3721769" y="4005366"/>
            <a:ext cx="5213684" cy="461665"/>
          </a:xfrm>
          <a:prstGeom prst="rect">
            <a:avLst/>
          </a:prstGeom>
          <a:noFill/>
        </p:spPr>
        <p:txBody>
          <a:bodyPr wrap="square" rtlCol="0">
            <a:spAutoFit/>
          </a:bodyPr>
          <a:lstStyle/>
          <a:p>
            <a:r>
              <a:rPr lang="en-IN" sz="2400" dirty="0"/>
              <a:t>Using thread for bind the sound</a:t>
            </a:r>
          </a:p>
        </p:txBody>
      </p:sp>
      <p:sp>
        <p:nvSpPr>
          <p:cNvPr id="12" name="TextBox 11">
            <a:extLst>
              <a:ext uri="{FF2B5EF4-FFF2-40B4-BE49-F238E27FC236}">
                <a16:creationId xmlns:a16="http://schemas.microsoft.com/office/drawing/2014/main" id="{A9ACF324-6900-B001-0F37-D70568E8BF8D}"/>
              </a:ext>
            </a:extLst>
          </p:cNvPr>
          <p:cNvSpPr txBox="1"/>
          <p:nvPr/>
        </p:nvSpPr>
        <p:spPr>
          <a:xfrm>
            <a:off x="3483273" y="5261811"/>
            <a:ext cx="4874664" cy="461665"/>
          </a:xfrm>
          <a:prstGeom prst="rect">
            <a:avLst/>
          </a:prstGeom>
          <a:noFill/>
        </p:spPr>
        <p:txBody>
          <a:bodyPr wrap="square" rtlCol="0">
            <a:spAutoFit/>
          </a:bodyPr>
          <a:lstStyle/>
          <a:p>
            <a:r>
              <a:rPr lang="en-IN" sz="2400" dirty="0"/>
              <a:t>Using it for play the sounds</a:t>
            </a:r>
          </a:p>
        </p:txBody>
      </p:sp>
    </p:spTree>
    <p:extLst>
      <p:ext uri="{BB962C8B-B14F-4D97-AF65-F5344CB8AC3E}">
        <p14:creationId xmlns:p14="http://schemas.microsoft.com/office/powerpoint/2010/main" val="18431200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45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DABFAF-F48E-587B-02E1-33C04223C4A2}"/>
              </a:ext>
            </a:extLst>
          </p:cNvPr>
          <p:cNvSpPr/>
          <p:nvPr/>
        </p:nvSpPr>
        <p:spPr>
          <a:xfrm>
            <a:off x="634755" y="322747"/>
            <a:ext cx="267496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MOTIVE </a:t>
            </a:r>
          </a:p>
        </p:txBody>
      </p:sp>
      <p:sp>
        <p:nvSpPr>
          <p:cNvPr id="3" name="TextBox 2">
            <a:extLst>
              <a:ext uri="{FF2B5EF4-FFF2-40B4-BE49-F238E27FC236}">
                <a16:creationId xmlns:a16="http://schemas.microsoft.com/office/drawing/2014/main" id="{999C110E-0C3F-CCF2-B9D6-6EC77E6098B1}"/>
              </a:ext>
            </a:extLst>
          </p:cNvPr>
          <p:cNvSpPr txBox="1"/>
          <p:nvPr/>
        </p:nvSpPr>
        <p:spPr>
          <a:xfrm>
            <a:off x="484094" y="1362635"/>
            <a:ext cx="9834282" cy="4247317"/>
          </a:xfrm>
          <a:prstGeom prst="rect">
            <a:avLst/>
          </a:prstGeom>
          <a:noFill/>
        </p:spPr>
        <p:txBody>
          <a:bodyPr wrap="square" rtlCol="0">
            <a:spAutoFit/>
          </a:bodyPr>
          <a:lstStyle/>
          <a:p>
            <a:pPr marL="285750" indent="-285750">
              <a:buFont typeface="Arial" panose="020B0604020202020204" pitchFamily="34" charset="0"/>
              <a:buChar char="•"/>
            </a:pPr>
            <a:r>
              <a:rPr lang="en-IN" dirty="0"/>
              <a:t>To provide the virtual feel of the piano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Learn from home as per your comfort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Budget friendly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Learning with enjoyment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You can learn anytime of our day as per your schedule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You can track your progress of the learning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It is based on the virtual so it is very convenient to use by the laptop keys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 enable you to play the piano instantly,</a:t>
            </a:r>
            <a:r>
              <a:rPr lang="en-IN" dirty="0"/>
              <a:t> </a:t>
            </a:r>
          </a:p>
        </p:txBody>
      </p:sp>
    </p:spTree>
    <p:extLst>
      <p:ext uri="{BB962C8B-B14F-4D97-AF65-F5344CB8AC3E}">
        <p14:creationId xmlns:p14="http://schemas.microsoft.com/office/powerpoint/2010/main" val="3398693536"/>
      </p:ext>
    </p:extLst>
  </p:cSld>
  <p:clrMapOvr>
    <a:masterClrMapping/>
  </p:clrMapOvr>
  <mc:AlternateContent xmlns:mc="http://schemas.openxmlformats.org/markup-compatibility/2006">
    <mc:Choice xmlns:p14="http://schemas.microsoft.com/office/powerpoint/2010/main" Requires="p14">
      <p:transition spd="slow" p14:dur="2500">
        <p:randomBar dir="vert"/>
      </p:transition>
    </mc:Choice>
    <mc:Fallback>
      <p:transition spd="slow">
        <p:randomBar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3EB6E7-7B5A-02BE-E235-EACE0E943173}"/>
              </a:ext>
            </a:extLst>
          </p:cNvPr>
          <p:cNvSpPr/>
          <p:nvPr/>
        </p:nvSpPr>
        <p:spPr>
          <a:xfrm>
            <a:off x="590524" y="537900"/>
            <a:ext cx="288893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BINDING </a:t>
            </a:r>
          </a:p>
        </p:txBody>
      </p:sp>
      <p:sp>
        <p:nvSpPr>
          <p:cNvPr id="6" name="TextBox 5">
            <a:extLst>
              <a:ext uri="{FF2B5EF4-FFF2-40B4-BE49-F238E27FC236}">
                <a16:creationId xmlns:a16="http://schemas.microsoft.com/office/drawing/2014/main" id="{07452C91-CC15-B725-9305-9A0B517C4B09}"/>
              </a:ext>
            </a:extLst>
          </p:cNvPr>
          <p:cNvSpPr txBox="1"/>
          <p:nvPr/>
        </p:nvSpPr>
        <p:spPr>
          <a:xfrm>
            <a:off x="367553" y="1550894"/>
            <a:ext cx="9843247" cy="1754326"/>
          </a:xfrm>
          <a:prstGeom prst="rect">
            <a:avLst/>
          </a:prstGeom>
          <a:noFill/>
        </p:spPr>
        <p:txBody>
          <a:bodyPr wrap="square" rtlCol="0">
            <a:spAutoFit/>
          </a:bodyPr>
          <a:lstStyle/>
          <a:p>
            <a:endParaRPr lang="en-IN" dirty="0"/>
          </a:p>
          <a:p>
            <a:r>
              <a:rPr lang="en-IN" dirty="0"/>
              <a:t>It this projects we try to bind the keys of the laptop with the notes of the Piano by providing</a:t>
            </a:r>
          </a:p>
          <a:p>
            <a:endParaRPr lang="en-IN" dirty="0"/>
          </a:p>
          <a:p>
            <a:r>
              <a:rPr lang="en-IN" dirty="0"/>
              <a:t> the sounds to that key .   The threading module is used to thread the sound with the keys and </a:t>
            </a:r>
          </a:p>
          <a:p>
            <a:endParaRPr lang="en-IN" dirty="0"/>
          </a:p>
          <a:p>
            <a:r>
              <a:rPr lang="en-IN" dirty="0" err="1"/>
              <a:t>Playsound</a:t>
            </a:r>
            <a:r>
              <a:rPr lang="en-IN" dirty="0"/>
              <a:t> module is used to play the wav music  files of the particular note . </a:t>
            </a:r>
          </a:p>
        </p:txBody>
      </p:sp>
      <p:pic>
        <p:nvPicPr>
          <p:cNvPr id="14" name="Picture 13">
            <a:extLst>
              <a:ext uri="{FF2B5EF4-FFF2-40B4-BE49-F238E27FC236}">
                <a16:creationId xmlns:a16="http://schemas.microsoft.com/office/drawing/2014/main" id="{951C8A5B-ABBB-2008-5771-A6BCB24CE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142" y="3955227"/>
            <a:ext cx="9968752" cy="2293173"/>
          </a:xfrm>
          <a:prstGeom prst="rect">
            <a:avLst/>
          </a:prstGeom>
        </p:spPr>
      </p:pic>
      <p:sp>
        <p:nvSpPr>
          <p:cNvPr id="15" name="TextBox 14">
            <a:extLst>
              <a:ext uri="{FF2B5EF4-FFF2-40B4-BE49-F238E27FC236}">
                <a16:creationId xmlns:a16="http://schemas.microsoft.com/office/drawing/2014/main" id="{A485BFCB-BCED-1696-C767-908F9135E5F6}"/>
              </a:ext>
            </a:extLst>
          </p:cNvPr>
          <p:cNvSpPr txBox="1"/>
          <p:nvPr/>
        </p:nvSpPr>
        <p:spPr>
          <a:xfrm>
            <a:off x="866274" y="5406189"/>
            <a:ext cx="702550" cy="523220"/>
          </a:xfrm>
          <a:prstGeom prst="rect">
            <a:avLst/>
          </a:prstGeom>
          <a:noFill/>
        </p:spPr>
        <p:txBody>
          <a:bodyPr wrap="square" rtlCol="0">
            <a:spAutoFit/>
          </a:bodyPr>
          <a:lstStyle/>
          <a:p>
            <a:r>
              <a:rPr lang="en-IN" sz="2800" dirty="0">
                <a:solidFill>
                  <a:schemeClr val="bg1"/>
                </a:solidFill>
              </a:rPr>
              <a:t> C4  </a:t>
            </a:r>
          </a:p>
        </p:txBody>
      </p:sp>
      <p:sp>
        <p:nvSpPr>
          <p:cNvPr id="16" name="TextBox 15">
            <a:extLst>
              <a:ext uri="{FF2B5EF4-FFF2-40B4-BE49-F238E27FC236}">
                <a16:creationId xmlns:a16="http://schemas.microsoft.com/office/drawing/2014/main" id="{27D7CCAA-25F2-E24D-501A-B60B58738D09}"/>
              </a:ext>
            </a:extLst>
          </p:cNvPr>
          <p:cNvSpPr txBox="1"/>
          <p:nvPr/>
        </p:nvSpPr>
        <p:spPr>
          <a:xfrm>
            <a:off x="1568823" y="5467744"/>
            <a:ext cx="702549" cy="461665"/>
          </a:xfrm>
          <a:prstGeom prst="rect">
            <a:avLst/>
          </a:prstGeom>
          <a:noFill/>
        </p:spPr>
        <p:txBody>
          <a:bodyPr wrap="square" rtlCol="0">
            <a:spAutoFit/>
          </a:bodyPr>
          <a:lstStyle/>
          <a:p>
            <a:r>
              <a:rPr lang="en-IN" sz="2400" dirty="0">
                <a:solidFill>
                  <a:schemeClr val="bg1"/>
                </a:solidFill>
              </a:rPr>
              <a:t> D4</a:t>
            </a:r>
          </a:p>
        </p:txBody>
      </p:sp>
      <p:sp>
        <p:nvSpPr>
          <p:cNvPr id="17" name="TextBox 16">
            <a:extLst>
              <a:ext uri="{FF2B5EF4-FFF2-40B4-BE49-F238E27FC236}">
                <a16:creationId xmlns:a16="http://schemas.microsoft.com/office/drawing/2014/main" id="{D8C3FCFA-7B1A-721A-B631-5B28B0253559}"/>
              </a:ext>
            </a:extLst>
          </p:cNvPr>
          <p:cNvSpPr txBox="1"/>
          <p:nvPr/>
        </p:nvSpPr>
        <p:spPr>
          <a:xfrm>
            <a:off x="2271374" y="5487613"/>
            <a:ext cx="8202706" cy="461665"/>
          </a:xfrm>
          <a:prstGeom prst="rect">
            <a:avLst/>
          </a:prstGeom>
          <a:noFill/>
        </p:spPr>
        <p:txBody>
          <a:bodyPr wrap="square" rtlCol="0">
            <a:spAutoFit/>
          </a:bodyPr>
          <a:lstStyle/>
          <a:p>
            <a:r>
              <a:rPr lang="en-IN" sz="2400" dirty="0">
                <a:solidFill>
                  <a:schemeClr val="bg1"/>
                </a:solidFill>
              </a:rPr>
              <a:t>E4     F4      G4     A4      B4    C5      D5      E5      F5      G5     A5     B5  </a:t>
            </a:r>
          </a:p>
        </p:txBody>
      </p:sp>
      <p:sp>
        <p:nvSpPr>
          <p:cNvPr id="18" name="TextBox 17">
            <a:extLst>
              <a:ext uri="{FF2B5EF4-FFF2-40B4-BE49-F238E27FC236}">
                <a16:creationId xmlns:a16="http://schemas.microsoft.com/office/drawing/2014/main" id="{167D4761-26D6-A251-4F54-A46D27657E38}"/>
              </a:ext>
            </a:extLst>
          </p:cNvPr>
          <p:cNvSpPr txBox="1"/>
          <p:nvPr/>
        </p:nvSpPr>
        <p:spPr>
          <a:xfrm>
            <a:off x="1226916" y="4722471"/>
            <a:ext cx="8983884" cy="369332"/>
          </a:xfrm>
          <a:prstGeom prst="rect">
            <a:avLst/>
          </a:prstGeom>
          <a:noFill/>
        </p:spPr>
        <p:txBody>
          <a:bodyPr wrap="square" rtlCol="0">
            <a:spAutoFit/>
          </a:bodyPr>
          <a:lstStyle/>
          <a:p>
            <a:r>
              <a:rPr lang="en-IN" dirty="0"/>
              <a:t> </a:t>
            </a:r>
            <a:r>
              <a:rPr lang="en-IN" sz="1400" dirty="0"/>
              <a:t>c40           d40                            f40            g40           a40                             c50           d50                           f50              g50         a50</a:t>
            </a:r>
            <a:endParaRPr lang="en-IN" dirty="0"/>
          </a:p>
        </p:txBody>
      </p:sp>
    </p:spTree>
    <p:extLst>
      <p:ext uri="{BB962C8B-B14F-4D97-AF65-F5344CB8AC3E}">
        <p14:creationId xmlns:p14="http://schemas.microsoft.com/office/powerpoint/2010/main" val="297559747"/>
      </p:ext>
    </p:extLst>
  </p:cSld>
  <p:clrMapOvr>
    <a:masterClrMapping/>
  </p:clrMapOvr>
  <mc:AlternateContent xmlns:mc="http://schemas.openxmlformats.org/markup-compatibility/2006">
    <mc:Choice xmlns:p14="http://schemas.microsoft.com/office/powerpoint/2010/main" Requires="p14">
      <p:transition spd="slow" p14:dur="275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E74E12-81CA-58E9-E2C0-143CE532C13D}"/>
              </a:ext>
            </a:extLst>
          </p:cNvPr>
          <p:cNvSpPr/>
          <p:nvPr/>
        </p:nvSpPr>
        <p:spPr>
          <a:xfrm>
            <a:off x="547781" y="331711"/>
            <a:ext cx="265168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SOUNDS</a:t>
            </a:r>
          </a:p>
        </p:txBody>
      </p:sp>
      <p:graphicFrame>
        <p:nvGraphicFramePr>
          <p:cNvPr id="6" name="Table 5">
            <a:extLst>
              <a:ext uri="{FF2B5EF4-FFF2-40B4-BE49-F238E27FC236}">
                <a16:creationId xmlns:a16="http://schemas.microsoft.com/office/drawing/2014/main" id="{8DE7726D-838E-947D-A916-33875DD779B5}"/>
              </a:ext>
            </a:extLst>
          </p:cNvPr>
          <p:cNvGraphicFramePr>
            <a:graphicFrameLocks noGrp="1"/>
          </p:cNvGraphicFramePr>
          <p:nvPr>
            <p:extLst>
              <p:ext uri="{D42A27DB-BD31-4B8C-83A1-F6EECF244321}">
                <p14:modId xmlns:p14="http://schemas.microsoft.com/office/powerpoint/2010/main" val="3102747677"/>
              </p:ext>
            </p:extLst>
          </p:nvPr>
        </p:nvGraphicFramePr>
        <p:xfrm>
          <a:off x="3690454" y="918886"/>
          <a:ext cx="6541565" cy="3524768"/>
        </p:xfrm>
        <a:graphic>
          <a:graphicData uri="http://schemas.openxmlformats.org/drawingml/2006/table">
            <a:tbl>
              <a:tblPr firstRow="1" firstCol="1" bandRow="1">
                <a:tableStyleId>{5C22544A-7EE6-4342-B048-85BDC9FD1C3A}</a:tableStyleId>
              </a:tblPr>
              <a:tblGrid>
                <a:gridCol w="648845">
                  <a:extLst>
                    <a:ext uri="{9D8B030D-6E8A-4147-A177-3AD203B41FA5}">
                      <a16:colId xmlns:a16="http://schemas.microsoft.com/office/drawing/2014/main" val="523768738"/>
                    </a:ext>
                  </a:extLst>
                </a:gridCol>
                <a:gridCol w="1473180">
                  <a:extLst>
                    <a:ext uri="{9D8B030D-6E8A-4147-A177-3AD203B41FA5}">
                      <a16:colId xmlns:a16="http://schemas.microsoft.com/office/drawing/2014/main" val="1588966651"/>
                    </a:ext>
                  </a:extLst>
                </a:gridCol>
                <a:gridCol w="1473180">
                  <a:extLst>
                    <a:ext uri="{9D8B030D-6E8A-4147-A177-3AD203B41FA5}">
                      <a16:colId xmlns:a16="http://schemas.microsoft.com/office/drawing/2014/main" val="1347670609"/>
                    </a:ext>
                  </a:extLst>
                </a:gridCol>
                <a:gridCol w="1473180">
                  <a:extLst>
                    <a:ext uri="{9D8B030D-6E8A-4147-A177-3AD203B41FA5}">
                      <a16:colId xmlns:a16="http://schemas.microsoft.com/office/drawing/2014/main" val="2273953431"/>
                    </a:ext>
                  </a:extLst>
                </a:gridCol>
                <a:gridCol w="1473180">
                  <a:extLst>
                    <a:ext uri="{9D8B030D-6E8A-4147-A177-3AD203B41FA5}">
                      <a16:colId xmlns:a16="http://schemas.microsoft.com/office/drawing/2014/main" val="1437747059"/>
                    </a:ext>
                  </a:extLst>
                </a:gridCol>
              </a:tblGrid>
              <a:tr h="271136">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Piano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Laptop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Piano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Laptop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6532791"/>
                  </a:ext>
                </a:extLst>
              </a:tr>
              <a:tr h="271136">
                <a:tc>
                  <a:txBody>
                    <a:bodyPr/>
                    <a:lstStyle/>
                    <a:p>
                      <a:pPr>
                        <a:lnSpc>
                          <a:spcPct val="107000"/>
                        </a:lnSpc>
                        <a:spcAft>
                          <a:spcPts val="800"/>
                        </a:spcAft>
                      </a:pPr>
                      <a:r>
                        <a:rPr lang="en-IN" sz="1100">
                          <a:effectLst/>
                        </a:rPr>
                        <a:t>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Q</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2149266"/>
                  </a:ext>
                </a:extLst>
              </a:tr>
              <a:tr h="271136">
                <a:tc>
                  <a:txBody>
                    <a:bodyPr/>
                    <a:lstStyle/>
                    <a:p>
                      <a:pP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6053199"/>
                  </a:ext>
                </a:extLst>
              </a:tr>
              <a:tr h="271136">
                <a:tc>
                  <a:txBody>
                    <a:bodyPr/>
                    <a:lstStyle/>
                    <a:p>
                      <a:pP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7300789"/>
                  </a:ext>
                </a:extLst>
              </a:tr>
              <a:tr h="271136">
                <a:tc>
                  <a:txBody>
                    <a:bodyPr/>
                    <a:lstStyle/>
                    <a:p>
                      <a:pP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D40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9497975"/>
                  </a:ext>
                </a:extLst>
              </a:tr>
              <a:tr h="271136">
                <a:tc>
                  <a:txBody>
                    <a:bodyPr/>
                    <a:lstStyle/>
                    <a:p>
                      <a:pP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E4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E5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4457598"/>
                  </a:ext>
                </a:extLst>
              </a:tr>
              <a:tr h="271136">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3489862"/>
                  </a:ext>
                </a:extLst>
              </a:tr>
              <a:tr h="271136">
                <a:tc>
                  <a:txBody>
                    <a:bodyPr/>
                    <a:lstStyle/>
                    <a:p>
                      <a:pP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J</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2622214"/>
                  </a:ext>
                </a:extLst>
              </a:tr>
              <a:tr h="271136">
                <a:tc>
                  <a:txBody>
                    <a:bodyPr/>
                    <a:lstStyle/>
                    <a:p>
                      <a:pP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0785187"/>
                  </a:ext>
                </a:extLst>
              </a:tr>
              <a:tr h="271136">
                <a:tc>
                  <a:txBody>
                    <a:bodyPr/>
                    <a:lstStyle/>
                    <a:p>
                      <a:pP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217135"/>
                  </a:ext>
                </a:extLst>
              </a:tr>
              <a:tr h="271136">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2874179"/>
                  </a:ext>
                </a:extLst>
              </a:tr>
              <a:tr h="271136">
                <a:tc>
                  <a:txBody>
                    <a:bodyPr/>
                    <a:lstStyle/>
                    <a:p>
                      <a:pPr>
                        <a:lnSpc>
                          <a:spcPct val="107000"/>
                        </a:lnSpc>
                        <a:spcAft>
                          <a:spcPts val="800"/>
                        </a:spcAft>
                      </a:pPr>
                      <a:r>
                        <a:rPr lang="en-IN" sz="11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8496090"/>
                  </a:ext>
                </a:extLst>
              </a:tr>
              <a:tr h="271136">
                <a:tc>
                  <a:txBody>
                    <a:bodyPr/>
                    <a:lstStyle/>
                    <a:p>
                      <a:pPr>
                        <a:lnSpc>
                          <a:spcPct val="107000"/>
                        </a:lnSpc>
                        <a:spcAft>
                          <a:spcPts val="8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B4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U</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B5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7625749"/>
                  </a:ext>
                </a:extLst>
              </a:tr>
            </a:tbl>
          </a:graphicData>
        </a:graphic>
      </p:graphicFrame>
      <p:sp>
        <p:nvSpPr>
          <p:cNvPr id="7" name="Rectangle 1">
            <a:extLst>
              <a:ext uri="{FF2B5EF4-FFF2-40B4-BE49-F238E27FC236}">
                <a16:creationId xmlns:a16="http://schemas.microsoft.com/office/drawing/2014/main" id="{D3955576-E544-0F27-51FD-B7B6B422F79C}"/>
              </a:ext>
            </a:extLst>
          </p:cNvPr>
          <p:cNvSpPr>
            <a:spLocks noChangeArrowheads="1"/>
          </p:cNvSpPr>
          <p:nvPr/>
        </p:nvSpPr>
        <p:spPr bwMode="auto">
          <a:xfrm>
            <a:off x="3952875" y="28527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3ED3E846-9281-8337-2892-1B597F7169D3}"/>
              </a:ext>
            </a:extLst>
          </p:cNvPr>
          <p:cNvSpPr txBox="1"/>
          <p:nvPr/>
        </p:nvSpPr>
        <p:spPr>
          <a:xfrm>
            <a:off x="1088020" y="4930815"/>
            <a:ext cx="8160152" cy="369332"/>
          </a:xfrm>
          <a:prstGeom prst="rect">
            <a:avLst/>
          </a:prstGeom>
          <a:noFill/>
        </p:spPr>
        <p:txBody>
          <a:bodyPr wrap="square" rtlCol="0">
            <a:spAutoFit/>
          </a:bodyPr>
          <a:lstStyle/>
          <a:p>
            <a:r>
              <a:rPr lang="en-IN" dirty="0"/>
              <a:t>There are 24 keys of the piano at the initial state  of the  project .</a:t>
            </a:r>
          </a:p>
        </p:txBody>
      </p:sp>
    </p:spTree>
    <p:extLst>
      <p:ext uri="{BB962C8B-B14F-4D97-AF65-F5344CB8AC3E}">
        <p14:creationId xmlns:p14="http://schemas.microsoft.com/office/powerpoint/2010/main" val="28290432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8A2118-475D-C7AB-868A-239DE29FE8DA}"/>
              </a:ext>
            </a:extLst>
          </p:cNvPr>
          <p:cNvSpPr/>
          <p:nvPr/>
        </p:nvSpPr>
        <p:spPr>
          <a:xfrm>
            <a:off x="724791" y="331711"/>
            <a:ext cx="2476961"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FUTURE</a:t>
            </a:r>
          </a:p>
        </p:txBody>
      </p:sp>
      <p:sp>
        <p:nvSpPr>
          <p:cNvPr id="3" name="TextBox 2">
            <a:extLst>
              <a:ext uri="{FF2B5EF4-FFF2-40B4-BE49-F238E27FC236}">
                <a16:creationId xmlns:a16="http://schemas.microsoft.com/office/drawing/2014/main" id="{BD4A3F6E-A545-C1AE-0CC2-B0D7C1A86AEF}"/>
              </a:ext>
            </a:extLst>
          </p:cNvPr>
          <p:cNvSpPr txBox="1"/>
          <p:nvPr/>
        </p:nvSpPr>
        <p:spPr>
          <a:xfrm>
            <a:off x="1851949" y="1701478"/>
            <a:ext cx="8542117" cy="1200329"/>
          </a:xfrm>
          <a:prstGeom prst="rect">
            <a:avLst/>
          </a:prstGeom>
          <a:noFill/>
        </p:spPr>
        <p:txBody>
          <a:bodyPr wrap="square" rtlCol="0">
            <a:spAutoFit/>
          </a:bodyPr>
          <a:lstStyle/>
          <a:p>
            <a:r>
              <a:rPr lang="en-US" b="0" i="0" dirty="0">
                <a:solidFill>
                  <a:srgbClr val="BDC1C6"/>
                </a:solidFill>
                <a:effectLst/>
                <a:latin typeface="arial" panose="020B0604020202020204" pitchFamily="34" charset="0"/>
              </a:rPr>
              <a:t>Virtual Piano is </a:t>
            </a:r>
            <a:r>
              <a:rPr lang="en-US" b="1" i="0" dirty="0">
                <a:solidFill>
                  <a:srgbClr val="BDC1C6"/>
                </a:solidFill>
                <a:effectLst/>
                <a:latin typeface="arial" panose="020B0604020202020204" pitchFamily="34" charset="0"/>
              </a:rPr>
              <a:t>a digital product designed for the future</a:t>
            </a:r>
            <a:r>
              <a:rPr lang="en-US" b="0" i="0" dirty="0">
                <a:solidFill>
                  <a:srgbClr val="BDC1C6"/>
                </a:solidFill>
                <a:effectLst/>
                <a:latin typeface="arial" panose="020B0604020202020204" pitchFamily="34" charset="0"/>
              </a:rPr>
              <a:t>. Anyone can access and play the Virtual Piano in less than 1 minute from their computer, mobile or tablet. It takes no space in your living room because it lives in the cloud and your free music sheets and song performance data is also stored there.</a:t>
            </a:r>
            <a:endParaRPr lang="en-IN" dirty="0"/>
          </a:p>
        </p:txBody>
      </p:sp>
    </p:spTree>
    <p:extLst>
      <p:ext uri="{BB962C8B-B14F-4D97-AF65-F5344CB8AC3E}">
        <p14:creationId xmlns:p14="http://schemas.microsoft.com/office/powerpoint/2010/main" val="650850360"/>
      </p:ext>
    </p:extLst>
  </p:cSld>
  <p:clrMapOvr>
    <a:masterClrMapping/>
  </p:clrMapOvr>
  <mc:AlternateContent xmlns:mc="http://schemas.openxmlformats.org/markup-compatibility/2006">
    <mc:Choice xmlns:p14="http://schemas.microsoft.com/office/powerpoint/2010/main" Requires="p14">
      <p:transition spd="slow" p14:dur="275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7A6F44-1AEC-AB53-48DB-446A26E0848F}"/>
              </a:ext>
            </a:extLst>
          </p:cNvPr>
          <p:cNvSpPr/>
          <p:nvPr/>
        </p:nvSpPr>
        <p:spPr>
          <a:xfrm>
            <a:off x="2071869" y="1763568"/>
            <a:ext cx="7685590" cy="1985159"/>
          </a:xfrm>
          <a:prstGeom prst="rect">
            <a:avLst/>
          </a:prstGeom>
          <a:noFill/>
        </p:spPr>
        <p:txBody>
          <a:bodyPr wrap="square" lIns="91440" tIns="45720" rIns="91440" bIns="45720">
            <a:spAutoFit/>
          </a:bodyPr>
          <a:lstStyle/>
          <a:p>
            <a:pPr algn="ctr"/>
            <a:r>
              <a:rPr lang="en-US" sz="12300" b="1" cap="none" spc="50" dirty="0">
                <a:ln w="0"/>
                <a:solidFill>
                  <a:schemeClr val="accent6">
                    <a:lumMod val="75000"/>
                  </a:schemeClr>
                </a:solidFill>
                <a:effectLst>
                  <a:innerShdw blurRad="63500" dist="50800" dir="13500000">
                    <a:srgbClr val="000000">
                      <a:alpha val="50000"/>
                    </a:srgbClr>
                  </a:innerShdw>
                </a:effectLst>
              </a:rPr>
              <a:t>Thank you</a:t>
            </a:r>
          </a:p>
        </p:txBody>
      </p:sp>
    </p:spTree>
    <p:extLst>
      <p:ext uri="{BB962C8B-B14F-4D97-AF65-F5344CB8AC3E}">
        <p14:creationId xmlns:p14="http://schemas.microsoft.com/office/powerpoint/2010/main" val="39467238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285</TotalTime>
  <Words>412</Words>
  <Application>Microsoft Office PowerPoint</Application>
  <PresentationFormat>Widescreen</PresentationFormat>
  <Paragraphs>118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vt:lpstr>
      <vt:lpstr>Calibri</vt:lpstr>
      <vt:lpstr>Calibri Light</vt:lpstr>
      <vt:lpstr>Tw Cen MT</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gurpreet</dc:creator>
  <cp:lastModifiedBy>gurpreet</cp:lastModifiedBy>
  <cp:revision>2</cp:revision>
  <dcterms:created xsi:type="dcterms:W3CDTF">2022-10-18T16:37:34Z</dcterms:created>
  <dcterms:modified xsi:type="dcterms:W3CDTF">2022-10-18T21:23:12Z</dcterms:modified>
</cp:coreProperties>
</file>