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7" r:id="rId4"/>
    <p:sldId id="268" r:id="rId5"/>
    <p:sldId id="260" r:id="rId6"/>
    <p:sldId id="269" r:id="rId7"/>
    <p:sldId id="270" r:id="rId8"/>
    <p:sldId id="271" r:id="rId9"/>
    <p:sldId id="272" r:id="rId10"/>
    <p:sldId id="273" r:id="rId11"/>
    <p:sldId id="274" r:id="rId12"/>
    <p:sldId id="275" r:id="rId13"/>
    <p:sldId id="276" r:id="rId14"/>
    <p:sldId id="277" r:id="rId15"/>
    <p:sldId id="278" r:id="rId16"/>
    <p:sldId id="258" r:id="rId17"/>
    <p:sldId id="279" r:id="rId18"/>
    <p:sldId id="259" r:id="rId19"/>
    <p:sldId id="280" r:id="rId20"/>
    <p:sldId id="283" r:id="rId21"/>
    <p:sldId id="284" r:id="rId22"/>
    <p:sldId id="285" r:id="rId23"/>
    <p:sldId id="286" r:id="rId24"/>
    <p:sldId id="261" r:id="rId25"/>
    <p:sldId id="281" r:id="rId26"/>
    <p:sldId id="282" r:id="rId27"/>
    <p:sldId id="288" r:id="rId28"/>
    <p:sldId id="289" r:id="rId29"/>
    <p:sldId id="290" r:id="rId30"/>
    <p:sldId id="291" r:id="rId31"/>
    <p:sldId id="292" r:id="rId32"/>
    <p:sldId id="265" r:id="rId33"/>
    <p:sldId id="293" r:id="rId34"/>
    <p:sldId id="294" r:id="rId35"/>
    <p:sldId id="295" r:id="rId36"/>
    <p:sldId id="296" r:id="rId37"/>
    <p:sldId id="262" r:id="rId38"/>
    <p:sldId id="263"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wei Yang" userId="238229eb59441c07" providerId="LiveId" clId="{210C2460-CB82-4D7E-ACBC-41FA9B1FAE56}"/>
    <pc:docChg chg="custSel delSld modSld">
      <pc:chgData name="Jingwei Yang" userId="238229eb59441c07" providerId="LiveId" clId="{210C2460-CB82-4D7E-ACBC-41FA9B1FAE56}" dt="2020-04-15T16:10:42.932" v="157" actId="20577"/>
      <pc:docMkLst>
        <pc:docMk/>
      </pc:docMkLst>
      <pc:sldChg chg="modSp mod">
        <pc:chgData name="Jingwei Yang" userId="238229eb59441c07" providerId="LiveId" clId="{210C2460-CB82-4D7E-ACBC-41FA9B1FAE56}" dt="2020-04-13T08:10:58.888" v="14" actId="20577"/>
        <pc:sldMkLst>
          <pc:docMk/>
          <pc:sldMk cId="3907147443" sldId="256"/>
        </pc:sldMkLst>
        <pc:spChg chg="mod">
          <ac:chgData name="Jingwei Yang" userId="238229eb59441c07" providerId="LiveId" clId="{210C2460-CB82-4D7E-ACBC-41FA9B1FAE56}" dt="2020-04-13T08:10:58.888" v="14" actId="20577"/>
          <ac:spMkLst>
            <pc:docMk/>
            <pc:sldMk cId="3907147443" sldId="256"/>
            <ac:spMk id="5" creationId="{00000000-0000-0000-0000-000000000000}"/>
          </ac:spMkLst>
        </pc:spChg>
      </pc:sldChg>
      <pc:sldChg chg="modSp mod">
        <pc:chgData name="Jingwei Yang" userId="238229eb59441c07" providerId="LiveId" clId="{210C2460-CB82-4D7E-ACBC-41FA9B1FAE56}" dt="2020-04-13T08:14:08.725" v="152" actId="15"/>
        <pc:sldMkLst>
          <pc:docMk/>
          <pc:sldMk cId="3071235925" sldId="258"/>
        </pc:sldMkLst>
        <pc:spChg chg="mod">
          <ac:chgData name="Jingwei Yang" userId="238229eb59441c07" providerId="LiveId" clId="{210C2460-CB82-4D7E-ACBC-41FA9B1FAE56}" dt="2020-04-13T08:13:26.384" v="66" actId="20577"/>
          <ac:spMkLst>
            <pc:docMk/>
            <pc:sldMk cId="3071235925" sldId="258"/>
            <ac:spMk id="2" creationId="{00000000-0000-0000-0000-000000000000}"/>
          </ac:spMkLst>
        </pc:spChg>
        <pc:spChg chg="mod">
          <ac:chgData name="Jingwei Yang" userId="238229eb59441c07" providerId="LiveId" clId="{210C2460-CB82-4D7E-ACBC-41FA9B1FAE56}" dt="2020-04-13T08:14:08.725" v="152" actId="15"/>
          <ac:spMkLst>
            <pc:docMk/>
            <pc:sldMk cId="3071235925" sldId="258"/>
            <ac:spMk id="3" creationId="{00000000-0000-0000-0000-000000000000}"/>
          </ac:spMkLst>
        </pc:spChg>
      </pc:sldChg>
      <pc:sldChg chg="modSp mod">
        <pc:chgData name="Jingwei Yang" userId="238229eb59441c07" providerId="LiveId" clId="{210C2460-CB82-4D7E-ACBC-41FA9B1FAE56}" dt="2020-04-13T08:13:43.353" v="109" actId="20577"/>
        <pc:sldMkLst>
          <pc:docMk/>
          <pc:sldMk cId="3681888187" sldId="260"/>
        </pc:sldMkLst>
        <pc:spChg chg="mod">
          <ac:chgData name="Jingwei Yang" userId="238229eb59441c07" providerId="LiveId" clId="{210C2460-CB82-4D7E-ACBC-41FA9B1FAE56}" dt="2020-04-13T08:13:17.591" v="57" actId="20577"/>
          <ac:spMkLst>
            <pc:docMk/>
            <pc:sldMk cId="3681888187" sldId="260"/>
            <ac:spMk id="2" creationId="{00000000-0000-0000-0000-000000000000}"/>
          </ac:spMkLst>
        </pc:spChg>
        <pc:spChg chg="mod">
          <ac:chgData name="Jingwei Yang" userId="238229eb59441c07" providerId="LiveId" clId="{210C2460-CB82-4D7E-ACBC-41FA9B1FAE56}" dt="2020-04-13T08:13:43.353" v="109" actId="20577"/>
          <ac:spMkLst>
            <pc:docMk/>
            <pc:sldMk cId="3681888187" sldId="260"/>
            <ac:spMk id="3" creationId="{00000000-0000-0000-0000-000000000000}"/>
          </ac:spMkLst>
        </pc:spChg>
      </pc:sldChg>
      <pc:sldChg chg="modSp mod">
        <pc:chgData name="Jingwei Yang" userId="238229eb59441c07" providerId="LiveId" clId="{210C2460-CB82-4D7E-ACBC-41FA9B1FAE56}" dt="2020-04-13T08:12:31.805" v="48" actId="20577"/>
        <pc:sldMkLst>
          <pc:docMk/>
          <pc:sldMk cId="1039392204" sldId="261"/>
        </pc:sldMkLst>
        <pc:spChg chg="mod">
          <ac:chgData name="Jingwei Yang" userId="238229eb59441c07" providerId="LiveId" clId="{210C2460-CB82-4D7E-ACBC-41FA9B1FAE56}" dt="2020-04-13T08:12:31.805" v="48" actId="20577"/>
          <ac:spMkLst>
            <pc:docMk/>
            <pc:sldMk cId="1039392204" sldId="261"/>
            <ac:spMk id="3" creationId="{00000000-0000-0000-0000-000000000000}"/>
          </ac:spMkLst>
        </pc:spChg>
      </pc:sldChg>
      <pc:sldChg chg="modSp mod">
        <pc:chgData name="Jingwei Yang" userId="238229eb59441c07" providerId="LiveId" clId="{210C2460-CB82-4D7E-ACBC-41FA9B1FAE56}" dt="2020-04-13T08:14:25.435" v="155" actId="20577"/>
        <pc:sldMkLst>
          <pc:docMk/>
          <pc:sldMk cId="1000939207" sldId="262"/>
        </pc:sldMkLst>
        <pc:spChg chg="mod">
          <ac:chgData name="Jingwei Yang" userId="238229eb59441c07" providerId="LiveId" clId="{210C2460-CB82-4D7E-ACBC-41FA9B1FAE56}" dt="2020-04-13T08:14:25.435" v="155" actId="20577"/>
          <ac:spMkLst>
            <pc:docMk/>
            <pc:sldMk cId="1000939207" sldId="262"/>
            <ac:spMk id="2" creationId="{00000000-0000-0000-0000-000000000000}"/>
          </ac:spMkLst>
        </pc:spChg>
        <pc:spChg chg="mod">
          <ac:chgData name="Jingwei Yang" userId="238229eb59441c07" providerId="LiveId" clId="{210C2460-CB82-4D7E-ACBC-41FA9B1FAE56}" dt="2020-04-13T08:10:40.940" v="0" actId="20577"/>
          <ac:spMkLst>
            <pc:docMk/>
            <pc:sldMk cId="1000939207" sldId="262"/>
            <ac:spMk id="3" creationId="{00000000-0000-0000-0000-000000000000}"/>
          </ac:spMkLst>
        </pc:spChg>
      </pc:sldChg>
      <pc:sldChg chg="modSp mod">
        <pc:chgData name="Jingwei Yang" userId="238229eb59441c07" providerId="LiveId" clId="{210C2460-CB82-4D7E-ACBC-41FA9B1FAE56}" dt="2020-04-15T16:10:42.932" v="157" actId="20577"/>
        <pc:sldMkLst>
          <pc:docMk/>
          <pc:sldMk cId="966106115" sldId="263"/>
        </pc:sldMkLst>
        <pc:spChg chg="mod">
          <ac:chgData name="Jingwei Yang" userId="238229eb59441c07" providerId="LiveId" clId="{210C2460-CB82-4D7E-ACBC-41FA9B1FAE56}" dt="2020-04-13T08:14:36.586" v="156" actId="20577"/>
          <ac:spMkLst>
            <pc:docMk/>
            <pc:sldMk cId="966106115" sldId="263"/>
            <ac:spMk id="2" creationId="{00000000-0000-0000-0000-000000000000}"/>
          </ac:spMkLst>
        </pc:spChg>
        <pc:spChg chg="mod">
          <ac:chgData name="Jingwei Yang" userId="238229eb59441c07" providerId="LiveId" clId="{210C2460-CB82-4D7E-ACBC-41FA9B1FAE56}" dt="2020-04-15T16:10:42.932" v="157" actId="20577"/>
          <ac:spMkLst>
            <pc:docMk/>
            <pc:sldMk cId="966106115" sldId="263"/>
            <ac:spMk id="3" creationId="{00000000-0000-0000-0000-000000000000}"/>
          </ac:spMkLst>
        </pc:spChg>
      </pc:sldChg>
      <pc:sldChg chg="modSp del mod">
        <pc:chgData name="Jingwei Yang" userId="238229eb59441c07" providerId="LiveId" clId="{210C2460-CB82-4D7E-ACBC-41FA9B1FAE56}" dt="2020-04-13T08:14:17.191" v="153" actId="47"/>
        <pc:sldMkLst>
          <pc:docMk/>
          <pc:sldMk cId="734442812" sldId="264"/>
        </pc:sldMkLst>
        <pc:spChg chg="mod">
          <ac:chgData name="Jingwei Yang" userId="238229eb59441c07" providerId="LiveId" clId="{210C2460-CB82-4D7E-ACBC-41FA9B1FAE56}" dt="2020-04-13T08:12:05.098" v="18" actId="20577"/>
          <ac:spMkLst>
            <pc:docMk/>
            <pc:sldMk cId="734442812" sldId="264"/>
            <ac:spMk id="3" creationId="{00000000-0000-0000-0000-000000000000}"/>
          </ac:spMkLst>
        </pc:spChg>
      </pc:sldChg>
      <pc:sldChg chg="modSp mod">
        <pc:chgData name="Jingwei Yang" userId="238229eb59441c07" providerId="LiveId" clId="{210C2460-CB82-4D7E-ACBC-41FA9B1FAE56}" dt="2020-04-13T08:14:22.382" v="154" actId="20577"/>
        <pc:sldMkLst>
          <pc:docMk/>
          <pc:sldMk cId="2444346920" sldId="265"/>
        </pc:sldMkLst>
        <pc:spChg chg="mod">
          <ac:chgData name="Jingwei Yang" userId="238229eb59441c07" providerId="LiveId" clId="{210C2460-CB82-4D7E-ACBC-41FA9B1FAE56}" dt="2020-04-13T08:14:22.382" v="154" actId="20577"/>
          <ac:spMkLst>
            <pc:docMk/>
            <pc:sldMk cId="2444346920" sldId="265"/>
            <ac:spMk id="2" creationId="{00000000-0000-0000-0000-000000000000}"/>
          </ac:spMkLst>
        </pc:spChg>
      </pc:sldChg>
    </pc:docChg>
  </pc:docChgLst>
  <pc:docChgLst>
    <pc:chgData name="Chris Grove" userId="b7da24ee0131719a" providerId="LiveId" clId="{E5DF29AB-7962-4B3E-A1F4-FAB0FEA7FF86}"/>
    <pc:docChg chg="custSel addSld modSld">
      <pc:chgData name="Chris Grove" userId="b7da24ee0131719a" providerId="LiveId" clId="{E5DF29AB-7962-4B3E-A1F4-FAB0FEA7FF86}" dt="2021-11-10T00:24:19.500" v="191" actId="20577"/>
      <pc:docMkLst>
        <pc:docMk/>
      </pc:docMkLst>
      <pc:sldChg chg="modSp mod">
        <pc:chgData name="Chris Grove" userId="b7da24ee0131719a" providerId="LiveId" clId="{E5DF29AB-7962-4B3E-A1F4-FAB0FEA7FF86}" dt="2021-11-10T00:23:07.890" v="151" actId="20577"/>
        <pc:sldMkLst>
          <pc:docMk/>
          <pc:sldMk cId="3907147443" sldId="256"/>
        </pc:sldMkLst>
        <pc:spChg chg="mod">
          <ac:chgData name="Chris Grove" userId="b7da24ee0131719a" providerId="LiveId" clId="{E5DF29AB-7962-4B3E-A1F4-FAB0FEA7FF86}" dt="2021-11-10T00:23:07.890" v="151" actId="20577"/>
          <ac:spMkLst>
            <pc:docMk/>
            <pc:sldMk cId="3907147443" sldId="256"/>
            <ac:spMk id="5" creationId="{00000000-0000-0000-0000-000000000000}"/>
          </ac:spMkLst>
        </pc:spChg>
      </pc:sldChg>
      <pc:sldChg chg="modSp mod">
        <pc:chgData name="Chris Grove" userId="b7da24ee0131719a" providerId="LiveId" clId="{E5DF29AB-7962-4B3E-A1F4-FAB0FEA7FF86}" dt="2021-11-10T00:23:20.790" v="155" actId="20577"/>
        <pc:sldMkLst>
          <pc:docMk/>
          <pc:sldMk cId="1921415204" sldId="257"/>
        </pc:sldMkLst>
        <pc:spChg chg="mod">
          <ac:chgData name="Chris Grove" userId="b7da24ee0131719a" providerId="LiveId" clId="{E5DF29AB-7962-4B3E-A1F4-FAB0FEA7FF86}" dt="2021-11-10T00:23:20.790" v="155" actId="20577"/>
          <ac:spMkLst>
            <pc:docMk/>
            <pc:sldMk cId="1921415204" sldId="257"/>
            <ac:spMk id="6" creationId="{00000000-0000-0000-0000-000000000000}"/>
          </ac:spMkLst>
        </pc:spChg>
      </pc:sldChg>
      <pc:sldChg chg="modSp mod">
        <pc:chgData name="Chris Grove" userId="b7da24ee0131719a" providerId="LiveId" clId="{E5DF29AB-7962-4B3E-A1F4-FAB0FEA7FF86}" dt="2021-11-10T00:23:32.059" v="163" actId="20577"/>
        <pc:sldMkLst>
          <pc:docMk/>
          <pc:sldMk cId="3071235925" sldId="258"/>
        </pc:sldMkLst>
        <pc:spChg chg="mod">
          <ac:chgData name="Chris Grove" userId="b7da24ee0131719a" providerId="LiveId" clId="{E5DF29AB-7962-4B3E-A1F4-FAB0FEA7FF86}" dt="2021-11-10T00:20:52.087" v="45" actId="20577"/>
          <ac:spMkLst>
            <pc:docMk/>
            <pc:sldMk cId="3071235925" sldId="258"/>
            <ac:spMk id="3" creationId="{00000000-0000-0000-0000-000000000000}"/>
          </ac:spMkLst>
        </pc:spChg>
        <pc:spChg chg="mod">
          <ac:chgData name="Chris Grove" userId="b7da24ee0131719a" providerId="LiveId" clId="{E5DF29AB-7962-4B3E-A1F4-FAB0FEA7FF86}" dt="2021-11-10T00:23:32.059" v="163" actId="20577"/>
          <ac:spMkLst>
            <pc:docMk/>
            <pc:sldMk cId="3071235925" sldId="258"/>
            <ac:spMk id="6" creationId="{00000000-0000-0000-0000-000000000000}"/>
          </ac:spMkLst>
        </pc:spChg>
      </pc:sldChg>
      <pc:sldChg chg="modSp mod">
        <pc:chgData name="Chris Grove" userId="b7da24ee0131719a" providerId="LiveId" clId="{E5DF29AB-7962-4B3E-A1F4-FAB0FEA7FF86}" dt="2021-11-10T00:23:37.130" v="167" actId="20577"/>
        <pc:sldMkLst>
          <pc:docMk/>
          <pc:sldMk cId="3897809443" sldId="259"/>
        </pc:sldMkLst>
        <pc:spChg chg="mod">
          <ac:chgData name="Chris Grove" userId="b7da24ee0131719a" providerId="LiveId" clId="{E5DF29AB-7962-4B3E-A1F4-FAB0FEA7FF86}" dt="2021-11-10T00:21:35.757" v="83" actId="20577"/>
          <ac:spMkLst>
            <pc:docMk/>
            <pc:sldMk cId="3897809443" sldId="259"/>
            <ac:spMk id="3" creationId="{00000000-0000-0000-0000-000000000000}"/>
          </ac:spMkLst>
        </pc:spChg>
        <pc:spChg chg="mod">
          <ac:chgData name="Chris Grove" userId="b7da24ee0131719a" providerId="LiveId" clId="{E5DF29AB-7962-4B3E-A1F4-FAB0FEA7FF86}" dt="2021-11-10T00:23:37.130" v="167" actId="20577"/>
          <ac:spMkLst>
            <pc:docMk/>
            <pc:sldMk cId="3897809443" sldId="259"/>
            <ac:spMk id="6" creationId="{00000000-0000-0000-0000-000000000000}"/>
          </ac:spMkLst>
        </pc:spChg>
      </pc:sldChg>
      <pc:sldChg chg="modSp mod">
        <pc:chgData name="Chris Grove" userId="b7da24ee0131719a" providerId="LiveId" clId="{E5DF29AB-7962-4B3E-A1F4-FAB0FEA7FF86}" dt="2021-11-10T00:23:26.598" v="159" actId="20577"/>
        <pc:sldMkLst>
          <pc:docMk/>
          <pc:sldMk cId="3681888187" sldId="260"/>
        </pc:sldMkLst>
        <pc:spChg chg="mod">
          <ac:chgData name="Chris Grove" userId="b7da24ee0131719a" providerId="LiveId" clId="{E5DF29AB-7962-4B3E-A1F4-FAB0FEA7FF86}" dt="2021-11-10T00:20:31.351" v="21" actId="20577"/>
          <ac:spMkLst>
            <pc:docMk/>
            <pc:sldMk cId="3681888187" sldId="260"/>
            <ac:spMk id="3" creationId="{00000000-0000-0000-0000-000000000000}"/>
          </ac:spMkLst>
        </pc:spChg>
        <pc:spChg chg="mod">
          <ac:chgData name="Chris Grove" userId="b7da24ee0131719a" providerId="LiveId" clId="{E5DF29AB-7962-4B3E-A1F4-FAB0FEA7FF86}" dt="2021-11-10T00:23:26.598" v="159" actId="20577"/>
          <ac:spMkLst>
            <pc:docMk/>
            <pc:sldMk cId="3681888187" sldId="260"/>
            <ac:spMk id="6" creationId="{00000000-0000-0000-0000-000000000000}"/>
          </ac:spMkLst>
        </pc:spChg>
      </pc:sldChg>
      <pc:sldChg chg="modSp mod">
        <pc:chgData name="Chris Grove" userId="b7da24ee0131719a" providerId="LiveId" clId="{E5DF29AB-7962-4B3E-A1F4-FAB0FEA7FF86}" dt="2021-11-10T00:23:42.749" v="171" actId="20577"/>
        <pc:sldMkLst>
          <pc:docMk/>
          <pc:sldMk cId="1039392204" sldId="261"/>
        </pc:sldMkLst>
        <pc:spChg chg="mod">
          <ac:chgData name="Chris Grove" userId="b7da24ee0131719a" providerId="LiveId" clId="{E5DF29AB-7962-4B3E-A1F4-FAB0FEA7FF86}" dt="2021-11-10T00:21:56.729" v="86" actId="20577"/>
          <ac:spMkLst>
            <pc:docMk/>
            <pc:sldMk cId="1039392204" sldId="261"/>
            <ac:spMk id="3" creationId="{00000000-0000-0000-0000-000000000000}"/>
          </ac:spMkLst>
        </pc:spChg>
        <pc:spChg chg="mod">
          <ac:chgData name="Chris Grove" userId="b7da24ee0131719a" providerId="LiveId" clId="{E5DF29AB-7962-4B3E-A1F4-FAB0FEA7FF86}" dt="2021-11-10T00:23:42.749" v="171" actId="20577"/>
          <ac:spMkLst>
            <pc:docMk/>
            <pc:sldMk cId="1039392204" sldId="261"/>
            <ac:spMk id="6" creationId="{00000000-0000-0000-0000-000000000000}"/>
          </ac:spMkLst>
        </pc:spChg>
      </pc:sldChg>
      <pc:sldChg chg="modSp mod">
        <pc:chgData name="Chris Grove" userId="b7da24ee0131719a" providerId="LiveId" clId="{E5DF29AB-7962-4B3E-A1F4-FAB0FEA7FF86}" dt="2021-11-10T00:23:54.700" v="179" actId="20577"/>
        <pc:sldMkLst>
          <pc:docMk/>
          <pc:sldMk cId="1000939207" sldId="262"/>
        </pc:sldMkLst>
        <pc:spChg chg="mod">
          <ac:chgData name="Chris Grove" userId="b7da24ee0131719a" providerId="LiveId" clId="{E5DF29AB-7962-4B3E-A1F4-FAB0FEA7FF86}" dt="2021-11-10T00:23:54.700" v="179" actId="20577"/>
          <ac:spMkLst>
            <pc:docMk/>
            <pc:sldMk cId="1000939207" sldId="262"/>
            <ac:spMk id="6" creationId="{00000000-0000-0000-0000-000000000000}"/>
          </ac:spMkLst>
        </pc:spChg>
      </pc:sldChg>
      <pc:sldChg chg="modSp mod">
        <pc:chgData name="Chris Grove" userId="b7da24ee0131719a" providerId="LiveId" clId="{E5DF29AB-7962-4B3E-A1F4-FAB0FEA7FF86}" dt="2021-11-10T00:24:00.279" v="183" actId="20577"/>
        <pc:sldMkLst>
          <pc:docMk/>
          <pc:sldMk cId="966106115" sldId="263"/>
        </pc:sldMkLst>
        <pc:spChg chg="mod">
          <ac:chgData name="Chris Grove" userId="b7da24ee0131719a" providerId="LiveId" clId="{E5DF29AB-7962-4B3E-A1F4-FAB0FEA7FF86}" dt="2021-11-10T00:24:00.279" v="183" actId="20577"/>
          <ac:spMkLst>
            <pc:docMk/>
            <pc:sldMk cId="966106115" sldId="263"/>
            <ac:spMk id="6" creationId="{00000000-0000-0000-0000-000000000000}"/>
          </ac:spMkLst>
        </pc:spChg>
      </pc:sldChg>
      <pc:sldChg chg="modSp mod">
        <pc:chgData name="Chris Grove" userId="b7da24ee0131719a" providerId="LiveId" clId="{E5DF29AB-7962-4B3E-A1F4-FAB0FEA7FF86}" dt="2021-11-10T00:23:48.299" v="175" actId="20577"/>
        <pc:sldMkLst>
          <pc:docMk/>
          <pc:sldMk cId="2444346920" sldId="265"/>
        </pc:sldMkLst>
        <pc:spChg chg="mod">
          <ac:chgData name="Chris Grove" userId="b7da24ee0131719a" providerId="LiveId" clId="{E5DF29AB-7962-4B3E-A1F4-FAB0FEA7FF86}" dt="2021-11-10T00:22:26.800" v="145" actId="20577"/>
          <ac:spMkLst>
            <pc:docMk/>
            <pc:sldMk cId="2444346920" sldId="265"/>
            <ac:spMk id="3" creationId="{00000000-0000-0000-0000-000000000000}"/>
          </ac:spMkLst>
        </pc:spChg>
        <pc:spChg chg="mod">
          <ac:chgData name="Chris Grove" userId="b7da24ee0131719a" providerId="LiveId" clId="{E5DF29AB-7962-4B3E-A1F4-FAB0FEA7FF86}" dt="2021-11-10T00:23:48.299" v="175" actId="20577"/>
          <ac:spMkLst>
            <pc:docMk/>
            <pc:sldMk cId="2444346920" sldId="265"/>
            <ac:spMk id="5" creationId="{00000000-0000-0000-0000-000000000000}"/>
          </ac:spMkLst>
        </pc:spChg>
      </pc:sldChg>
      <pc:sldChg chg="modSp new mod">
        <pc:chgData name="Chris Grove" userId="b7da24ee0131719a" providerId="LiveId" clId="{E5DF29AB-7962-4B3E-A1F4-FAB0FEA7FF86}" dt="2021-11-10T00:24:19.500" v="191" actId="20577"/>
        <pc:sldMkLst>
          <pc:docMk/>
          <pc:sldMk cId="2020835777" sldId="266"/>
        </pc:sldMkLst>
        <pc:spChg chg="mod">
          <ac:chgData name="Chris Grove" userId="b7da24ee0131719a" providerId="LiveId" clId="{E5DF29AB-7962-4B3E-A1F4-FAB0FEA7FF86}" dt="2021-11-10T00:24:11.970" v="187" actId="20577"/>
          <ac:spMkLst>
            <pc:docMk/>
            <pc:sldMk cId="2020835777" sldId="266"/>
            <ac:spMk id="2" creationId="{DB33C8D6-18A9-490E-BEC7-3C3539A4D7C3}"/>
          </ac:spMkLst>
        </pc:spChg>
        <pc:spChg chg="mod">
          <ac:chgData name="Chris Grove" userId="b7da24ee0131719a" providerId="LiveId" clId="{E5DF29AB-7962-4B3E-A1F4-FAB0FEA7FF86}" dt="2021-11-10T00:24:19.500" v="191" actId="20577"/>
          <ac:spMkLst>
            <pc:docMk/>
            <pc:sldMk cId="2020835777" sldId="266"/>
            <ac:spMk id="5" creationId="{8C04B700-3012-4C0F-8F08-58A4974179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3D77E-8908-4A2A-A384-B1F37EA91763}" type="datetimeFigureOut">
              <a:rPr lang="en-US" smtClean="0"/>
              <a:t>21/11/21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05B1D-8BA6-4826-92B2-6F5384F8414E}" type="slidenum">
              <a:rPr lang="en-US" smtClean="0"/>
              <a:t>‹#›</a:t>
            </a:fld>
            <a:endParaRPr lang="en-US"/>
          </a:p>
        </p:txBody>
      </p:sp>
    </p:spTree>
    <p:extLst>
      <p:ext uri="{BB962C8B-B14F-4D97-AF65-F5344CB8AC3E}">
        <p14:creationId xmlns:p14="http://schemas.microsoft.com/office/powerpoint/2010/main" val="99276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188E74-EF3D-49DE-8E14-99962DBAA0ED}" type="datetime1">
              <a:rPr lang="en-US" smtClean="0"/>
              <a:t>21/11/21</a:t>
            </a:fld>
            <a:endParaRPr lang="en-US"/>
          </a:p>
        </p:txBody>
      </p:sp>
      <p:sp>
        <p:nvSpPr>
          <p:cNvPr id="5" name="Footer Placeholder 4"/>
          <p:cNvSpPr>
            <a:spLocks noGrp="1"/>
          </p:cNvSpPr>
          <p:nvPr>
            <p:ph type="ftr" sz="quarter" idx="11"/>
          </p:nvPr>
        </p:nvSpPr>
        <p:spPr/>
        <p:txBody>
          <a:bodyPr/>
          <a:lstStyle/>
          <a:p>
            <a:r>
              <a:rPr lang="en-US"/>
              <a:t>CSc191 Oral Presentation, Spring 2021</a:t>
            </a:r>
          </a:p>
        </p:txBody>
      </p:sp>
      <p:sp>
        <p:nvSpPr>
          <p:cNvPr id="6" name="Slide Number Placeholder 5"/>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177533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CD4CAC-A0FD-403D-AA8A-DE2232F007C3}" type="datetime1">
              <a:rPr lang="en-US" smtClean="0"/>
              <a:t>21/11/21</a:t>
            </a:fld>
            <a:endParaRPr lang="en-US"/>
          </a:p>
        </p:txBody>
      </p:sp>
      <p:sp>
        <p:nvSpPr>
          <p:cNvPr id="5" name="Footer Placeholder 4"/>
          <p:cNvSpPr>
            <a:spLocks noGrp="1"/>
          </p:cNvSpPr>
          <p:nvPr>
            <p:ph type="ftr" sz="quarter" idx="11"/>
          </p:nvPr>
        </p:nvSpPr>
        <p:spPr/>
        <p:txBody>
          <a:bodyPr/>
          <a:lstStyle/>
          <a:p>
            <a:r>
              <a:rPr lang="en-US"/>
              <a:t>CSc191 Oral Presentation, Spring 2021</a:t>
            </a:r>
          </a:p>
        </p:txBody>
      </p:sp>
      <p:sp>
        <p:nvSpPr>
          <p:cNvPr id="6" name="Slide Number Placeholder 5"/>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262776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A64F53-6A75-4C19-9822-F4DB24DA070D}" type="datetime1">
              <a:rPr lang="en-US" smtClean="0"/>
              <a:t>21/11/21</a:t>
            </a:fld>
            <a:endParaRPr lang="en-US"/>
          </a:p>
        </p:txBody>
      </p:sp>
      <p:sp>
        <p:nvSpPr>
          <p:cNvPr id="5" name="Footer Placeholder 4"/>
          <p:cNvSpPr>
            <a:spLocks noGrp="1"/>
          </p:cNvSpPr>
          <p:nvPr>
            <p:ph type="ftr" sz="quarter" idx="11"/>
          </p:nvPr>
        </p:nvSpPr>
        <p:spPr/>
        <p:txBody>
          <a:bodyPr/>
          <a:lstStyle/>
          <a:p>
            <a:r>
              <a:rPr lang="en-US"/>
              <a:t>CSc191 Oral Presentation, Spring 2021</a:t>
            </a:r>
          </a:p>
        </p:txBody>
      </p:sp>
      <p:sp>
        <p:nvSpPr>
          <p:cNvPr id="6" name="Slide Number Placeholder 5"/>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339671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F6110-DA02-4FCB-9BA9-1EA969025048}" type="datetime1">
              <a:rPr lang="en-US" smtClean="0"/>
              <a:t>21/11/21</a:t>
            </a:fld>
            <a:endParaRPr lang="en-US"/>
          </a:p>
        </p:txBody>
      </p:sp>
      <p:sp>
        <p:nvSpPr>
          <p:cNvPr id="5" name="Footer Placeholder 4"/>
          <p:cNvSpPr>
            <a:spLocks noGrp="1"/>
          </p:cNvSpPr>
          <p:nvPr>
            <p:ph type="ftr" sz="quarter" idx="11"/>
          </p:nvPr>
        </p:nvSpPr>
        <p:spPr/>
        <p:txBody>
          <a:bodyPr/>
          <a:lstStyle/>
          <a:p>
            <a:r>
              <a:rPr lang="en-US"/>
              <a:t>CSc191 Oral Presentation, Spring 2021</a:t>
            </a:r>
          </a:p>
        </p:txBody>
      </p:sp>
      <p:sp>
        <p:nvSpPr>
          <p:cNvPr id="6" name="Slide Number Placeholder 5"/>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171824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6E853-D17F-43B2-BA84-976FD111AB95}" type="datetime1">
              <a:rPr lang="en-US" smtClean="0"/>
              <a:t>21/11/21</a:t>
            </a:fld>
            <a:endParaRPr lang="en-US"/>
          </a:p>
        </p:txBody>
      </p:sp>
      <p:sp>
        <p:nvSpPr>
          <p:cNvPr id="5" name="Footer Placeholder 4"/>
          <p:cNvSpPr>
            <a:spLocks noGrp="1"/>
          </p:cNvSpPr>
          <p:nvPr>
            <p:ph type="ftr" sz="quarter" idx="11"/>
          </p:nvPr>
        </p:nvSpPr>
        <p:spPr/>
        <p:txBody>
          <a:bodyPr/>
          <a:lstStyle/>
          <a:p>
            <a:r>
              <a:rPr lang="en-US"/>
              <a:t>CSc191 Oral Presentation, Spring 2021</a:t>
            </a:r>
          </a:p>
        </p:txBody>
      </p:sp>
      <p:sp>
        <p:nvSpPr>
          <p:cNvPr id="6" name="Slide Number Placeholder 5"/>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242593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A35885-0C31-480F-9D94-6A6776C857A2}" type="datetime1">
              <a:rPr lang="en-US" smtClean="0"/>
              <a:t>21/11/21</a:t>
            </a:fld>
            <a:endParaRPr lang="en-US"/>
          </a:p>
        </p:txBody>
      </p:sp>
      <p:sp>
        <p:nvSpPr>
          <p:cNvPr id="6" name="Footer Placeholder 5"/>
          <p:cNvSpPr>
            <a:spLocks noGrp="1"/>
          </p:cNvSpPr>
          <p:nvPr>
            <p:ph type="ftr" sz="quarter" idx="11"/>
          </p:nvPr>
        </p:nvSpPr>
        <p:spPr/>
        <p:txBody>
          <a:bodyPr/>
          <a:lstStyle/>
          <a:p>
            <a:r>
              <a:rPr lang="en-US"/>
              <a:t>CSc191 Oral Presentation, Spring 2021</a:t>
            </a:r>
          </a:p>
        </p:txBody>
      </p:sp>
      <p:sp>
        <p:nvSpPr>
          <p:cNvPr id="7" name="Slide Number Placeholder 6"/>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389439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535D6-5F4D-4E3C-86F5-98551965D063}" type="datetime1">
              <a:rPr lang="en-US" smtClean="0"/>
              <a:t>21/11/21</a:t>
            </a:fld>
            <a:endParaRPr lang="en-US"/>
          </a:p>
        </p:txBody>
      </p:sp>
      <p:sp>
        <p:nvSpPr>
          <p:cNvPr id="8" name="Footer Placeholder 7"/>
          <p:cNvSpPr>
            <a:spLocks noGrp="1"/>
          </p:cNvSpPr>
          <p:nvPr>
            <p:ph type="ftr" sz="quarter" idx="11"/>
          </p:nvPr>
        </p:nvSpPr>
        <p:spPr/>
        <p:txBody>
          <a:bodyPr/>
          <a:lstStyle/>
          <a:p>
            <a:r>
              <a:rPr lang="en-US"/>
              <a:t>CSc191 Oral Presentation, Spring 2021</a:t>
            </a:r>
          </a:p>
        </p:txBody>
      </p:sp>
      <p:sp>
        <p:nvSpPr>
          <p:cNvPr id="9" name="Slide Number Placeholder 8"/>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41745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ACC95D-06C4-4E46-971E-F2D99A0CC0D9}" type="datetime1">
              <a:rPr lang="en-US" smtClean="0"/>
              <a:t>21/11/21</a:t>
            </a:fld>
            <a:endParaRPr lang="en-US"/>
          </a:p>
        </p:txBody>
      </p:sp>
      <p:sp>
        <p:nvSpPr>
          <p:cNvPr id="4" name="Footer Placeholder 3"/>
          <p:cNvSpPr>
            <a:spLocks noGrp="1"/>
          </p:cNvSpPr>
          <p:nvPr>
            <p:ph type="ftr" sz="quarter" idx="11"/>
          </p:nvPr>
        </p:nvSpPr>
        <p:spPr/>
        <p:txBody>
          <a:bodyPr/>
          <a:lstStyle/>
          <a:p>
            <a:r>
              <a:rPr lang="en-US"/>
              <a:t>CSc191 Oral Presentation, Spring 2021</a:t>
            </a:r>
          </a:p>
        </p:txBody>
      </p:sp>
      <p:sp>
        <p:nvSpPr>
          <p:cNvPr id="5" name="Slide Number Placeholder 4"/>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195167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A2AC5-57C9-47B0-9FC9-3B72BE151CC4}" type="datetime1">
              <a:rPr lang="en-US" smtClean="0"/>
              <a:t>21/11/21</a:t>
            </a:fld>
            <a:endParaRPr lang="en-US"/>
          </a:p>
        </p:txBody>
      </p:sp>
      <p:sp>
        <p:nvSpPr>
          <p:cNvPr id="3" name="Footer Placeholder 2"/>
          <p:cNvSpPr>
            <a:spLocks noGrp="1"/>
          </p:cNvSpPr>
          <p:nvPr>
            <p:ph type="ftr" sz="quarter" idx="11"/>
          </p:nvPr>
        </p:nvSpPr>
        <p:spPr/>
        <p:txBody>
          <a:bodyPr/>
          <a:lstStyle/>
          <a:p>
            <a:r>
              <a:rPr lang="en-US"/>
              <a:t>CSc191 Oral Presentation, Spring 2021</a:t>
            </a:r>
          </a:p>
        </p:txBody>
      </p:sp>
      <p:sp>
        <p:nvSpPr>
          <p:cNvPr id="4" name="Slide Number Placeholder 3"/>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1690632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B3C842-3693-4E6B-B509-B9E64CCBA94B}" type="datetime1">
              <a:rPr lang="en-US" smtClean="0"/>
              <a:t>21/11/21</a:t>
            </a:fld>
            <a:endParaRPr lang="en-US"/>
          </a:p>
        </p:txBody>
      </p:sp>
      <p:sp>
        <p:nvSpPr>
          <p:cNvPr id="6" name="Footer Placeholder 5"/>
          <p:cNvSpPr>
            <a:spLocks noGrp="1"/>
          </p:cNvSpPr>
          <p:nvPr>
            <p:ph type="ftr" sz="quarter" idx="11"/>
          </p:nvPr>
        </p:nvSpPr>
        <p:spPr/>
        <p:txBody>
          <a:bodyPr/>
          <a:lstStyle/>
          <a:p>
            <a:r>
              <a:rPr lang="en-US"/>
              <a:t>CSc191 Oral Presentation, Spring 2021</a:t>
            </a:r>
          </a:p>
        </p:txBody>
      </p:sp>
      <p:sp>
        <p:nvSpPr>
          <p:cNvPr id="7" name="Slide Number Placeholder 6"/>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322733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A37811-C015-494B-9E30-5E581E6C0D98}" type="datetime1">
              <a:rPr lang="en-US" smtClean="0"/>
              <a:t>21/11/21</a:t>
            </a:fld>
            <a:endParaRPr lang="en-US"/>
          </a:p>
        </p:txBody>
      </p:sp>
      <p:sp>
        <p:nvSpPr>
          <p:cNvPr id="6" name="Footer Placeholder 5"/>
          <p:cNvSpPr>
            <a:spLocks noGrp="1"/>
          </p:cNvSpPr>
          <p:nvPr>
            <p:ph type="ftr" sz="quarter" idx="11"/>
          </p:nvPr>
        </p:nvSpPr>
        <p:spPr/>
        <p:txBody>
          <a:bodyPr/>
          <a:lstStyle/>
          <a:p>
            <a:r>
              <a:rPr lang="en-US"/>
              <a:t>CSc191 Oral Presentation, Spring 2021</a:t>
            </a:r>
          </a:p>
        </p:txBody>
      </p:sp>
      <p:sp>
        <p:nvSpPr>
          <p:cNvPr id="7" name="Slide Number Placeholder 6"/>
          <p:cNvSpPr>
            <a:spLocks noGrp="1"/>
          </p:cNvSpPr>
          <p:nvPr>
            <p:ph type="sldNum" sz="quarter" idx="12"/>
          </p:nvPr>
        </p:nvSpPr>
        <p:spPr/>
        <p:txBody>
          <a:bodyPr/>
          <a:lstStyle/>
          <a:p>
            <a:fld id="{70EAB200-077D-4DB1-AD0B-45AC7190F1B7}" type="slidenum">
              <a:rPr lang="en-US" smtClean="0"/>
              <a:t>‹#›</a:t>
            </a:fld>
            <a:endParaRPr lang="en-US"/>
          </a:p>
        </p:txBody>
      </p:sp>
    </p:spTree>
    <p:extLst>
      <p:ext uri="{BB962C8B-B14F-4D97-AF65-F5344CB8AC3E}">
        <p14:creationId xmlns:p14="http://schemas.microsoft.com/office/powerpoint/2010/main" val="68808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21DA4-3A5E-4FB8-A5FA-69036613B5B3}" type="datetime1">
              <a:rPr lang="en-US" smtClean="0"/>
              <a:t>21/11/21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CSc191 Oral Presentation, Spring 2021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AB200-077D-4DB1-AD0B-45AC7190F1B7}" type="slidenum">
              <a:rPr lang="en-US" smtClean="0"/>
              <a:t>‹#›</a:t>
            </a:fld>
            <a:endParaRPr lang="en-US"/>
          </a:p>
        </p:txBody>
      </p:sp>
    </p:spTree>
    <p:extLst>
      <p:ext uri="{BB962C8B-B14F-4D97-AF65-F5344CB8AC3E}">
        <p14:creationId xmlns:p14="http://schemas.microsoft.com/office/powerpoint/2010/main" val="4070526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netbeans.apache.org/" TargetMode="External"/><Relationship Id="rId2" Type="http://schemas.openxmlformats.org/officeDocument/2006/relationships/hyperlink" Target="https://www.oracle.com/in/java/technologies/javase/javase8u211-later-archive-downloads.html" TargetMode="External"/><Relationship Id="rId1" Type="http://schemas.openxmlformats.org/officeDocument/2006/relationships/slideLayout" Target="../slideLayouts/slideLayout2.xml"/><Relationship Id="rId4" Type="http://schemas.openxmlformats.org/officeDocument/2006/relationships/hyperlink" Target="https://dev.mysql.com/downloads/mysq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Standalone ERP Management System for Industries</a:t>
            </a:r>
          </a:p>
        </p:txBody>
      </p:sp>
      <p:sp>
        <p:nvSpPr>
          <p:cNvPr id="3" name="Subtitle 2"/>
          <p:cNvSpPr>
            <a:spLocks noGrp="1"/>
          </p:cNvSpPr>
          <p:nvPr>
            <p:ph type="subTitle" idx="1"/>
          </p:nvPr>
        </p:nvSpPr>
        <p:spPr/>
        <p:txBody>
          <a:bodyPr/>
          <a:lstStyle/>
          <a:p>
            <a:r>
              <a:rPr lang="en-US" dirty="0"/>
              <a:t>Team Name</a:t>
            </a:r>
          </a:p>
        </p:txBody>
      </p:sp>
      <p:sp>
        <p:nvSpPr>
          <p:cNvPr id="4" name="Date Placeholder 3"/>
          <p:cNvSpPr>
            <a:spLocks noGrp="1"/>
          </p:cNvSpPr>
          <p:nvPr>
            <p:ph type="dt" sz="half" idx="10"/>
          </p:nvPr>
        </p:nvSpPr>
        <p:spPr/>
        <p:txBody>
          <a:bodyPr/>
          <a:lstStyle/>
          <a:p>
            <a:fld id="{419DF6B9-EF95-480C-A7EC-D77AB61E4317}" type="datetime1">
              <a:rPr lang="en-US" smtClean="0"/>
              <a:t>21/11/21</a:t>
            </a:fld>
            <a:endParaRPr lang="en-US"/>
          </a:p>
        </p:txBody>
      </p:sp>
      <p:sp>
        <p:nvSpPr>
          <p:cNvPr id="5" name="Footer Placeholder 4"/>
          <p:cNvSpPr>
            <a:spLocks noGrp="1"/>
          </p:cNvSpPr>
          <p:nvPr>
            <p:ph type="ftr" sz="quarter" idx="11"/>
          </p:nvPr>
        </p:nvSpPr>
        <p:spPr/>
        <p:txBody>
          <a:bodyPr/>
          <a:lstStyle/>
          <a:p>
            <a:r>
              <a:rPr lang="en-US" dirty="0"/>
              <a:t>CSc191 Oral Presentation, Fall 2021</a:t>
            </a:r>
          </a:p>
        </p:txBody>
      </p:sp>
      <p:sp>
        <p:nvSpPr>
          <p:cNvPr id="6" name="Slide Number Placeholder 5"/>
          <p:cNvSpPr>
            <a:spLocks noGrp="1"/>
          </p:cNvSpPr>
          <p:nvPr>
            <p:ph type="sldNum" sz="quarter" idx="12"/>
          </p:nvPr>
        </p:nvSpPr>
        <p:spPr/>
        <p:txBody>
          <a:bodyPr/>
          <a:lstStyle/>
          <a:p>
            <a:fld id="{70EAB200-077D-4DB1-AD0B-45AC7190F1B7}" type="slidenum">
              <a:rPr lang="en-US" smtClean="0"/>
              <a:t>1</a:t>
            </a:fld>
            <a:endParaRPr lang="en-US"/>
          </a:p>
        </p:txBody>
      </p:sp>
    </p:spTree>
    <p:extLst>
      <p:ext uri="{BB962C8B-B14F-4D97-AF65-F5344CB8AC3E}">
        <p14:creationId xmlns:p14="http://schemas.microsoft.com/office/powerpoint/2010/main" val="3907147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fontScale="92500"/>
          </a:bodyPr>
          <a:lstStyle/>
          <a:p>
            <a:r>
              <a:rPr lang="en-US" dirty="0" smtClean="0"/>
              <a:t>The </a:t>
            </a:r>
            <a:r>
              <a:rPr lang="en-US" dirty="0"/>
              <a:t>manager can also view the payment details from the staff payment options to better manage the disbursements to the employer. </a:t>
            </a:r>
          </a:p>
          <a:p>
            <a:endParaRPr lang="en-US" dirty="0"/>
          </a:p>
          <a:p>
            <a:r>
              <a:rPr lang="en-US" dirty="0" smtClean="0"/>
              <a:t>The </a:t>
            </a:r>
            <a:r>
              <a:rPr lang="en-US" dirty="0"/>
              <a:t>Sales report also can be viewed by the Manager through the selection of sales report option from the Report Menu on the Dashboard.</a:t>
            </a:r>
          </a:p>
          <a:p>
            <a:endParaRPr lang="en-US" dirty="0"/>
          </a:p>
          <a:p>
            <a:r>
              <a:rPr lang="en-US" dirty="0" smtClean="0"/>
              <a:t>The </a:t>
            </a:r>
            <a:r>
              <a:rPr lang="en-US" dirty="0"/>
              <a:t>Purchase report also can be viewed by the Manager through the selection of purchase report option from the Report Menu on the Dashboard.</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10</a:t>
            </a:fld>
            <a:endParaRPr lang="en-US"/>
          </a:p>
        </p:txBody>
      </p:sp>
    </p:spTree>
    <p:extLst>
      <p:ext uri="{BB962C8B-B14F-4D97-AF65-F5344CB8AC3E}">
        <p14:creationId xmlns:p14="http://schemas.microsoft.com/office/powerpoint/2010/main" val="107224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a:bodyPr>
          <a:lstStyle/>
          <a:p>
            <a:r>
              <a:rPr lang="en-US" b="1" dirty="0" smtClean="0"/>
              <a:t>Staff </a:t>
            </a:r>
            <a:r>
              <a:rPr lang="en-US" b="1" dirty="0"/>
              <a:t>and their Operations.</a:t>
            </a:r>
          </a:p>
          <a:p>
            <a:endParaRPr lang="en-US" dirty="0"/>
          </a:p>
          <a:p>
            <a:r>
              <a:rPr lang="en-US" dirty="0" smtClean="0"/>
              <a:t>The </a:t>
            </a:r>
            <a:r>
              <a:rPr lang="en-US" dirty="0"/>
              <a:t>staff is authenticated and their credentials are validated by the system before providing access to the Staff dashboard. </a:t>
            </a:r>
          </a:p>
          <a:p>
            <a:endParaRPr lang="en-US" dirty="0"/>
          </a:p>
          <a:p>
            <a:r>
              <a:rPr lang="en-US" dirty="0" smtClean="0"/>
              <a:t>Once </a:t>
            </a:r>
            <a:r>
              <a:rPr lang="en-US" dirty="0"/>
              <a:t>the staff gains access into the ERP system, they are greeted with interactive user interface, consisting of the various options in the form of menus. </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11</a:t>
            </a:fld>
            <a:endParaRPr lang="en-US"/>
          </a:p>
        </p:txBody>
      </p:sp>
    </p:spTree>
    <p:extLst>
      <p:ext uri="{BB962C8B-B14F-4D97-AF65-F5344CB8AC3E}">
        <p14:creationId xmlns:p14="http://schemas.microsoft.com/office/powerpoint/2010/main" val="175764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fontScale="92500"/>
          </a:bodyPr>
          <a:lstStyle/>
          <a:p>
            <a:r>
              <a:rPr lang="en-US" dirty="0" smtClean="0"/>
              <a:t>The </a:t>
            </a:r>
            <a:r>
              <a:rPr lang="en-US" dirty="0"/>
              <a:t>Staff are able to a particular client by accessing the ad client option from the Manage Client menu on the dashboard. </a:t>
            </a:r>
          </a:p>
          <a:p>
            <a:endParaRPr lang="en-US" dirty="0"/>
          </a:p>
          <a:p>
            <a:r>
              <a:rPr lang="en-US" dirty="0" smtClean="0"/>
              <a:t>After </a:t>
            </a:r>
            <a:r>
              <a:rPr lang="en-US" dirty="0"/>
              <a:t>the registration of the clients, the pre-registered clients can be searched through the register client search detail page to retrieve the respective client which can be selected for Editing the attributes or deletion. </a:t>
            </a:r>
          </a:p>
          <a:p>
            <a:endParaRPr lang="en-US" dirty="0"/>
          </a:p>
          <a:p>
            <a:r>
              <a:rPr lang="en-US" dirty="0" smtClean="0"/>
              <a:t>The </a:t>
            </a:r>
            <a:r>
              <a:rPr lang="en-US" dirty="0"/>
              <a:t>Staff are able to add an item along with the entire details of the item to the system through the use of the add item option in the Dashboard. </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12</a:t>
            </a:fld>
            <a:endParaRPr lang="en-US"/>
          </a:p>
        </p:txBody>
      </p:sp>
    </p:spTree>
    <p:extLst>
      <p:ext uri="{BB962C8B-B14F-4D97-AF65-F5344CB8AC3E}">
        <p14:creationId xmlns:p14="http://schemas.microsoft.com/office/powerpoint/2010/main" val="14953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staff also has the capability to search for a pre-existing item on the ERP system through the use of the Search item feature from the dashboard. This retrieves the list of matching items on system which can then be selected for editing or deletion. </a:t>
            </a:r>
          </a:p>
          <a:p>
            <a:endParaRPr lang="en-US" dirty="0"/>
          </a:p>
          <a:p>
            <a:r>
              <a:rPr lang="en-US" dirty="0" smtClean="0"/>
              <a:t>A </a:t>
            </a:r>
            <a:r>
              <a:rPr lang="en-US" dirty="0"/>
              <a:t>new purchase is added by the staff through the use of purchase menu and clicking the new purchase option. </a:t>
            </a:r>
          </a:p>
          <a:p>
            <a:endParaRPr lang="en-US" dirty="0"/>
          </a:p>
          <a:p>
            <a:r>
              <a:rPr lang="en-US" dirty="0" smtClean="0"/>
              <a:t>The </a:t>
            </a:r>
            <a:r>
              <a:rPr lang="en-US" dirty="0"/>
              <a:t>purchases can also be searched by the staff through the use of the search purchases option. Once the relevant purchase results are retrieved, the staff can either edit the purchase or download it. </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13</a:t>
            </a:fld>
            <a:endParaRPr lang="en-US"/>
          </a:p>
        </p:txBody>
      </p:sp>
    </p:spTree>
    <p:extLst>
      <p:ext uri="{BB962C8B-B14F-4D97-AF65-F5344CB8AC3E}">
        <p14:creationId xmlns:p14="http://schemas.microsoft.com/office/powerpoint/2010/main" val="326527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fontScale="92500"/>
          </a:bodyPr>
          <a:lstStyle/>
          <a:p>
            <a:r>
              <a:rPr lang="en-US" dirty="0" smtClean="0"/>
              <a:t>The </a:t>
            </a:r>
            <a:r>
              <a:rPr lang="en-US" dirty="0"/>
              <a:t>payment of the purchase can be made by the use of the purchase payment option which can be selected from the purchase menu on the staff dashboard. The staff can print the receipt and save the transaction. </a:t>
            </a:r>
          </a:p>
          <a:p>
            <a:endParaRPr lang="en-US" dirty="0"/>
          </a:p>
          <a:p>
            <a:r>
              <a:rPr lang="en-US" dirty="0" smtClean="0"/>
              <a:t>An </a:t>
            </a:r>
            <a:r>
              <a:rPr lang="en-US" dirty="0"/>
              <a:t>Advance payment for the system can be handled effectively by the staff using the advance purchase payment option from the staff dashboard. </a:t>
            </a:r>
          </a:p>
          <a:p>
            <a:endParaRPr lang="en-US" dirty="0"/>
          </a:p>
          <a:p>
            <a:r>
              <a:rPr lang="en-US" dirty="0" smtClean="0"/>
              <a:t>A </a:t>
            </a:r>
            <a:r>
              <a:rPr lang="en-US" dirty="0"/>
              <a:t>New sale for the company can be easily added by the staff through the use of the new sale frame in the dashboard. </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14</a:t>
            </a:fld>
            <a:endParaRPr lang="en-US"/>
          </a:p>
        </p:txBody>
      </p:sp>
    </p:spTree>
    <p:extLst>
      <p:ext uri="{BB962C8B-B14F-4D97-AF65-F5344CB8AC3E}">
        <p14:creationId xmlns:p14="http://schemas.microsoft.com/office/powerpoint/2010/main" val="294544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a:bodyPr>
          <a:lstStyle/>
          <a:p>
            <a:r>
              <a:rPr lang="en-US" dirty="0" smtClean="0"/>
              <a:t>The </a:t>
            </a:r>
            <a:r>
              <a:rPr lang="en-US" dirty="0"/>
              <a:t>sales can be searched by the staff using the search sales option which retrieves the relevant results that can be edited by the staff. </a:t>
            </a:r>
          </a:p>
          <a:p>
            <a:endParaRPr lang="en-US" dirty="0"/>
          </a:p>
          <a:p>
            <a:r>
              <a:rPr lang="en-US" dirty="0" smtClean="0"/>
              <a:t>The </a:t>
            </a:r>
            <a:r>
              <a:rPr lang="en-US" dirty="0"/>
              <a:t>sale receipts can be generated by the staff through the use of the sale receipt menu that can be searched using a variety of attributes. </a:t>
            </a:r>
          </a:p>
          <a:p>
            <a:endParaRPr lang="en-US" dirty="0"/>
          </a:p>
          <a:p>
            <a:r>
              <a:rPr lang="en-US" dirty="0" smtClean="0"/>
              <a:t>The </a:t>
            </a:r>
            <a:r>
              <a:rPr lang="en-US" dirty="0"/>
              <a:t>staff is also equipped with the generation of the sale receipt for advance payments which is accessible from the Advance sale receipt menu on the Dashboard. </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15</a:t>
            </a:fld>
            <a:endParaRPr lang="en-US"/>
          </a:p>
        </p:txBody>
      </p:sp>
    </p:spTree>
    <p:extLst>
      <p:ext uri="{BB962C8B-B14F-4D97-AF65-F5344CB8AC3E}">
        <p14:creationId xmlns:p14="http://schemas.microsoft.com/office/powerpoint/2010/main" val="1771996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Design </a:t>
            </a:r>
            <a:r>
              <a:rPr lang="en-US" dirty="0" smtClean="0"/>
              <a:t>(Entity and Relationships)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8852" y="1825625"/>
            <a:ext cx="6394295" cy="4351338"/>
          </a:xfrm>
        </p:spPr>
      </p:pic>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20D3544-B58A-41F9-9BCD-64D1B13DE903}"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16</a:t>
            </a:fld>
            <a:endParaRPr lang="en-US"/>
          </a:p>
        </p:txBody>
      </p:sp>
    </p:spTree>
    <p:extLst>
      <p:ext uri="{BB962C8B-B14F-4D97-AF65-F5344CB8AC3E}">
        <p14:creationId xmlns:p14="http://schemas.microsoft.com/office/powerpoint/2010/main" val="3071235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Design </a:t>
            </a:r>
            <a:r>
              <a:rPr lang="en-US" dirty="0" smtClean="0"/>
              <a:t>(Context Diagram)</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20D3544-B58A-41F9-9BCD-64D1B13DE903}"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17</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891506"/>
            <a:ext cx="5486400" cy="4219575"/>
          </a:xfrm>
        </p:spPr>
      </p:pic>
    </p:spTree>
    <p:extLst>
      <p:ext uri="{BB962C8B-B14F-4D97-AF65-F5344CB8AC3E}">
        <p14:creationId xmlns:p14="http://schemas.microsoft.com/office/powerpoint/2010/main" val="212767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smtClean="0"/>
              <a:t>Implementation (Database Schema)</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7107" y="1825625"/>
            <a:ext cx="6577785" cy="4351338"/>
          </a:xfrm>
        </p:spPr>
      </p:pic>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F3DB6814-D3CE-4B3C-97D6-F363AB0AF7B7}"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18</a:t>
            </a:fld>
            <a:endParaRPr lang="en-US"/>
          </a:p>
        </p:txBody>
      </p:sp>
    </p:spTree>
    <p:extLst>
      <p:ext uri="{BB962C8B-B14F-4D97-AF65-F5344CB8AC3E}">
        <p14:creationId xmlns:p14="http://schemas.microsoft.com/office/powerpoint/2010/main" val="389780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Implementation</a:t>
            </a:r>
          </a:p>
        </p:txBody>
      </p:sp>
      <p:sp>
        <p:nvSpPr>
          <p:cNvPr id="3" name="Content Placeholder 2"/>
          <p:cNvSpPr>
            <a:spLocks noGrp="1"/>
          </p:cNvSpPr>
          <p:nvPr>
            <p:ph idx="1"/>
          </p:nvPr>
        </p:nvSpPr>
        <p:spPr/>
        <p:txBody>
          <a:bodyPr/>
          <a:lstStyle/>
          <a:p>
            <a:pPr algn="just"/>
            <a:r>
              <a:rPr lang="en-US" dirty="0"/>
              <a:t>The approach </a:t>
            </a:r>
            <a:r>
              <a:rPr lang="en-US" dirty="0" smtClean="0"/>
              <a:t>has been implemented </a:t>
            </a:r>
            <a:r>
              <a:rPr lang="en-US" dirty="0"/>
              <a:t>in the java programming language as a standalone application. The challenges include the designing of the Graphical user interface through the use of Java Swings platform. The implementation of the machine learning approaches for effective and useful realization of the analysis in an accurate manner is highly necessary. The Database responsibilities </a:t>
            </a:r>
            <a:r>
              <a:rPr lang="en-US" dirty="0" smtClean="0"/>
              <a:t>have been handled </a:t>
            </a:r>
            <a:r>
              <a:rPr lang="en-US" dirty="0"/>
              <a:t>by the MySQL Database server.</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F3DB6814-D3CE-4B3C-97D6-F363AB0AF7B7}"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19</a:t>
            </a:fld>
            <a:endParaRPr lang="en-US"/>
          </a:p>
        </p:txBody>
      </p:sp>
    </p:spTree>
    <p:extLst>
      <p:ext uri="{BB962C8B-B14F-4D97-AF65-F5344CB8AC3E}">
        <p14:creationId xmlns:p14="http://schemas.microsoft.com/office/powerpoint/2010/main" val="2941626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Project Overview</a:t>
            </a:r>
          </a:p>
        </p:txBody>
      </p:sp>
      <p:sp>
        <p:nvSpPr>
          <p:cNvPr id="3" name="Content Placeholder 2"/>
          <p:cNvSpPr>
            <a:spLocks noGrp="1"/>
          </p:cNvSpPr>
          <p:nvPr>
            <p:ph idx="1"/>
          </p:nvPr>
        </p:nvSpPr>
        <p:spPr/>
        <p:txBody>
          <a:bodyPr>
            <a:normAutofit/>
          </a:bodyPr>
          <a:lstStyle/>
          <a:p>
            <a:r>
              <a:rPr lang="en-US" dirty="0"/>
              <a:t>Client:</a:t>
            </a:r>
          </a:p>
          <a:p>
            <a:pPr lvl="1"/>
            <a:r>
              <a:rPr lang="en-US" dirty="0"/>
              <a:t>Dilip </a:t>
            </a:r>
            <a:r>
              <a:rPr lang="en-US" dirty="0" smtClean="0"/>
              <a:t>Singh, CEO, Innovatus Technologies</a:t>
            </a:r>
          </a:p>
          <a:p>
            <a:r>
              <a:rPr lang="en-US" dirty="0" smtClean="0"/>
              <a:t>Client’s business:</a:t>
            </a:r>
          </a:p>
          <a:p>
            <a:pPr lvl="1"/>
            <a:r>
              <a:rPr lang="en-US" dirty="0" smtClean="0"/>
              <a:t>Innovatus </a:t>
            </a:r>
            <a:r>
              <a:rPr lang="en-US" dirty="0"/>
              <a:t>has provided satisfied service to their CRM and ERP clients in India and abroad and managed to grow in different </a:t>
            </a:r>
            <a:r>
              <a:rPr lang="en-US"/>
              <a:t>sectors </a:t>
            </a:r>
            <a:r>
              <a:rPr lang="en-US" smtClean="0"/>
              <a:t>in software </a:t>
            </a:r>
            <a:r>
              <a:rPr lang="en-US" dirty="0"/>
              <a:t>industry</a:t>
            </a:r>
            <a:r>
              <a:rPr lang="en-US" dirty="0" smtClean="0"/>
              <a:t>.</a:t>
            </a:r>
          </a:p>
          <a:p>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223BC384-8A56-4A98-8301-5DC33CBC29B8}"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a:t>
            </a:fld>
            <a:endParaRPr lang="en-US"/>
          </a:p>
        </p:txBody>
      </p:sp>
    </p:spTree>
    <p:extLst>
      <p:ext uri="{BB962C8B-B14F-4D97-AF65-F5344CB8AC3E}">
        <p14:creationId xmlns:p14="http://schemas.microsoft.com/office/powerpoint/2010/main" val="1921415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(Manager)</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20</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97437101"/>
              </p:ext>
            </p:extLst>
          </p:nvPr>
        </p:nvGraphicFramePr>
        <p:xfrm>
          <a:off x="1051560" y="2514599"/>
          <a:ext cx="10302240" cy="3891365"/>
        </p:xfrm>
        <a:graphic>
          <a:graphicData uri="http://schemas.openxmlformats.org/drawingml/2006/table">
            <a:tbl>
              <a:tblPr firstRow="1" firstCol="1" bandRow="1">
                <a:tableStyleId>{5C22544A-7EE6-4342-B048-85BDC9FD1C3A}</a:tableStyleId>
              </a:tblPr>
              <a:tblGrid>
                <a:gridCol w="2962870">
                  <a:extLst>
                    <a:ext uri="{9D8B030D-6E8A-4147-A177-3AD203B41FA5}">
                      <a16:colId xmlns:a16="http://schemas.microsoft.com/office/drawing/2014/main" val="3556357737"/>
                    </a:ext>
                  </a:extLst>
                </a:gridCol>
                <a:gridCol w="1912921">
                  <a:extLst>
                    <a:ext uri="{9D8B030D-6E8A-4147-A177-3AD203B41FA5}">
                      <a16:colId xmlns:a16="http://schemas.microsoft.com/office/drawing/2014/main" val="1989688425"/>
                    </a:ext>
                  </a:extLst>
                </a:gridCol>
                <a:gridCol w="1524583">
                  <a:extLst>
                    <a:ext uri="{9D8B030D-6E8A-4147-A177-3AD203B41FA5}">
                      <a16:colId xmlns:a16="http://schemas.microsoft.com/office/drawing/2014/main" val="368599153"/>
                    </a:ext>
                  </a:extLst>
                </a:gridCol>
                <a:gridCol w="1718753">
                  <a:extLst>
                    <a:ext uri="{9D8B030D-6E8A-4147-A177-3AD203B41FA5}">
                      <a16:colId xmlns:a16="http://schemas.microsoft.com/office/drawing/2014/main" val="4216179926"/>
                    </a:ext>
                  </a:extLst>
                </a:gridCol>
                <a:gridCol w="2183113">
                  <a:extLst>
                    <a:ext uri="{9D8B030D-6E8A-4147-A177-3AD203B41FA5}">
                      <a16:colId xmlns:a16="http://schemas.microsoft.com/office/drawing/2014/main" val="2604476684"/>
                    </a:ext>
                  </a:extLst>
                </a:gridCol>
              </a:tblGrid>
              <a:tr h="570448">
                <a:tc>
                  <a:txBody>
                    <a:bodyPr/>
                    <a:lstStyle/>
                    <a:p>
                      <a:pPr marL="0" marR="0" indent="274320" algn="just">
                        <a:lnSpc>
                          <a:spcPct val="150000"/>
                        </a:lnSpc>
                        <a:spcBef>
                          <a:spcPts val="0"/>
                        </a:spcBef>
                        <a:spcAft>
                          <a:spcPts val="0"/>
                        </a:spcAft>
                      </a:pPr>
                      <a:r>
                        <a:rPr lang="en-US" sz="1400">
                          <a:effectLst/>
                        </a:rPr>
                        <a:t>ID</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0" algn="just">
                        <a:lnSpc>
                          <a:spcPct val="150000"/>
                        </a:lnSpc>
                        <a:spcBef>
                          <a:spcPts val="0"/>
                        </a:spcBef>
                        <a:spcAft>
                          <a:spcPts val="0"/>
                        </a:spcAft>
                      </a:pPr>
                      <a:r>
                        <a:rPr lang="en-US" sz="1400">
                          <a:effectLst/>
                        </a:rPr>
                        <a:t>TEST CASE DESCRIPTION</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just">
                        <a:lnSpc>
                          <a:spcPct val="150000"/>
                        </a:lnSpc>
                        <a:spcBef>
                          <a:spcPts val="0"/>
                        </a:spcBef>
                        <a:spcAft>
                          <a:spcPts val="0"/>
                        </a:spcAft>
                      </a:pPr>
                      <a:r>
                        <a:rPr lang="en-US" sz="1400">
                          <a:effectLst/>
                        </a:rPr>
                        <a:t> INPUT</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just">
                        <a:lnSpc>
                          <a:spcPct val="150000"/>
                        </a:lnSpc>
                        <a:spcBef>
                          <a:spcPts val="0"/>
                        </a:spcBef>
                        <a:spcAft>
                          <a:spcPts val="0"/>
                        </a:spcAft>
                      </a:pPr>
                      <a:r>
                        <a:rPr lang="en-US" sz="1400">
                          <a:effectLst/>
                        </a:rPr>
                        <a:t>PASS CRITERIA</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just">
                        <a:lnSpc>
                          <a:spcPct val="150000"/>
                        </a:lnSpc>
                        <a:spcBef>
                          <a:spcPts val="0"/>
                        </a:spcBef>
                        <a:spcAft>
                          <a:spcPts val="0"/>
                        </a:spcAft>
                      </a:pPr>
                      <a:r>
                        <a:rPr lang="en-US" sz="1400">
                          <a:effectLst/>
                        </a:rPr>
                        <a:t>FAIL CRITERIA</a:t>
                      </a:r>
                      <a:endParaRPr lang="en-US" sz="1400">
                        <a:effectLst/>
                        <a:latin typeface="Times New Roman" panose="02020603050405020304" pitchFamily="18" charset="0"/>
                        <a:ea typeface="Calibri" panose="020F0502020204030204" pitchFamily="34" charset="0"/>
                      </a:endParaRPr>
                    </a:p>
                  </a:txBody>
                  <a:tcPr marL="60435" marR="60435" marT="0" marB="0"/>
                </a:tc>
                <a:extLst>
                  <a:ext uri="{0D108BD9-81ED-4DB2-BD59-A6C34878D82A}">
                    <a16:rowId xmlns:a16="http://schemas.microsoft.com/office/drawing/2014/main" val="1530741558"/>
                  </a:ext>
                </a:extLst>
              </a:tr>
              <a:tr h="760597">
                <a:tc>
                  <a:txBody>
                    <a:bodyPr/>
                    <a:lstStyle/>
                    <a:p>
                      <a:pPr marL="0" marR="0" indent="274320" algn="l">
                        <a:lnSpc>
                          <a:spcPct val="150000"/>
                        </a:lnSpc>
                        <a:spcBef>
                          <a:spcPts val="0"/>
                        </a:spcBef>
                        <a:spcAft>
                          <a:spcPts val="0"/>
                        </a:spcAft>
                      </a:pPr>
                      <a:r>
                        <a:rPr lang="en-US" sz="1400">
                          <a:effectLst/>
                        </a:rPr>
                        <a:t>M_REG</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dirty="0">
                          <a:effectLst/>
                        </a:rPr>
                        <a:t>Manager Registration.</a:t>
                      </a:r>
                      <a:endParaRPr lang="en-US" sz="1400" dirty="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dirty="0">
                          <a:effectLst/>
                        </a:rPr>
                        <a:t>Manager Details.</a:t>
                      </a:r>
                      <a:endParaRPr lang="en-US" sz="1400" dirty="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a:effectLst/>
                        </a:rPr>
                        <a:t>All the details are provided accurately. </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a:effectLst/>
                        </a:rPr>
                        <a:t>Invalid Data entered. </a:t>
                      </a:r>
                      <a:endParaRPr lang="en-US" sz="1400">
                        <a:effectLst/>
                        <a:latin typeface="Times New Roman" panose="02020603050405020304" pitchFamily="18" charset="0"/>
                        <a:ea typeface="Calibri" panose="020F0502020204030204" pitchFamily="34" charset="0"/>
                      </a:endParaRPr>
                    </a:p>
                  </a:txBody>
                  <a:tcPr marL="60435" marR="60435" marT="0" marB="0"/>
                </a:tc>
                <a:extLst>
                  <a:ext uri="{0D108BD9-81ED-4DB2-BD59-A6C34878D82A}">
                    <a16:rowId xmlns:a16="http://schemas.microsoft.com/office/drawing/2014/main" val="3399696828"/>
                  </a:ext>
                </a:extLst>
              </a:tr>
              <a:tr h="1140181">
                <a:tc>
                  <a:txBody>
                    <a:bodyPr/>
                    <a:lstStyle/>
                    <a:p>
                      <a:pPr marL="0" marR="0" indent="274320" algn="l">
                        <a:lnSpc>
                          <a:spcPct val="150000"/>
                        </a:lnSpc>
                        <a:spcBef>
                          <a:spcPts val="0"/>
                        </a:spcBef>
                        <a:spcAft>
                          <a:spcPts val="0"/>
                        </a:spcAft>
                      </a:pPr>
                      <a:r>
                        <a:rPr lang="en-US" sz="1400">
                          <a:effectLst/>
                        </a:rPr>
                        <a:t>M_LOGIN</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dirty="0">
                          <a:effectLst/>
                        </a:rPr>
                        <a:t>Manager Login.</a:t>
                      </a:r>
                      <a:endParaRPr lang="en-US" sz="1400" dirty="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dirty="0">
                          <a:effectLst/>
                        </a:rPr>
                        <a:t>Manager Login Credentials.</a:t>
                      </a:r>
                      <a:endParaRPr lang="en-US" sz="1400" dirty="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dirty="0">
                          <a:effectLst/>
                        </a:rPr>
                        <a:t>Successful Login when valid credentials are entered.</a:t>
                      </a:r>
                      <a:endParaRPr lang="en-US" sz="1400" dirty="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a:effectLst/>
                        </a:rPr>
                        <a:t>Incorrect Credentials entered and respective pop up message is shown. </a:t>
                      </a:r>
                      <a:endParaRPr lang="en-US" sz="1400">
                        <a:effectLst/>
                        <a:latin typeface="Times New Roman" panose="02020603050405020304" pitchFamily="18" charset="0"/>
                        <a:ea typeface="Calibri" panose="020F0502020204030204" pitchFamily="34" charset="0"/>
                      </a:endParaRPr>
                    </a:p>
                  </a:txBody>
                  <a:tcPr marL="60435" marR="60435" marT="0" marB="0"/>
                </a:tc>
                <a:extLst>
                  <a:ext uri="{0D108BD9-81ED-4DB2-BD59-A6C34878D82A}">
                    <a16:rowId xmlns:a16="http://schemas.microsoft.com/office/drawing/2014/main" val="298303981"/>
                  </a:ext>
                </a:extLst>
              </a:tr>
              <a:tr h="1140895">
                <a:tc>
                  <a:txBody>
                    <a:bodyPr/>
                    <a:lstStyle/>
                    <a:p>
                      <a:pPr marL="0" marR="0" indent="274320" algn="l">
                        <a:lnSpc>
                          <a:spcPct val="150000"/>
                        </a:lnSpc>
                        <a:spcBef>
                          <a:spcPts val="0"/>
                        </a:spcBef>
                        <a:spcAft>
                          <a:spcPts val="0"/>
                        </a:spcAft>
                      </a:pPr>
                      <a:r>
                        <a:rPr lang="en-US" sz="1400" dirty="0">
                          <a:effectLst/>
                        </a:rPr>
                        <a:t>M_CHG_PASSWORD</a:t>
                      </a:r>
                      <a:endParaRPr lang="en-US" sz="1400" dirty="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a:effectLst/>
                        </a:rPr>
                        <a:t>Manager password update. </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a:effectLst/>
                        </a:rPr>
                        <a:t>Manager updates password in the system.</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a:effectLst/>
                        </a:rPr>
                        <a:t>New password is updated in the database successfully.</a:t>
                      </a:r>
                      <a:endParaRPr lang="en-US" sz="1400">
                        <a:effectLst/>
                        <a:latin typeface="Times New Roman" panose="02020603050405020304" pitchFamily="18" charset="0"/>
                        <a:ea typeface="Calibri" panose="020F0502020204030204" pitchFamily="34" charset="0"/>
                      </a:endParaRPr>
                    </a:p>
                  </a:txBody>
                  <a:tcPr marL="60435" marR="60435" marT="0" marB="0"/>
                </a:tc>
                <a:tc>
                  <a:txBody>
                    <a:bodyPr/>
                    <a:lstStyle/>
                    <a:p>
                      <a:pPr marL="0" marR="0" indent="274320" algn="l">
                        <a:lnSpc>
                          <a:spcPct val="150000"/>
                        </a:lnSpc>
                        <a:spcBef>
                          <a:spcPts val="0"/>
                        </a:spcBef>
                        <a:spcAft>
                          <a:spcPts val="0"/>
                        </a:spcAft>
                      </a:pPr>
                      <a:r>
                        <a:rPr lang="en-US" sz="1400" dirty="0">
                          <a:effectLst/>
                        </a:rPr>
                        <a:t>Passwords do not match or old password is incorrect and respective pop up message is shown. </a:t>
                      </a:r>
                      <a:endParaRPr lang="en-US" sz="1400" dirty="0">
                        <a:effectLst/>
                        <a:latin typeface="Times New Roman" panose="02020603050405020304" pitchFamily="18" charset="0"/>
                        <a:ea typeface="Calibri" panose="020F0502020204030204" pitchFamily="34" charset="0"/>
                      </a:endParaRPr>
                    </a:p>
                  </a:txBody>
                  <a:tcPr marL="60435" marR="60435" marT="0" marB="0"/>
                </a:tc>
                <a:extLst>
                  <a:ext uri="{0D108BD9-81ED-4DB2-BD59-A6C34878D82A}">
                    <a16:rowId xmlns:a16="http://schemas.microsoft.com/office/drawing/2014/main" val="3336609111"/>
                  </a:ext>
                </a:extLst>
              </a:tr>
            </a:tbl>
          </a:graphicData>
        </a:graphic>
      </p:graphicFrame>
      <p:sp>
        <p:nvSpPr>
          <p:cNvPr id="11" name="TextBox 10"/>
          <p:cNvSpPr txBox="1"/>
          <p:nvPr/>
        </p:nvSpPr>
        <p:spPr>
          <a:xfrm>
            <a:off x="1257300" y="1690688"/>
            <a:ext cx="5715000" cy="400110"/>
          </a:xfrm>
          <a:prstGeom prst="rect">
            <a:avLst/>
          </a:prstGeom>
          <a:noFill/>
        </p:spPr>
        <p:txBody>
          <a:bodyPr wrap="square" rtlCol="0">
            <a:spAutoFit/>
          </a:bodyPr>
          <a:lstStyle/>
          <a:p>
            <a:pPr lvl="0" indent="274638" algn="just" eaLnBrk="0" fontAlgn="base" hangingPunct="0">
              <a:spcBef>
                <a:spcPct val="0"/>
              </a:spcBef>
              <a:spcAft>
                <a:spcPct val="0"/>
              </a:spcAft>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1.1 Test Cases </a:t>
            </a: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for</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Manager Login and Edit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287007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(Manager)</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21</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726860818"/>
              </p:ext>
            </p:extLst>
          </p:nvPr>
        </p:nvGraphicFramePr>
        <p:xfrm>
          <a:off x="838200" y="2218919"/>
          <a:ext cx="10515599" cy="4100408"/>
        </p:xfrm>
        <a:graphic>
          <a:graphicData uri="http://schemas.openxmlformats.org/drawingml/2006/table">
            <a:tbl>
              <a:tblPr firstRow="1" firstCol="1" bandRow="1">
                <a:tableStyleId>{5C22544A-7EE6-4342-B048-85BDC9FD1C3A}</a:tableStyleId>
              </a:tblPr>
              <a:tblGrid>
                <a:gridCol w="1775459">
                  <a:extLst>
                    <a:ext uri="{9D8B030D-6E8A-4147-A177-3AD203B41FA5}">
                      <a16:colId xmlns:a16="http://schemas.microsoft.com/office/drawing/2014/main" val="895711647"/>
                    </a:ext>
                  </a:extLst>
                </a:gridCol>
                <a:gridCol w="1988820">
                  <a:extLst>
                    <a:ext uri="{9D8B030D-6E8A-4147-A177-3AD203B41FA5}">
                      <a16:colId xmlns:a16="http://schemas.microsoft.com/office/drawing/2014/main" val="3416997944"/>
                    </a:ext>
                  </a:extLst>
                </a:gridCol>
                <a:gridCol w="1363981">
                  <a:extLst>
                    <a:ext uri="{9D8B030D-6E8A-4147-A177-3AD203B41FA5}">
                      <a16:colId xmlns:a16="http://schemas.microsoft.com/office/drawing/2014/main" val="3694969753"/>
                    </a:ext>
                  </a:extLst>
                </a:gridCol>
                <a:gridCol w="3710939">
                  <a:extLst>
                    <a:ext uri="{9D8B030D-6E8A-4147-A177-3AD203B41FA5}">
                      <a16:colId xmlns:a16="http://schemas.microsoft.com/office/drawing/2014/main" val="3115719833"/>
                    </a:ext>
                  </a:extLst>
                </a:gridCol>
                <a:gridCol w="1676400">
                  <a:extLst>
                    <a:ext uri="{9D8B030D-6E8A-4147-A177-3AD203B41FA5}">
                      <a16:colId xmlns:a16="http://schemas.microsoft.com/office/drawing/2014/main" val="1914073471"/>
                    </a:ext>
                  </a:extLst>
                </a:gridCol>
              </a:tblGrid>
              <a:tr h="234643">
                <a:tc>
                  <a:txBody>
                    <a:bodyPr/>
                    <a:lstStyle/>
                    <a:p>
                      <a:pPr marL="0" marR="0" indent="274320" algn="l">
                        <a:lnSpc>
                          <a:spcPct val="150000"/>
                        </a:lnSpc>
                        <a:spcBef>
                          <a:spcPts val="0"/>
                        </a:spcBef>
                        <a:spcAft>
                          <a:spcPts val="0"/>
                        </a:spcAft>
                      </a:pPr>
                      <a:r>
                        <a:rPr lang="en-US" sz="1200">
                          <a:effectLst/>
                        </a:rPr>
                        <a:t>ID</a:t>
                      </a:r>
                      <a:endParaRPr lang="en-US" sz="120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0" algn="l">
                        <a:lnSpc>
                          <a:spcPct val="150000"/>
                        </a:lnSpc>
                        <a:spcBef>
                          <a:spcPts val="0"/>
                        </a:spcBef>
                        <a:spcAft>
                          <a:spcPts val="0"/>
                        </a:spcAft>
                      </a:pPr>
                      <a:r>
                        <a:rPr lang="en-US" sz="1200">
                          <a:effectLst/>
                        </a:rPr>
                        <a:t>TEST CASE DESCRIPTION</a:t>
                      </a:r>
                      <a:endParaRPr lang="en-US" sz="120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a:effectLst/>
                        </a:rPr>
                        <a:t>INPUT</a:t>
                      </a:r>
                      <a:endParaRPr lang="en-US" sz="120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a:effectLst/>
                        </a:rPr>
                        <a:t>PASS CRITERIA</a:t>
                      </a:r>
                      <a:endParaRPr lang="en-US" sz="120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a:effectLst/>
                        </a:rPr>
                        <a:t>FAIL CRITERIA</a:t>
                      </a:r>
                      <a:endParaRPr lang="en-US" sz="1200">
                        <a:effectLst/>
                        <a:latin typeface="Times New Roman" panose="02020603050405020304" pitchFamily="18" charset="0"/>
                        <a:ea typeface="Calibri" panose="020F0502020204030204" pitchFamily="34" charset="0"/>
                      </a:endParaRPr>
                    </a:p>
                  </a:txBody>
                  <a:tcPr marL="25901" marR="25901" marT="0" marB="0"/>
                </a:tc>
                <a:extLst>
                  <a:ext uri="{0D108BD9-81ED-4DB2-BD59-A6C34878D82A}">
                    <a16:rowId xmlns:a16="http://schemas.microsoft.com/office/drawing/2014/main" val="4096112265"/>
                  </a:ext>
                </a:extLst>
              </a:tr>
              <a:tr h="2180168">
                <a:tc>
                  <a:txBody>
                    <a:bodyPr/>
                    <a:lstStyle/>
                    <a:p>
                      <a:pPr marL="0" marR="0" indent="274320" algn="l">
                        <a:lnSpc>
                          <a:spcPct val="150000"/>
                        </a:lnSpc>
                        <a:spcBef>
                          <a:spcPts val="0"/>
                        </a:spcBef>
                        <a:spcAft>
                          <a:spcPts val="0"/>
                        </a:spcAft>
                      </a:pPr>
                      <a:r>
                        <a:rPr lang="en-US" sz="1200">
                          <a:effectLst/>
                        </a:rPr>
                        <a:t>M_ADD_COMPANY</a:t>
                      </a:r>
                      <a:endParaRPr lang="en-US" sz="120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a:effectLst/>
                        </a:rPr>
                        <a:t>Manager adds a new company.</a:t>
                      </a:r>
                      <a:endParaRPr lang="en-US" sz="120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dirty="0">
                          <a:effectLst/>
                        </a:rPr>
                        <a:t>Manager enters the General Information, statutory details and Bank details of the company. </a:t>
                      </a:r>
                      <a:endParaRPr lang="en-US" sz="1200" dirty="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dirty="0">
                          <a:effectLst/>
                        </a:rPr>
                        <a:t>Manager enters the correct company details and values for PIN number (6 digits), GSTIN (13 digits), PAN Number (10 characters), IFSC (11 characters) which are validated along with the other company data and stored successfully.</a:t>
                      </a:r>
                      <a:endParaRPr lang="en-US" sz="1200" dirty="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a:effectLst/>
                        </a:rPr>
                        <a:t>A respective pop up message is shown for all the encountered scenarios. </a:t>
                      </a:r>
                      <a:endParaRPr lang="en-US" sz="1200">
                        <a:effectLst/>
                        <a:latin typeface="Times New Roman" panose="02020603050405020304" pitchFamily="18" charset="0"/>
                        <a:ea typeface="Calibri" panose="020F0502020204030204" pitchFamily="34" charset="0"/>
                      </a:endParaRPr>
                    </a:p>
                  </a:txBody>
                  <a:tcPr marL="25901" marR="25901" marT="0" marB="0"/>
                </a:tc>
                <a:extLst>
                  <a:ext uri="{0D108BD9-81ED-4DB2-BD59-A6C34878D82A}">
                    <a16:rowId xmlns:a16="http://schemas.microsoft.com/office/drawing/2014/main" val="2228990517"/>
                  </a:ext>
                </a:extLst>
              </a:tr>
              <a:tr h="1582830">
                <a:tc>
                  <a:txBody>
                    <a:bodyPr/>
                    <a:lstStyle/>
                    <a:p>
                      <a:pPr marL="0" marR="0" indent="274320" algn="l">
                        <a:lnSpc>
                          <a:spcPct val="150000"/>
                        </a:lnSpc>
                        <a:spcBef>
                          <a:spcPts val="0"/>
                        </a:spcBef>
                        <a:spcAft>
                          <a:spcPts val="0"/>
                        </a:spcAft>
                      </a:pPr>
                      <a:r>
                        <a:rPr lang="en-US" sz="1200">
                          <a:effectLst/>
                        </a:rPr>
                        <a:t>M_EDIT_COMPANY</a:t>
                      </a:r>
                      <a:endParaRPr lang="en-US" sz="120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a:effectLst/>
                        </a:rPr>
                        <a:t>Manager updates existing company details. </a:t>
                      </a:r>
                      <a:endParaRPr lang="en-US" sz="120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a:effectLst/>
                        </a:rPr>
                        <a:t>Manager updates the General Information, statutory details and Bank details of the company.</a:t>
                      </a:r>
                      <a:endParaRPr lang="en-US" sz="120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dirty="0">
                          <a:effectLst/>
                        </a:rPr>
                        <a:t>Manager updates the correct company details and values for PIN number (6 digits), GSTIN (13 digits), PAN Number (10 characters), IFSC (11 characters) which are validated along with the other company data and stored successfully.</a:t>
                      </a:r>
                      <a:endParaRPr lang="en-US" sz="1200" dirty="0">
                        <a:effectLst/>
                        <a:latin typeface="Times New Roman" panose="02020603050405020304" pitchFamily="18" charset="0"/>
                        <a:ea typeface="Calibri" panose="020F0502020204030204" pitchFamily="34" charset="0"/>
                      </a:endParaRPr>
                    </a:p>
                  </a:txBody>
                  <a:tcPr marL="25901" marR="25901" marT="0" marB="0"/>
                </a:tc>
                <a:tc>
                  <a:txBody>
                    <a:bodyPr/>
                    <a:lstStyle/>
                    <a:p>
                      <a:pPr marL="0" marR="0" indent="274320" algn="l">
                        <a:lnSpc>
                          <a:spcPct val="150000"/>
                        </a:lnSpc>
                        <a:spcBef>
                          <a:spcPts val="0"/>
                        </a:spcBef>
                        <a:spcAft>
                          <a:spcPts val="0"/>
                        </a:spcAft>
                      </a:pPr>
                      <a:r>
                        <a:rPr lang="en-US" sz="1200" dirty="0">
                          <a:effectLst/>
                        </a:rPr>
                        <a:t>A respective pop up message is shown for all the encountered scenarios.</a:t>
                      </a:r>
                      <a:endParaRPr lang="en-US" sz="1200" dirty="0">
                        <a:effectLst/>
                        <a:latin typeface="Times New Roman" panose="02020603050405020304" pitchFamily="18" charset="0"/>
                        <a:ea typeface="Calibri" panose="020F0502020204030204" pitchFamily="34" charset="0"/>
                      </a:endParaRPr>
                    </a:p>
                  </a:txBody>
                  <a:tcPr marL="25901" marR="25901" marT="0" marB="0"/>
                </a:tc>
                <a:extLst>
                  <a:ext uri="{0D108BD9-81ED-4DB2-BD59-A6C34878D82A}">
                    <a16:rowId xmlns:a16="http://schemas.microsoft.com/office/drawing/2014/main" val="1078580859"/>
                  </a:ext>
                </a:extLst>
              </a:tr>
            </a:tbl>
          </a:graphicData>
        </a:graphic>
      </p:graphicFrame>
      <p:sp>
        <p:nvSpPr>
          <p:cNvPr id="14" name="TextBox 13"/>
          <p:cNvSpPr txBox="1"/>
          <p:nvPr/>
        </p:nvSpPr>
        <p:spPr>
          <a:xfrm>
            <a:off x="1257300" y="1572588"/>
            <a:ext cx="6377940" cy="646331"/>
          </a:xfrm>
          <a:prstGeom prst="rect">
            <a:avLst/>
          </a:prstGeom>
          <a:noFill/>
        </p:spPr>
        <p:txBody>
          <a:bodyPr wrap="square" rtlCol="0">
            <a:spAutoFit/>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1.2 Test Cases for managing home company information</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1158193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(Manager)</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22</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87661271"/>
              </p:ext>
            </p:extLst>
          </p:nvPr>
        </p:nvGraphicFramePr>
        <p:xfrm>
          <a:off x="838200" y="2011879"/>
          <a:ext cx="10515602" cy="4363235"/>
        </p:xfrm>
        <a:graphic>
          <a:graphicData uri="http://schemas.openxmlformats.org/drawingml/2006/table">
            <a:tbl>
              <a:tblPr firstRow="1" firstCol="1" bandRow="1">
                <a:tableStyleId>{5C22544A-7EE6-4342-B048-85BDC9FD1C3A}</a:tableStyleId>
              </a:tblPr>
              <a:tblGrid>
                <a:gridCol w="2065020">
                  <a:extLst>
                    <a:ext uri="{9D8B030D-6E8A-4147-A177-3AD203B41FA5}">
                      <a16:colId xmlns:a16="http://schemas.microsoft.com/office/drawing/2014/main" val="1508235550"/>
                    </a:ext>
                  </a:extLst>
                </a:gridCol>
                <a:gridCol w="2217420">
                  <a:extLst>
                    <a:ext uri="{9D8B030D-6E8A-4147-A177-3AD203B41FA5}">
                      <a16:colId xmlns:a16="http://schemas.microsoft.com/office/drawing/2014/main" val="2941068714"/>
                    </a:ext>
                  </a:extLst>
                </a:gridCol>
                <a:gridCol w="1874520">
                  <a:extLst>
                    <a:ext uri="{9D8B030D-6E8A-4147-A177-3AD203B41FA5}">
                      <a16:colId xmlns:a16="http://schemas.microsoft.com/office/drawing/2014/main" val="3345429170"/>
                    </a:ext>
                  </a:extLst>
                </a:gridCol>
                <a:gridCol w="2214798">
                  <a:extLst>
                    <a:ext uri="{9D8B030D-6E8A-4147-A177-3AD203B41FA5}">
                      <a16:colId xmlns:a16="http://schemas.microsoft.com/office/drawing/2014/main" val="1817127738"/>
                    </a:ext>
                  </a:extLst>
                </a:gridCol>
                <a:gridCol w="2143844">
                  <a:extLst>
                    <a:ext uri="{9D8B030D-6E8A-4147-A177-3AD203B41FA5}">
                      <a16:colId xmlns:a16="http://schemas.microsoft.com/office/drawing/2014/main" val="2892014963"/>
                    </a:ext>
                  </a:extLst>
                </a:gridCol>
              </a:tblGrid>
              <a:tr h="255557">
                <a:tc>
                  <a:txBody>
                    <a:bodyPr/>
                    <a:lstStyle/>
                    <a:p>
                      <a:pPr marL="0" marR="0" indent="274320" algn="l">
                        <a:lnSpc>
                          <a:spcPct val="150000"/>
                        </a:lnSpc>
                        <a:spcBef>
                          <a:spcPts val="0"/>
                        </a:spcBef>
                        <a:spcAft>
                          <a:spcPts val="0"/>
                        </a:spcAft>
                      </a:pPr>
                      <a:r>
                        <a:rPr lang="en-US" sz="1200">
                          <a:effectLst/>
                        </a:rPr>
                        <a:t>ID</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0" algn="l">
                        <a:lnSpc>
                          <a:spcPct val="150000"/>
                        </a:lnSpc>
                        <a:spcBef>
                          <a:spcPts val="0"/>
                        </a:spcBef>
                        <a:spcAft>
                          <a:spcPts val="0"/>
                        </a:spcAft>
                      </a:pPr>
                      <a:r>
                        <a:rPr lang="en-US" sz="1200">
                          <a:effectLst/>
                        </a:rPr>
                        <a:t>TEST CASE DESCRIPTION</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INPUT</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PASS CRITERIA</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FAIL CRITERIA</a:t>
                      </a:r>
                      <a:endParaRPr lang="en-US" sz="1200">
                        <a:effectLst/>
                        <a:latin typeface="Times New Roman" panose="02020603050405020304" pitchFamily="18" charset="0"/>
                        <a:ea typeface="Calibri" panose="020F0502020204030204" pitchFamily="34" charset="0"/>
                      </a:endParaRPr>
                    </a:p>
                  </a:txBody>
                  <a:tcPr marL="33995" marR="33995" marT="0" marB="0"/>
                </a:tc>
                <a:extLst>
                  <a:ext uri="{0D108BD9-81ED-4DB2-BD59-A6C34878D82A}">
                    <a16:rowId xmlns:a16="http://schemas.microsoft.com/office/drawing/2014/main" val="2438460824"/>
                  </a:ext>
                </a:extLst>
              </a:tr>
              <a:tr h="1277786">
                <a:tc>
                  <a:txBody>
                    <a:bodyPr/>
                    <a:lstStyle/>
                    <a:p>
                      <a:pPr marL="0" marR="0" indent="274320" algn="l">
                        <a:lnSpc>
                          <a:spcPct val="150000"/>
                        </a:lnSpc>
                        <a:spcBef>
                          <a:spcPts val="0"/>
                        </a:spcBef>
                        <a:spcAft>
                          <a:spcPts val="0"/>
                        </a:spcAft>
                      </a:pPr>
                      <a:r>
                        <a:rPr lang="en-US" sz="1200">
                          <a:effectLst/>
                        </a:rPr>
                        <a:t>M_ADD_STAFF</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Manager adds staff details for staff account creation.</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Manager Enters the relevant staff details. </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Manager enters the relevant staff details correctly and in the right format which are validated and stored successfully.</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A respective pop up message is shown for all the encountered scenarios.</a:t>
                      </a:r>
                      <a:endParaRPr lang="en-US" sz="1200">
                        <a:effectLst/>
                        <a:latin typeface="Times New Roman" panose="02020603050405020304" pitchFamily="18" charset="0"/>
                        <a:ea typeface="Calibri" panose="020F0502020204030204" pitchFamily="34" charset="0"/>
                      </a:endParaRPr>
                    </a:p>
                  </a:txBody>
                  <a:tcPr marL="33995" marR="33995" marT="0" marB="0"/>
                </a:tc>
                <a:extLst>
                  <a:ext uri="{0D108BD9-81ED-4DB2-BD59-A6C34878D82A}">
                    <a16:rowId xmlns:a16="http://schemas.microsoft.com/office/drawing/2014/main" val="865648622"/>
                  </a:ext>
                </a:extLst>
              </a:tr>
              <a:tr h="1533343">
                <a:tc>
                  <a:txBody>
                    <a:bodyPr/>
                    <a:lstStyle/>
                    <a:p>
                      <a:pPr marL="0" marR="0" indent="274320" algn="l">
                        <a:lnSpc>
                          <a:spcPct val="150000"/>
                        </a:lnSpc>
                        <a:spcBef>
                          <a:spcPts val="0"/>
                        </a:spcBef>
                        <a:spcAft>
                          <a:spcPts val="0"/>
                        </a:spcAft>
                      </a:pPr>
                      <a:r>
                        <a:rPr lang="en-US" sz="1200" dirty="0">
                          <a:effectLst/>
                        </a:rPr>
                        <a:t>M_EDIT_STAFF</a:t>
                      </a:r>
                      <a:endParaRPr lang="en-US" sz="1200" dirty="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dirty="0">
                          <a:effectLst/>
                        </a:rPr>
                        <a:t>Manager updates the Staff Details.</a:t>
                      </a:r>
                      <a:endParaRPr lang="en-US" sz="1200" dirty="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dirty="0">
                          <a:effectLst/>
                        </a:rPr>
                        <a:t>Manager Edits the selected Staff details.</a:t>
                      </a:r>
                      <a:endParaRPr lang="en-US" sz="1200" dirty="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Manager updates the relevant staff details correctly and in the right format which are validated and stored successfully in database.</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dirty="0">
                          <a:effectLst/>
                        </a:rPr>
                        <a:t>A respective pop up message is shown for all the encountered scenarios.</a:t>
                      </a:r>
                      <a:endParaRPr lang="en-US" sz="1200" dirty="0">
                        <a:effectLst/>
                        <a:latin typeface="Times New Roman" panose="02020603050405020304" pitchFamily="18" charset="0"/>
                        <a:ea typeface="Calibri" panose="020F0502020204030204" pitchFamily="34" charset="0"/>
                      </a:endParaRPr>
                    </a:p>
                  </a:txBody>
                  <a:tcPr marL="33995" marR="33995" marT="0" marB="0"/>
                </a:tc>
                <a:extLst>
                  <a:ext uri="{0D108BD9-81ED-4DB2-BD59-A6C34878D82A}">
                    <a16:rowId xmlns:a16="http://schemas.microsoft.com/office/drawing/2014/main" val="569235822"/>
                  </a:ext>
                </a:extLst>
              </a:tr>
              <a:tr h="1277786">
                <a:tc>
                  <a:txBody>
                    <a:bodyPr/>
                    <a:lstStyle/>
                    <a:p>
                      <a:pPr marL="0" marR="0" indent="274320" algn="l">
                        <a:lnSpc>
                          <a:spcPct val="150000"/>
                        </a:lnSpc>
                        <a:spcBef>
                          <a:spcPts val="0"/>
                        </a:spcBef>
                        <a:spcAft>
                          <a:spcPts val="0"/>
                        </a:spcAft>
                      </a:pPr>
                      <a:r>
                        <a:rPr lang="en-US" sz="1200">
                          <a:effectLst/>
                        </a:rPr>
                        <a:t>M_STAFF_REPORT</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Manager views Staff report.</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Manager Action. </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a:effectLst/>
                        </a:rPr>
                        <a:t>If Staff is created and the details are present, the relevant details are retrieved and displayed to the user. </a:t>
                      </a:r>
                      <a:endParaRPr lang="en-US" sz="1200">
                        <a:effectLst/>
                        <a:latin typeface="Times New Roman" panose="02020603050405020304" pitchFamily="18" charset="0"/>
                        <a:ea typeface="Calibri" panose="020F0502020204030204" pitchFamily="34" charset="0"/>
                      </a:endParaRPr>
                    </a:p>
                  </a:txBody>
                  <a:tcPr marL="33995" marR="33995" marT="0" marB="0"/>
                </a:tc>
                <a:tc>
                  <a:txBody>
                    <a:bodyPr/>
                    <a:lstStyle/>
                    <a:p>
                      <a:pPr marL="0" marR="0" indent="274320" algn="l">
                        <a:lnSpc>
                          <a:spcPct val="150000"/>
                        </a:lnSpc>
                        <a:spcBef>
                          <a:spcPts val="0"/>
                        </a:spcBef>
                        <a:spcAft>
                          <a:spcPts val="0"/>
                        </a:spcAft>
                      </a:pPr>
                      <a:r>
                        <a:rPr lang="en-US" sz="1200" dirty="0">
                          <a:effectLst/>
                        </a:rPr>
                        <a:t>If staff details are absent then a pop up message with the relevant error is displayed. </a:t>
                      </a:r>
                      <a:endParaRPr lang="en-US" sz="1200" dirty="0">
                        <a:effectLst/>
                        <a:latin typeface="Times New Roman" panose="02020603050405020304" pitchFamily="18" charset="0"/>
                        <a:ea typeface="Calibri" panose="020F0502020204030204" pitchFamily="34" charset="0"/>
                      </a:endParaRPr>
                    </a:p>
                  </a:txBody>
                  <a:tcPr marL="33995" marR="33995" marT="0" marB="0"/>
                </a:tc>
                <a:extLst>
                  <a:ext uri="{0D108BD9-81ED-4DB2-BD59-A6C34878D82A}">
                    <a16:rowId xmlns:a16="http://schemas.microsoft.com/office/drawing/2014/main" val="1550864046"/>
                  </a:ext>
                </a:extLst>
              </a:tr>
            </a:tbl>
          </a:graphicData>
        </a:graphic>
      </p:graphicFrame>
      <p:sp>
        <p:nvSpPr>
          <p:cNvPr id="11" name="TextBox 10"/>
          <p:cNvSpPr txBox="1"/>
          <p:nvPr/>
        </p:nvSpPr>
        <p:spPr>
          <a:xfrm>
            <a:off x="1089660" y="1449147"/>
            <a:ext cx="5184153" cy="646331"/>
          </a:xfrm>
          <a:prstGeom prst="rect">
            <a:avLst/>
          </a:prstGeom>
          <a:noFill/>
        </p:spPr>
        <p:txBody>
          <a:bodyPr wrap="square" rtlCol="0">
            <a:spAutoFit/>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1.3 Test Cases for Staff Details</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775569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(Manager)</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23</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702121"/>
              </p:ext>
            </p:extLst>
          </p:nvPr>
        </p:nvGraphicFramePr>
        <p:xfrm>
          <a:off x="838200" y="2308859"/>
          <a:ext cx="10317480" cy="3868104"/>
        </p:xfrm>
        <a:graphic>
          <a:graphicData uri="http://schemas.openxmlformats.org/drawingml/2006/table">
            <a:tbl>
              <a:tblPr firstRow="1" firstCol="1" bandRow="1">
                <a:tableStyleId>{5C22544A-7EE6-4342-B048-85BDC9FD1C3A}</a:tableStyleId>
              </a:tblPr>
              <a:tblGrid>
                <a:gridCol w="2087880">
                  <a:extLst>
                    <a:ext uri="{9D8B030D-6E8A-4147-A177-3AD203B41FA5}">
                      <a16:colId xmlns:a16="http://schemas.microsoft.com/office/drawing/2014/main" val="3821411121"/>
                    </a:ext>
                  </a:extLst>
                </a:gridCol>
                <a:gridCol w="2148840">
                  <a:extLst>
                    <a:ext uri="{9D8B030D-6E8A-4147-A177-3AD203B41FA5}">
                      <a16:colId xmlns:a16="http://schemas.microsoft.com/office/drawing/2014/main" val="563614561"/>
                    </a:ext>
                  </a:extLst>
                </a:gridCol>
                <a:gridCol w="1463040">
                  <a:extLst>
                    <a:ext uri="{9D8B030D-6E8A-4147-A177-3AD203B41FA5}">
                      <a16:colId xmlns:a16="http://schemas.microsoft.com/office/drawing/2014/main" val="2760045481"/>
                    </a:ext>
                  </a:extLst>
                </a:gridCol>
                <a:gridCol w="2331720">
                  <a:extLst>
                    <a:ext uri="{9D8B030D-6E8A-4147-A177-3AD203B41FA5}">
                      <a16:colId xmlns:a16="http://schemas.microsoft.com/office/drawing/2014/main" val="3083949086"/>
                    </a:ext>
                  </a:extLst>
                </a:gridCol>
                <a:gridCol w="2286000">
                  <a:extLst>
                    <a:ext uri="{9D8B030D-6E8A-4147-A177-3AD203B41FA5}">
                      <a16:colId xmlns:a16="http://schemas.microsoft.com/office/drawing/2014/main" val="138849173"/>
                    </a:ext>
                  </a:extLst>
                </a:gridCol>
              </a:tblGrid>
              <a:tr h="336357">
                <a:tc>
                  <a:txBody>
                    <a:bodyPr/>
                    <a:lstStyle/>
                    <a:p>
                      <a:pPr marL="0" marR="0" indent="274320" algn="l">
                        <a:lnSpc>
                          <a:spcPct val="150000"/>
                        </a:lnSpc>
                        <a:spcBef>
                          <a:spcPts val="0"/>
                        </a:spcBef>
                        <a:spcAft>
                          <a:spcPts val="0"/>
                        </a:spcAft>
                      </a:pPr>
                      <a:r>
                        <a:rPr lang="en-US" sz="1400">
                          <a:effectLst/>
                        </a:rPr>
                        <a:t>ID</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0" algn="l">
                        <a:lnSpc>
                          <a:spcPct val="150000"/>
                        </a:lnSpc>
                        <a:spcBef>
                          <a:spcPts val="0"/>
                        </a:spcBef>
                        <a:spcAft>
                          <a:spcPts val="0"/>
                        </a:spcAft>
                      </a:pPr>
                      <a:r>
                        <a:rPr lang="en-US" sz="1400">
                          <a:effectLst/>
                        </a:rPr>
                        <a:t>TEST CASE DESCRIPTION</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INPUT</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PASS CRITERIA</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FAIL CRITERIA</a:t>
                      </a:r>
                      <a:endParaRPr lang="en-US" sz="1400">
                        <a:effectLst/>
                        <a:latin typeface="Times New Roman" panose="02020603050405020304" pitchFamily="18" charset="0"/>
                        <a:ea typeface="Calibri" panose="020F0502020204030204" pitchFamily="34" charset="0"/>
                      </a:endParaRPr>
                    </a:p>
                  </a:txBody>
                  <a:tcPr marL="47297" marR="47297" marT="0" marB="0"/>
                </a:tc>
                <a:extLst>
                  <a:ext uri="{0D108BD9-81ED-4DB2-BD59-A6C34878D82A}">
                    <a16:rowId xmlns:a16="http://schemas.microsoft.com/office/drawing/2014/main" val="2624740203"/>
                  </a:ext>
                </a:extLst>
              </a:tr>
              <a:tr h="1681784">
                <a:tc>
                  <a:txBody>
                    <a:bodyPr/>
                    <a:lstStyle/>
                    <a:p>
                      <a:pPr marL="0" marR="0" indent="274320" algn="l">
                        <a:lnSpc>
                          <a:spcPct val="150000"/>
                        </a:lnSpc>
                        <a:spcBef>
                          <a:spcPts val="0"/>
                        </a:spcBef>
                        <a:spcAft>
                          <a:spcPts val="0"/>
                        </a:spcAft>
                      </a:pPr>
                      <a:r>
                        <a:rPr lang="en-US" sz="1400" dirty="0">
                          <a:effectLst/>
                        </a:rPr>
                        <a:t>M_SALE_REPORT</a:t>
                      </a:r>
                      <a:endParaRPr lang="en-US" sz="1400" dirty="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Manager views sale report.</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dirty="0">
                          <a:effectLst/>
                        </a:rPr>
                        <a:t>Manager Action. </a:t>
                      </a:r>
                      <a:endParaRPr lang="en-US" sz="1400" dirty="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If sales are made and the details are present, the relevant graph is generated and displayed to the user. </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If sales are absent then a pop up message with the relevant error is displayed. </a:t>
                      </a:r>
                      <a:endParaRPr lang="en-US" sz="1400">
                        <a:effectLst/>
                        <a:latin typeface="Times New Roman" panose="02020603050405020304" pitchFamily="18" charset="0"/>
                        <a:ea typeface="Calibri" panose="020F0502020204030204" pitchFamily="34" charset="0"/>
                      </a:endParaRPr>
                    </a:p>
                  </a:txBody>
                  <a:tcPr marL="47297" marR="47297" marT="0" marB="0"/>
                </a:tc>
                <a:extLst>
                  <a:ext uri="{0D108BD9-81ED-4DB2-BD59-A6C34878D82A}">
                    <a16:rowId xmlns:a16="http://schemas.microsoft.com/office/drawing/2014/main" val="1356405124"/>
                  </a:ext>
                </a:extLst>
              </a:tr>
              <a:tr h="1849963">
                <a:tc>
                  <a:txBody>
                    <a:bodyPr/>
                    <a:lstStyle/>
                    <a:p>
                      <a:pPr marL="0" marR="0" indent="274320" algn="l">
                        <a:lnSpc>
                          <a:spcPct val="150000"/>
                        </a:lnSpc>
                        <a:spcBef>
                          <a:spcPts val="0"/>
                        </a:spcBef>
                        <a:spcAft>
                          <a:spcPts val="0"/>
                        </a:spcAft>
                      </a:pPr>
                      <a:r>
                        <a:rPr lang="en-US" sz="1400">
                          <a:effectLst/>
                        </a:rPr>
                        <a:t>M_PURCHASE_REPORT</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dirty="0">
                          <a:effectLst/>
                        </a:rPr>
                        <a:t>Manager views purchase report.</a:t>
                      </a:r>
                      <a:endParaRPr lang="en-US" sz="1400" dirty="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dirty="0">
                          <a:effectLst/>
                        </a:rPr>
                        <a:t>Manager Action. </a:t>
                      </a:r>
                      <a:endParaRPr lang="en-US" sz="1400" dirty="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If purchases are made and the details are present, the relevant graph is generated and displayed to the user. </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dirty="0">
                          <a:effectLst/>
                        </a:rPr>
                        <a:t>If purchases are absent then a pop up message with the relevant error is displayed. </a:t>
                      </a:r>
                      <a:endParaRPr lang="en-US" sz="1400" dirty="0">
                        <a:effectLst/>
                        <a:latin typeface="Times New Roman" panose="02020603050405020304" pitchFamily="18" charset="0"/>
                        <a:ea typeface="Calibri" panose="020F0502020204030204" pitchFamily="34" charset="0"/>
                      </a:endParaRPr>
                    </a:p>
                  </a:txBody>
                  <a:tcPr marL="47297" marR="47297" marT="0" marB="0"/>
                </a:tc>
                <a:extLst>
                  <a:ext uri="{0D108BD9-81ED-4DB2-BD59-A6C34878D82A}">
                    <a16:rowId xmlns:a16="http://schemas.microsoft.com/office/drawing/2014/main" val="3443461467"/>
                  </a:ext>
                </a:extLst>
              </a:tr>
            </a:tbl>
          </a:graphicData>
        </a:graphic>
      </p:graphicFrame>
      <p:sp>
        <p:nvSpPr>
          <p:cNvPr id="11" name="TextBox 10"/>
          <p:cNvSpPr txBox="1"/>
          <p:nvPr/>
        </p:nvSpPr>
        <p:spPr>
          <a:xfrm>
            <a:off x="895350" y="1690688"/>
            <a:ext cx="5372100" cy="646331"/>
          </a:xfrm>
          <a:prstGeom prst="rect">
            <a:avLst/>
          </a:prstGeom>
          <a:noFill/>
        </p:spPr>
        <p:txBody>
          <a:bodyPr wrap="square" rtlCol="0">
            <a:spAutoFit/>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1.4 Test Cases for Report</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3818158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(CEO)</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24</a:t>
            </a:fld>
            <a:endParaRPr lang="en-US"/>
          </a:p>
        </p:txBody>
      </p:sp>
      <p:sp>
        <p:nvSpPr>
          <p:cNvPr id="11" name="Content Placeholder 10"/>
          <p:cNvSpPr>
            <a:spLocks noGrp="1"/>
          </p:cNvSpPr>
          <p:nvPr>
            <p:ph idx="1"/>
          </p:nvPr>
        </p:nvSpPr>
        <p:spPr/>
        <p:txBody>
          <a:bodyPr/>
          <a:lstStyle/>
          <a:p>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2.1 Test Cases for Login and Edit</a:t>
            </a:r>
            <a:endParaRPr lang="en-US" altLang="en-US" sz="3200" dirty="0">
              <a:latin typeface="Arial" panose="020B0604020202020204" pitchFamily="34" charset="0"/>
            </a:endParaRPr>
          </a:p>
          <a:p>
            <a:endParaRPr lang="en-US" dirty="0"/>
          </a:p>
        </p:txBody>
      </p:sp>
      <p:graphicFrame>
        <p:nvGraphicFramePr>
          <p:cNvPr id="12" name="Content Placeholder 7"/>
          <p:cNvGraphicFramePr>
            <a:graphicFrameLocks/>
          </p:cNvGraphicFramePr>
          <p:nvPr>
            <p:extLst>
              <p:ext uri="{D42A27DB-BD31-4B8C-83A1-F6EECF244321}">
                <p14:modId xmlns:p14="http://schemas.microsoft.com/office/powerpoint/2010/main" val="815728565"/>
              </p:ext>
            </p:extLst>
          </p:nvPr>
        </p:nvGraphicFramePr>
        <p:xfrm>
          <a:off x="1211580" y="2536308"/>
          <a:ext cx="9966959" cy="3483975"/>
        </p:xfrm>
        <a:graphic>
          <a:graphicData uri="http://schemas.openxmlformats.org/drawingml/2006/table">
            <a:tbl>
              <a:tblPr firstRow="1" firstCol="1" bandRow="1">
                <a:tableStyleId>{5C22544A-7EE6-4342-B048-85BDC9FD1C3A}</a:tableStyleId>
              </a:tblPr>
              <a:tblGrid>
                <a:gridCol w="2771159">
                  <a:extLst>
                    <a:ext uri="{9D8B030D-6E8A-4147-A177-3AD203B41FA5}">
                      <a16:colId xmlns:a16="http://schemas.microsoft.com/office/drawing/2014/main" val="3796381431"/>
                    </a:ext>
                  </a:extLst>
                </a:gridCol>
                <a:gridCol w="1892841">
                  <a:extLst>
                    <a:ext uri="{9D8B030D-6E8A-4147-A177-3AD203B41FA5}">
                      <a16:colId xmlns:a16="http://schemas.microsoft.com/office/drawing/2014/main" val="2953889400"/>
                    </a:ext>
                  </a:extLst>
                </a:gridCol>
                <a:gridCol w="1622435">
                  <a:extLst>
                    <a:ext uri="{9D8B030D-6E8A-4147-A177-3AD203B41FA5}">
                      <a16:colId xmlns:a16="http://schemas.microsoft.com/office/drawing/2014/main" val="3491489572"/>
                    </a:ext>
                  </a:extLst>
                </a:gridCol>
                <a:gridCol w="1622435">
                  <a:extLst>
                    <a:ext uri="{9D8B030D-6E8A-4147-A177-3AD203B41FA5}">
                      <a16:colId xmlns:a16="http://schemas.microsoft.com/office/drawing/2014/main" val="924620367"/>
                    </a:ext>
                  </a:extLst>
                </a:gridCol>
                <a:gridCol w="2058089">
                  <a:extLst>
                    <a:ext uri="{9D8B030D-6E8A-4147-A177-3AD203B41FA5}">
                      <a16:colId xmlns:a16="http://schemas.microsoft.com/office/drawing/2014/main" val="2909504832"/>
                    </a:ext>
                  </a:extLst>
                </a:gridCol>
              </a:tblGrid>
              <a:tr h="631976">
                <a:tc>
                  <a:txBody>
                    <a:bodyPr/>
                    <a:lstStyle/>
                    <a:p>
                      <a:pPr marL="0" marR="0" indent="274320" algn="just">
                        <a:lnSpc>
                          <a:spcPct val="150000"/>
                        </a:lnSpc>
                        <a:spcBef>
                          <a:spcPts val="0"/>
                        </a:spcBef>
                        <a:spcAft>
                          <a:spcPts val="0"/>
                        </a:spcAft>
                      </a:pPr>
                      <a:r>
                        <a:rPr lang="en-US" sz="1400">
                          <a:effectLst/>
                        </a:rPr>
                        <a:t>ID</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0" algn="just">
                        <a:lnSpc>
                          <a:spcPct val="150000"/>
                        </a:lnSpc>
                        <a:spcBef>
                          <a:spcPts val="0"/>
                        </a:spcBef>
                        <a:spcAft>
                          <a:spcPts val="0"/>
                        </a:spcAft>
                      </a:pPr>
                      <a:r>
                        <a:rPr lang="en-US" sz="1400">
                          <a:effectLst/>
                        </a:rPr>
                        <a:t>TEST CASE DESCRIPTION</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just">
                        <a:lnSpc>
                          <a:spcPct val="150000"/>
                        </a:lnSpc>
                        <a:spcBef>
                          <a:spcPts val="0"/>
                        </a:spcBef>
                        <a:spcAft>
                          <a:spcPts val="0"/>
                        </a:spcAft>
                      </a:pPr>
                      <a:r>
                        <a:rPr lang="en-US" sz="1400">
                          <a:effectLst/>
                        </a:rPr>
                        <a:t> INPUT</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just">
                        <a:lnSpc>
                          <a:spcPct val="150000"/>
                        </a:lnSpc>
                        <a:spcBef>
                          <a:spcPts val="0"/>
                        </a:spcBef>
                        <a:spcAft>
                          <a:spcPts val="0"/>
                        </a:spcAft>
                      </a:pPr>
                      <a:r>
                        <a:rPr lang="en-US" sz="1400">
                          <a:effectLst/>
                        </a:rPr>
                        <a:t>PASS CRITERIA</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just">
                        <a:lnSpc>
                          <a:spcPct val="150000"/>
                        </a:lnSpc>
                        <a:spcBef>
                          <a:spcPts val="0"/>
                        </a:spcBef>
                        <a:spcAft>
                          <a:spcPts val="0"/>
                        </a:spcAft>
                      </a:pPr>
                      <a:r>
                        <a:rPr lang="en-US" sz="1400">
                          <a:effectLst/>
                        </a:rPr>
                        <a:t>FAIL CRITERIA</a:t>
                      </a:r>
                      <a:endParaRPr lang="en-US" sz="14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9691474"/>
                  </a:ext>
                </a:extLst>
              </a:tr>
              <a:tr h="1263954">
                <a:tc>
                  <a:txBody>
                    <a:bodyPr/>
                    <a:lstStyle/>
                    <a:p>
                      <a:pPr marL="0" marR="0" indent="274320" algn="l">
                        <a:lnSpc>
                          <a:spcPct val="150000"/>
                        </a:lnSpc>
                        <a:spcBef>
                          <a:spcPts val="0"/>
                        </a:spcBef>
                        <a:spcAft>
                          <a:spcPts val="0"/>
                        </a:spcAft>
                      </a:pPr>
                      <a:r>
                        <a:rPr lang="en-US" sz="1400" dirty="0">
                          <a:effectLst/>
                        </a:rPr>
                        <a:t>CEO_REG</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dirty="0">
                          <a:effectLst/>
                        </a:rPr>
                        <a:t>CEO Registration.</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a:effectLst/>
                        </a:rPr>
                        <a:t>CEO Details.</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a:effectLst/>
                        </a:rPr>
                        <a:t>All the details are provided accurately. </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a:effectLst/>
                        </a:rPr>
                        <a:t>Invalid Data entered.</a:t>
                      </a:r>
                      <a:endParaRPr lang="en-US" sz="14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74497896"/>
                  </a:ext>
                </a:extLst>
              </a:tr>
              <a:tr h="1579941">
                <a:tc>
                  <a:txBody>
                    <a:bodyPr/>
                    <a:lstStyle/>
                    <a:p>
                      <a:pPr marL="0" marR="0" indent="274320" algn="l">
                        <a:lnSpc>
                          <a:spcPct val="150000"/>
                        </a:lnSpc>
                        <a:spcBef>
                          <a:spcPts val="0"/>
                        </a:spcBef>
                        <a:spcAft>
                          <a:spcPts val="0"/>
                        </a:spcAft>
                      </a:pPr>
                      <a:r>
                        <a:rPr lang="en-US" sz="1400" dirty="0">
                          <a:effectLst/>
                        </a:rPr>
                        <a:t>CEO_LOGIN</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dirty="0">
                          <a:effectLst/>
                        </a:rPr>
                        <a:t>CEO Login.</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dirty="0">
                          <a:effectLst/>
                        </a:rPr>
                        <a:t>CEO Login Credentials.</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a:effectLst/>
                        </a:rPr>
                        <a:t>Successful Login when valid credentials are entered.</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dirty="0">
                          <a:effectLst/>
                        </a:rPr>
                        <a:t>Incorrect Credentials entered and respective pop up message is shown.</a:t>
                      </a:r>
                      <a:endParaRPr lang="en-US" sz="1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50722427"/>
                  </a:ext>
                </a:extLst>
              </a:tr>
            </a:tbl>
          </a:graphicData>
        </a:graphic>
      </p:graphicFrame>
    </p:spTree>
    <p:extLst>
      <p:ext uri="{BB962C8B-B14F-4D97-AF65-F5344CB8AC3E}">
        <p14:creationId xmlns:p14="http://schemas.microsoft.com/office/powerpoint/2010/main" val="1039392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(CEO)</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25</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85186482"/>
              </p:ext>
            </p:extLst>
          </p:nvPr>
        </p:nvGraphicFramePr>
        <p:xfrm>
          <a:off x="838200" y="2022316"/>
          <a:ext cx="10294620" cy="3954780"/>
        </p:xfrm>
        <a:graphic>
          <a:graphicData uri="http://schemas.openxmlformats.org/drawingml/2006/table">
            <a:tbl>
              <a:tblPr firstRow="1" firstCol="1" bandRow="1">
                <a:tableStyleId>{5C22544A-7EE6-4342-B048-85BDC9FD1C3A}</a:tableStyleId>
              </a:tblPr>
              <a:tblGrid>
                <a:gridCol w="2862260">
                  <a:extLst>
                    <a:ext uri="{9D8B030D-6E8A-4147-A177-3AD203B41FA5}">
                      <a16:colId xmlns:a16="http://schemas.microsoft.com/office/drawing/2014/main" val="2333448696"/>
                    </a:ext>
                  </a:extLst>
                </a:gridCol>
                <a:gridCol w="1955068">
                  <a:extLst>
                    <a:ext uri="{9D8B030D-6E8A-4147-A177-3AD203B41FA5}">
                      <a16:colId xmlns:a16="http://schemas.microsoft.com/office/drawing/2014/main" val="1906022216"/>
                    </a:ext>
                  </a:extLst>
                </a:gridCol>
                <a:gridCol w="1675772">
                  <a:extLst>
                    <a:ext uri="{9D8B030D-6E8A-4147-A177-3AD203B41FA5}">
                      <a16:colId xmlns:a16="http://schemas.microsoft.com/office/drawing/2014/main" val="158041485"/>
                    </a:ext>
                  </a:extLst>
                </a:gridCol>
                <a:gridCol w="1675772">
                  <a:extLst>
                    <a:ext uri="{9D8B030D-6E8A-4147-A177-3AD203B41FA5}">
                      <a16:colId xmlns:a16="http://schemas.microsoft.com/office/drawing/2014/main" val="1226580376"/>
                    </a:ext>
                  </a:extLst>
                </a:gridCol>
                <a:gridCol w="2125748">
                  <a:extLst>
                    <a:ext uri="{9D8B030D-6E8A-4147-A177-3AD203B41FA5}">
                      <a16:colId xmlns:a16="http://schemas.microsoft.com/office/drawing/2014/main" val="2891067984"/>
                    </a:ext>
                  </a:extLst>
                </a:gridCol>
              </a:tblGrid>
              <a:tr h="571500">
                <a:tc>
                  <a:txBody>
                    <a:bodyPr/>
                    <a:lstStyle/>
                    <a:p>
                      <a:pPr marL="0" marR="0" indent="274320" algn="just">
                        <a:lnSpc>
                          <a:spcPct val="150000"/>
                        </a:lnSpc>
                        <a:spcBef>
                          <a:spcPts val="0"/>
                        </a:spcBef>
                        <a:spcAft>
                          <a:spcPts val="0"/>
                        </a:spcAft>
                      </a:pPr>
                      <a:r>
                        <a:rPr lang="en-US" sz="1400" b="1" dirty="0">
                          <a:effectLst/>
                          <a:latin typeface="Times New Roman" panose="02020603050405020304" pitchFamily="18" charset="0"/>
                          <a:ea typeface="Calibri" panose="020F0502020204030204" pitchFamily="34" charset="0"/>
                        </a:rPr>
                        <a:t>ID</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0" algn="just">
                        <a:lnSpc>
                          <a:spcPct val="150000"/>
                        </a:lnSpc>
                        <a:spcBef>
                          <a:spcPts val="0"/>
                        </a:spcBef>
                        <a:spcAft>
                          <a:spcPts val="0"/>
                        </a:spcAft>
                      </a:pPr>
                      <a:r>
                        <a:rPr lang="en-US" sz="1400" b="1">
                          <a:effectLst/>
                          <a:latin typeface="Times New Roman" panose="02020603050405020304" pitchFamily="18" charset="0"/>
                          <a:ea typeface="Calibri" panose="020F0502020204030204" pitchFamily="34" charset="0"/>
                        </a:rPr>
                        <a:t>TEST CASE DESCRIPTION</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just">
                        <a:lnSpc>
                          <a:spcPct val="150000"/>
                        </a:lnSpc>
                        <a:spcBef>
                          <a:spcPts val="0"/>
                        </a:spcBef>
                        <a:spcAft>
                          <a:spcPts val="0"/>
                        </a:spcAft>
                      </a:pPr>
                      <a:r>
                        <a:rPr lang="en-US" sz="1400" b="1">
                          <a:effectLst/>
                          <a:latin typeface="Times New Roman" panose="02020603050405020304" pitchFamily="18" charset="0"/>
                          <a:ea typeface="Calibri" panose="020F0502020204030204" pitchFamily="34" charset="0"/>
                        </a:rPr>
                        <a:t> INPUT</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just">
                        <a:lnSpc>
                          <a:spcPct val="150000"/>
                        </a:lnSpc>
                        <a:spcBef>
                          <a:spcPts val="0"/>
                        </a:spcBef>
                        <a:spcAft>
                          <a:spcPts val="0"/>
                        </a:spcAft>
                      </a:pPr>
                      <a:r>
                        <a:rPr lang="en-US" sz="1400" b="1">
                          <a:effectLst/>
                          <a:latin typeface="Times New Roman" panose="02020603050405020304" pitchFamily="18" charset="0"/>
                          <a:ea typeface="Calibri" panose="020F0502020204030204" pitchFamily="34" charset="0"/>
                        </a:rPr>
                        <a:t>PASS CRITERIA</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just">
                        <a:lnSpc>
                          <a:spcPct val="150000"/>
                        </a:lnSpc>
                        <a:spcBef>
                          <a:spcPts val="0"/>
                        </a:spcBef>
                        <a:spcAft>
                          <a:spcPts val="0"/>
                        </a:spcAft>
                      </a:pPr>
                      <a:r>
                        <a:rPr lang="en-US" sz="1400" b="1" dirty="0">
                          <a:effectLst/>
                          <a:latin typeface="Times New Roman" panose="02020603050405020304" pitchFamily="18" charset="0"/>
                          <a:ea typeface="Calibri" panose="020F0502020204030204" pitchFamily="34" charset="0"/>
                        </a:rPr>
                        <a:t>FAIL CRITERIA</a:t>
                      </a:r>
                      <a:endParaRPr lang="en-US" sz="1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137217467"/>
                  </a:ext>
                </a:extLst>
              </a:tr>
              <a:tr h="3314700">
                <a:tc>
                  <a:txBody>
                    <a:bodyPr/>
                    <a:lstStyle/>
                    <a:p>
                      <a:pPr marL="0" marR="0" indent="274320" algn="l">
                        <a:lnSpc>
                          <a:spcPct val="150000"/>
                        </a:lnSpc>
                        <a:spcBef>
                          <a:spcPts val="0"/>
                        </a:spcBef>
                        <a:spcAft>
                          <a:spcPts val="0"/>
                        </a:spcAft>
                      </a:pPr>
                      <a:r>
                        <a:rPr lang="en-US" sz="1400" dirty="0">
                          <a:effectLst/>
                        </a:rPr>
                        <a:t>CEO_CHG_PASS</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dirty="0">
                          <a:effectLst/>
                        </a:rPr>
                        <a:t>CEO password update. </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dirty="0">
                          <a:effectLst/>
                        </a:rPr>
                        <a:t>CEO updates password in the system.</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a:effectLst/>
                        </a:rPr>
                        <a:t>New password is updated in the database successfully.</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dirty="0">
                          <a:effectLst/>
                        </a:rPr>
                        <a:t>Passwords do not match or old password is incorrect and respective pop up message is shown.</a:t>
                      </a:r>
                      <a:endParaRPr lang="en-US" sz="1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3479087"/>
                  </a:ext>
                </a:extLst>
              </a:tr>
            </a:tbl>
          </a:graphicData>
        </a:graphic>
      </p:graphicFrame>
    </p:spTree>
    <p:extLst>
      <p:ext uri="{BB962C8B-B14F-4D97-AF65-F5344CB8AC3E}">
        <p14:creationId xmlns:p14="http://schemas.microsoft.com/office/powerpoint/2010/main" val="1651765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(CEO)</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26</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53331131"/>
              </p:ext>
            </p:extLst>
          </p:nvPr>
        </p:nvGraphicFramePr>
        <p:xfrm>
          <a:off x="838200" y="1995981"/>
          <a:ext cx="10515600" cy="3929148"/>
        </p:xfrm>
        <a:graphic>
          <a:graphicData uri="http://schemas.openxmlformats.org/drawingml/2006/table">
            <a:tbl>
              <a:tblPr firstRow="1" firstCol="1" bandRow="1">
                <a:tableStyleId>{5C22544A-7EE6-4342-B048-85BDC9FD1C3A}</a:tableStyleId>
              </a:tblPr>
              <a:tblGrid>
                <a:gridCol w="2316480">
                  <a:extLst>
                    <a:ext uri="{9D8B030D-6E8A-4147-A177-3AD203B41FA5}">
                      <a16:colId xmlns:a16="http://schemas.microsoft.com/office/drawing/2014/main" val="3496834874"/>
                    </a:ext>
                  </a:extLst>
                </a:gridCol>
                <a:gridCol w="2651760">
                  <a:extLst>
                    <a:ext uri="{9D8B030D-6E8A-4147-A177-3AD203B41FA5}">
                      <a16:colId xmlns:a16="http://schemas.microsoft.com/office/drawing/2014/main" val="3585355940"/>
                    </a:ext>
                  </a:extLst>
                </a:gridCol>
                <a:gridCol w="1714500">
                  <a:extLst>
                    <a:ext uri="{9D8B030D-6E8A-4147-A177-3AD203B41FA5}">
                      <a16:colId xmlns:a16="http://schemas.microsoft.com/office/drawing/2014/main" val="1522771158"/>
                    </a:ext>
                  </a:extLst>
                </a:gridCol>
                <a:gridCol w="2032958">
                  <a:extLst>
                    <a:ext uri="{9D8B030D-6E8A-4147-A177-3AD203B41FA5}">
                      <a16:colId xmlns:a16="http://schemas.microsoft.com/office/drawing/2014/main" val="1189634120"/>
                    </a:ext>
                  </a:extLst>
                </a:gridCol>
                <a:gridCol w="1799902">
                  <a:extLst>
                    <a:ext uri="{9D8B030D-6E8A-4147-A177-3AD203B41FA5}">
                      <a16:colId xmlns:a16="http://schemas.microsoft.com/office/drawing/2014/main" val="1064113282"/>
                    </a:ext>
                  </a:extLst>
                </a:gridCol>
              </a:tblGrid>
              <a:tr h="327429">
                <a:tc>
                  <a:txBody>
                    <a:bodyPr/>
                    <a:lstStyle/>
                    <a:p>
                      <a:pPr marL="0" marR="0" indent="274320" algn="l">
                        <a:lnSpc>
                          <a:spcPct val="150000"/>
                        </a:lnSpc>
                        <a:spcBef>
                          <a:spcPts val="0"/>
                        </a:spcBef>
                        <a:spcAft>
                          <a:spcPts val="0"/>
                        </a:spcAft>
                      </a:pPr>
                      <a:r>
                        <a:rPr lang="en-US" sz="1400">
                          <a:effectLst/>
                        </a:rPr>
                        <a:t>ID</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0" algn="l">
                        <a:lnSpc>
                          <a:spcPct val="150000"/>
                        </a:lnSpc>
                        <a:spcBef>
                          <a:spcPts val="0"/>
                        </a:spcBef>
                        <a:spcAft>
                          <a:spcPts val="0"/>
                        </a:spcAft>
                      </a:pPr>
                      <a:r>
                        <a:rPr lang="en-US" sz="1400">
                          <a:effectLst/>
                        </a:rPr>
                        <a:t>TEST CASE DESCRIPTION</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INPUT</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PASS CRITERIA</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FAIL CRITERIA</a:t>
                      </a:r>
                      <a:endParaRPr lang="en-US" sz="1400">
                        <a:effectLst/>
                        <a:latin typeface="Times New Roman" panose="02020603050405020304" pitchFamily="18" charset="0"/>
                        <a:ea typeface="Calibri" panose="020F0502020204030204" pitchFamily="34" charset="0"/>
                      </a:endParaRPr>
                    </a:p>
                  </a:txBody>
                  <a:tcPr marL="47297" marR="47297" marT="0" marB="0"/>
                </a:tc>
                <a:extLst>
                  <a:ext uri="{0D108BD9-81ED-4DB2-BD59-A6C34878D82A}">
                    <a16:rowId xmlns:a16="http://schemas.microsoft.com/office/drawing/2014/main" val="3412960581"/>
                  </a:ext>
                </a:extLst>
              </a:tr>
              <a:tr h="1637145">
                <a:tc>
                  <a:txBody>
                    <a:bodyPr/>
                    <a:lstStyle/>
                    <a:p>
                      <a:pPr marL="0" marR="0" indent="274320" algn="l">
                        <a:lnSpc>
                          <a:spcPct val="150000"/>
                        </a:lnSpc>
                        <a:spcBef>
                          <a:spcPts val="0"/>
                        </a:spcBef>
                        <a:spcAft>
                          <a:spcPts val="0"/>
                        </a:spcAft>
                      </a:pPr>
                      <a:r>
                        <a:rPr lang="en-US" sz="1400" dirty="0">
                          <a:effectLst/>
                        </a:rPr>
                        <a:t>C_SALE_REPORT</a:t>
                      </a:r>
                      <a:endParaRPr lang="en-US" sz="1400" dirty="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dirty="0">
                          <a:effectLst/>
                        </a:rPr>
                        <a:t>CEO views sale report.</a:t>
                      </a:r>
                      <a:endParaRPr lang="en-US" sz="1400" dirty="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CEO Action. </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If sales are made and the details are present, the relevant graph is generated and displayed to the user. </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If sales are absent then a pop up message with the relevant error is displayed. </a:t>
                      </a:r>
                      <a:endParaRPr lang="en-US" sz="1400">
                        <a:effectLst/>
                        <a:latin typeface="Times New Roman" panose="02020603050405020304" pitchFamily="18" charset="0"/>
                        <a:ea typeface="Calibri" panose="020F0502020204030204" pitchFamily="34" charset="0"/>
                      </a:endParaRPr>
                    </a:p>
                  </a:txBody>
                  <a:tcPr marL="47297" marR="47297" marT="0" marB="0"/>
                </a:tc>
                <a:extLst>
                  <a:ext uri="{0D108BD9-81ED-4DB2-BD59-A6C34878D82A}">
                    <a16:rowId xmlns:a16="http://schemas.microsoft.com/office/drawing/2014/main" val="1536686397"/>
                  </a:ext>
                </a:extLst>
              </a:tr>
              <a:tr h="1964574">
                <a:tc>
                  <a:txBody>
                    <a:bodyPr/>
                    <a:lstStyle/>
                    <a:p>
                      <a:pPr marL="0" marR="0" indent="274320" algn="l">
                        <a:lnSpc>
                          <a:spcPct val="150000"/>
                        </a:lnSpc>
                        <a:spcBef>
                          <a:spcPts val="0"/>
                        </a:spcBef>
                        <a:spcAft>
                          <a:spcPts val="0"/>
                        </a:spcAft>
                      </a:pPr>
                      <a:r>
                        <a:rPr lang="en-US" sz="1400" dirty="0">
                          <a:effectLst/>
                        </a:rPr>
                        <a:t>C_PURCHASE_REPORT</a:t>
                      </a:r>
                      <a:endParaRPr lang="en-US" sz="1400" dirty="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dirty="0">
                          <a:effectLst/>
                        </a:rPr>
                        <a:t>CEO views purchase report.</a:t>
                      </a:r>
                      <a:endParaRPr lang="en-US" sz="1400" dirty="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dirty="0">
                          <a:effectLst/>
                        </a:rPr>
                        <a:t>CEO Action. </a:t>
                      </a:r>
                      <a:endParaRPr lang="en-US" sz="1400" dirty="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a:effectLst/>
                        </a:rPr>
                        <a:t>If purchases are made and the details are present, the relevant graph is generated and displayed to the user. </a:t>
                      </a:r>
                      <a:endParaRPr lang="en-US" sz="1400">
                        <a:effectLst/>
                        <a:latin typeface="Times New Roman" panose="02020603050405020304" pitchFamily="18" charset="0"/>
                        <a:ea typeface="Calibri" panose="020F0502020204030204" pitchFamily="34" charset="0"/>
                      </a:endParaRPr>
                    </a:p>
                  </a:txBody>
                  <a:tcPr marL="47297" marR="47297" marT="0" marB="0"/>
                </a:tc>
                <a:tc>
                  <a:txBody>
                    <a:bodyPr/>
                    <a:lstStyle/>
                    <a:p>
                      <a:pPr marL="0" marR="0" indent="274320" algn="l">
                        <a:lnSpc>
                          <a:spcPct val="150000"/>
                        </a:lnSpc>
                        <a:spcBef>
                          <a:spcPts val="0"/>
                        </a:spcBef>
                        <a:spcAft>
                          <a:spcPts val="0"/>
                        </a:spcAft>
                      </a:pPr>
                      <a:r>
                        <a:rPr lang="en-US" sz="1400" dirty="0">
                          <a:effectLst/>
                        </a:rPr>
                        <a:t>If purchases are absent then a pop up message with the relevant error is displayed. </a:t>
                      </a:r>
                      <a:endParaRPr lang="en-US" sz="1400" dirty="0">
                        <a:effectLst/>
                        <a:latin typeface="Times New Roman" panose="02020603050405020304" pitchFamily="18" charset="0"/>
                        <a:ea typeface="Calibri" panose="020F0502020204030204" pitchFamily="34" charset="0"/>
                      </a:endParaRPr>
                    </a:p>
                  </a:txBody>
                  <a:tcPr marL="47297" marR="47297" marT="0" marB="0"/>
                </a:tc>
                <a:extLst>
                  <a:ext uri="{0D108BD9-81ED-4DB2-BD59-A6C34878D82A}">
                    <a16:rowId xmlns:a16="http://schemas.microsoft.com/office/drawing/2014/main" val="3260096795"/>
                  </a:ext>
                </a:extLst>
              </a:tr>
            </a:tbl>
          </a:graphicData>
        </a:graphic>
      </p:graphicFrame>
      <p:sp>
        <p:nvSpPr>
          <p:cNvPr id="12" name="TextBox 11"/>
          <p:cNvSpPr txBox="1"/>
          <p:nvPr/>
        </p:nvSpPr>
        <p:spPr>
          <a:xfrm>
            <a:off x="838200" y="1595871"/>
            <a:ext cx="5881255" cy="400110"/>
          </a:xfrm>
          <a:prstGeom prst="rect">
            <a:avLst/>
          </a:prstGeom>
          <a:noFill/>
        </p:spPr>
        <p:txBody>
          <a:bodyPr wrap="square" rtlCol="0">
            <a:spAutoFit/>
          </a:bodyPr>
          <a:lstStyle/>
          <a:p>
            <a:pPr lvl="0" indent="274638" algn="just" eaLnBrk="0" fontAlgn="base" hangingPunct="0">
              <a:spcBef>
                <a:spcPct val="0"/>
              </a:spcBef>
              <a:spcAft>
                <a:spcPct val="0"/>
              </a:spcAft>
            </a:pP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2.2 Test Cases for Report</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1103345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(Staff)</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27</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8115226"/>
              </p:ext>
            </p:extLst>
          </p:nvPr>
        </p:nvGraphicFramePr>
        <p:xfrm>
          <a:off x="1093470" y="2155809"/>
          <a:ext cx="10050780" cy="3574824"/>
        </p:xfrm>
        <a:graphic>
          <a:graphicData uri="http://schemas.openxmlformats.org/drawingml/2006/table">
            <a:tbl>
              <a:tblPr firstRow="1" firstCol="1" bandRow="1">
                <a:tableStyleId>{5C22544A-7EE6-4342-B048-85BDC9FD1C3A}</a:tableStyleId>
              </a:tblPr>
              <a:tblGrid>
                <a:gridCol w="2724603">
                  <a:extLst>
                    <a:ext uri="{9D8B030D-6E8A-4147-A177-3AD203B41FA5}">
                      <a16:colId xmlns:a16="http://schemas.microsoft.com/office/drawing/2014/main" val="331550601"/>
                    </a:ext>
                  </a:extLst>
                </a:gridCol>
                <a:gridCol w="1911486">
                  <a:extLst>
                    <a:ext uri="{9D8B030D-6E8A-4147-A177-3AD203B41FA5}">
                      <a16:colId xmlns:a16="http://schemas.microsoft.com/office/drawing/2014/main" val="3976181953"/>
                    </a:ext>
                  </a:extLst>
                </a:gridCol>
                <a:gridCol w="1704399">
                  <a:extLst>
                    <a:ext uri="{9D8B030D-6E8A-4147-A177-3AD203B41FA5}">
                      <a16:colId xmlns:a16="http://schemas.microsoft.com/office/drawing/2014/main" val="334700600"/>
                    </a:ext>
                  </a:extLst>
                </a:gridCol>
                <a:gridCol w="1700339">
                  <a:extLst>
                    <a:ext uri="{9D8B030D-6E8A-4147-A177-3AD203B41FA5}">
                      <a16:colId xmlns:a16="http://schemas.microsoft.com/office/drawing/2014/main" val="1771623325"/>
                    </a:ext>
                  </a:extLst>
                </a:gridCol>
                <a:gridCol w="2009953">
                  <a:extLst>
                    <a:ext uri="{9D8B030D-6E8A-4147-A177-3AD203B41FA5}">
                      <a16:colId xmlns:a16="http://schemas.microsoft.com/office/drawing/2014/main" val="2620761135"/>
                    </a:ext>
                  </a:extLst>
                </a:gridCol>
              </a:tblGrid>
              <a:tr h="685601">
                <a:tc>
                  <a:txBody>
                    <a:bodyPr/>
                    <a:lstStyle/>
                    <a:p>
                      <a:pPr marL="0" marR="0" indent="274320" algn="just">
                        <a:lnSpc>
                          <a:spcPct val="150000"/>
                        </a:lnSpc>
                        <a:spcBef>
                          <a:spcPts val="0"/>
                        </a:spcBef>
                        <a:spcAft>
                          <a:spcPts val="0"/>
                        </a:spcAft>
                      </a:pPr>
                      <a:r>
                        <a:rPr lang="en-US" sz="1400">
                          <a:effectLst/>
                        </a:rPr>
                        <a:t>ID</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0" algn="just">
                        <a:lnSpc>
                          <a:spcPct val="150000"/>
                        </a:lnSpc>
                        <a:spcBef>
                          <a:spcPts val="0"/>
                        </a:spcBef>
                        <a:spcAft>
                          <a:spcPts val="0"/>
                        </a:spcAft>
                      </a:pPr>
                      <a:r>
                        <a:rPr lang="en-US" sz="1400">
                          <a:effectLst/>
                        </a:rPr>
                        <a:t>TEST CASE DESCRIPTION</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just">
                        <a:lnSpc>
                          <a:spcPct val="150000"/>
                        </a:lnSpc>
                        <a:spcBef>
                          <a:spcPts val="0"/>
                        </a:spcBef>
                        <a:spcAft>
                          <a:spcPts val="0"/>
                        </a:spcAft>
                      </a:pPr>
                      <a:r>
                        <a:rPr lang="en-US" sz="1400">
                          <a:effectLst/>
                        </a:rPr>
                        <a:t> INPUT</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just">
                        <a:lnSpc>
                          <a:spcPct val="150000"/>
                        </a:lnSpc>
                        <a:spcBef>
                          <a:spcPts val="0"/>
                        </a:spcBef>
                        <a:spcAft>
                          <a:spcPts val="0"/>
                        </a:spcAft>
                      </a:pPr>
                      <a:r>
                        <a:rPr lang="en-US" sz="1400">
                          <a:effectLst/>
                        </a:rPr>
                        <a:t>PASS CRITERIA</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just">
                        <a:lnSpc>
                          <a:spcPct val="150000"/>
                        </a:lnSpc>
                        <a:spcBef>
                          <a:spcPts val="0"/>
                        </a:spcBef>
                        <a:spcAft>
                          <a:spcPts val="0"/>
                        </a:spcAft>
                      </a:pPr>
                      <a:r>
                        <a:rPr lang="en-US" sz="1400">
                          <a:effectLst/>
                        </a:rPr>
                        <a:t>FAIL CRITERIA</a:t>
                      </a:r>
                      <a:endParaRPr lang="en-US" sz="14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3163729"/>
                  </a:ext>
                </a:extLst>
              </a:tr>
              <a:tr h="2889223">
                <a:tc>
                  <a:txBody>
                    <a:bodyPr/>
                    <a:lstStyle/>
                    <a:p>
                      <a:pPr marL="0" marR="0" indent="274320" algn="l">
                        <a:lnSpc>
                          <a:spcPct val="150000"/>
                        </a:lnSpc>
                        <a:spcBef>
                          <a:spcPts val="0"/>
                        </a:spcBef>
                        <a:spcAft>
                          <a:spcPts val="0"/>
                        </a:spcAft>
                      </a:pPr>
                      <a:r>
                        <a:rPr lang="en-US" sz="1400" dirty="0">
                          <a:effectLst/>
                        </a:rPr>
                        <a:t>S_LOGIN</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a:effectLst/>
                        </a:rPr>
                        <a:t>Staff Login.</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a:effectLst/>
                        </a:rPr>
                        <a:t>Staff Login Credentials.</a:t>
                      </a:r>
                      <a:endParaRPr lang="en-US" sz="1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dirty="0">
                          <a:effectLst/>
                        </a:rPr>
                        <a:t>Successful Login when valid credentials are entered.</a:t>
                      </a:r>
                      <a:endParaRPr lang="en-US" sz="1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indent="274320" algn="l">
                        <a:lnSpc>
                          <a:spcPct val="150000"/>
                        </a:lnSpc>
                        <a:spcBef>
                          <a:spcPts val="0"/>
                        </a:spcBef>
                        <a:spcAft>
                          <a:spcPts val="0"/>
                        </a:spcAft>
                      </a:pPr>
                      <a:r>
                        <a:rPr lang="en-US" sz="1400" dirty="0">
                          <a:effectLst/>
                        </a:rPr>
                        <a:t>Incorrect Credentials entered and respective pop up message is shown.</a:t>
                      </a:r>
                      <a:endParaRPr lang="en-US" sz="1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10228"/>
                  </a:ext>
                </a:extLst>
              </a:tr>
            </a:tbl>
          </a:graphicData>
        </a:graphic>
      </p:graphicFrame>
      <p:sp>
        <p:nvSpPr>
          <p:cNvPr id="11" name="TextBox 10"/>
          <p:cNvSpPr txBox="1"/>
          <p:nvPr/>
        </p:nvSpPr>
        <p:spPr>
          <a:xfrm>
            <a:off x="1093470" y="1481952"/>
            <a:ext cx="5234940" cy="369332"/>
          </a:xfrm>
          <a:prstGeom prst="rect">
            <a:avLst/>
          </a:prstGeom>
          <a:noFill/>
        </p:spPr>
        <p:txBody>
          <a:bodyPr wrap="square" rtlCol="0">
            <a:spAutoFit/>
          </a:bodyPr>
          <a:lstStyle/>
          <a:p>
            <a:pPr lvl="0" indent="274638" algn="just" eaLnBrk="0" fontAlgn="base" hangingPunct="0">
              <a:spcBef>
                <a:spcPct val="0"/>
              </a:spcBef>
              <a:spcAft>
                <a:spcPct val="0"/>
              </a:spcAft>
            </a:pPr>
            <a:r>
              <a:rPr lang="en-US" altLang="en-US" b="1">
                <a:latin typeface="Times New Roman" panose="02020603050405020304" pitchFamily="18" charset="0"/>
                <a:ea typeface="Calibri" panose="020F0502020204030204" pitchFamily="34" charset="0"/>
                <a:cs typeface="Times New Roman" panose="02020603050405020304" pitchFamily="18" charset="0"/>
              </a:rPr>
              <a:t>3.1 Test Case for Login</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721094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(Staff)</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28</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63038206"/>
              </p:ext>
            </p:extLst>
          </p:nvPr>
        </p:nvGraphicFramePr>
        <p:xfrm>
          <a:off x="502920" y="2011878"/>
          <a:ext cx="10850880" cy="4207450"/>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4017017687"/>
                    </a:ext>
                  </a:extLst>
                </a:gridCol>
                <a:gridCol w="2194560">
                  <a:extLst>
                    <a:ext uri="{9D8B030D-6E8A-4147-A177-3AD203B41FA5}">
                      <a16:colId xmlns:a16="http://schemas.microsoft.com/office/drawing/2014/main" val="3113590974"/>
                    </a:ext>
                  </a:extLst>
                </a:gridCol>
                <a:gridCol w="2057400">
                  <a:extLst>
                    <a:ext uri="{9D8B030D-6E8A-4147-A177-3AD203B41FA5}">
                      <a16:colId xmlns:a16="http://schemas.microsoft.com/office/drawing/2014/main" val="529339616"/>
                    </a:ext>
                  </a:extLst>
                </a:gridCol>
                <a:gridCol w="3045949">
                  <a:extLst>
                    <a:ext uri="{9D8B030D-6E8A-4147-A177-3AD203B41FA5}">
                      <a16:colId xmlns:a16="http://schemas.microsoft.com/office/drawing/2014/main" val="4276105927"/>
                    </a:ext>
                  </a:extLst>
                </a:gridCol>
                <a:gridCol w="2181371">
                  <a:extLst>
                    <a:ext uri="{9D8B030D-6E8A-4147-A177-3AD203B41FA5}">
                      <a16:colId xmlns:a16="http://schemas.microsoft.com/office/drawing/2014/main" val="2203032677"/>
                    </a:ext>
                  </a:extLst>
                </a:gridCol>
              </a:tblGrid>
              <a:tr h="277672">
                <a:tc>
                  <a:txBody>
                    <a:bodyPr/>
                    <a:lstStyle/>
                    <a:p>
                      <a:pPr marL="0" marR="0" indent="274320" algn="just">
                        <a:lnSpc>
                          <a:spcPct val="150000"/>
                        </a:lnSpc>
                        <a:spcBef>
                          <a:spcPts val="0"/>
                        </a:spcBef>
                        <a:spcAft>
                          <a:spcPts val="0"/>
                        </a:spcAft>
                      </a:pPr>
                      <a:r>
                        <a:rPr lang="en-US" sz="1400">
                          <a:effectLst/>
                        </a:rPr>
                        <a:t>ID</a:t>
                      </a:r>
                      <a:endParaRPr lang="en-US" sz="140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0" algn="just">
                        <a:lnSpc>
                          <a:spcPct val="150000"/>
                        </a:lnSpc>
                        <a:spcBef>
                          <a:spcPts val="0"/>
                        </a:spcBef>
                        <a:spcAft>
                          <a:spcPts val="0"/>
                        </a:spcAft>
                      </a:pPr>
                      <a:r>
                        <a:rPr lang="en-US" sz="1400">
                          <a:effectLst/>
                        </a:rPr>
                        <a:t>TEST CASE DESCRIPTION</a:t>
                      </a:r>
                      <a:endParaRPr lang="en-US" sz="140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just">
                        <a:lnSpc>
                          <a:spcPct val="150000"/>
                        </a:lnSpc>
                        <a:spcBef>
                          <a:spcPts val="0"/>
                        </a:spcBef>
                        <a:spcAft>
                          <a:spcPts val="0"/>
                        </a:spcAft>
                      </a:pPr>
                      <a:r>
                        <a:rPr lang="en-US" sz="1400">
                          <a:effectLst/>
                        </a:rPr>
                        <a:t> INPUT</a:t>
                      </a:r>
                      <a:endParaRPr lang="en-US" sz="140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just">
                        <a:lnSpc>
                          <a:spcPct val="150000"/>
                        </a:lnSpc>
                        <a:spcBef>
                          <a:spcPts val="0"/>
                        </a:spcBef>
                        <a:spcAft>
                          <a:spcPts val="0"/>
                        </a:spcAft>
                      </a:pPr>
                      <a:r>
                        <a:rPr lang="en-US" sz="1400">
                          <a:effectLst/>
                        </a:rPr>
                        <a:t>PASS CRITERIA</a:t>
                      </a:r>
                      <a:endParaRPr lang="en-US" sz="140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just">
                        <a:lnSpc>
                          <a:spcPct val="150000"/>
                        </a:lnSpc>
                        <a:spcBef>
                          <a:spcPts val="0"/>
                        </a:spcBef>
                        <a:spcAft>
                          <a:spcPts val="0"/>
                        </a:spcAft>
                      </a:pPr>
                      <a:r>
                        <a:rPr lang="en-US" sz="1400">
                          <a:effectLst/>
                        </a:rPr>
                        <a:t>FAIL CRITERIA</a:t>
                      </a:r>
                      <a:endParaRPr lang="en-US" sz="1400">
                        <a:effectLst/>
                        <a:latin typeface="Times New Roman" panose="02020603050405020304" pitchFamily="18" charset="0"/>
                        <a:ea typeface="Calibri" panose="020F0502020204030204" pitchFamily="34" charset="0"/>
                      </a:endParaRPr>
                    </a:p>
                  </a:txBody>
                  <a:tcPr marL="24174" marR="24174" marT="0" marB="0"/>
                </a:tc>
                <a:extLst>
                  <a:ext uri="{0D108BD9-81ED-4DB2-BD59-A6C34878D82A}">
                    <a16:rowId xmlns:a16="http://schemas.microsoft.com/office/drawing/2014/main" val="662448345"/>
                  </a:ext>
                </a:extLst>
              </a:tr>
              <a:tr h="1943705">
                <a:tc>
                  <a:txBody>
                    <a:bodyPr/>
                    <a:lstStyle/>
                    <a:p>
                      <a:pPr marL="0" marR="0" indent="274320" algn="l">
                        <a:lnSpc>
                          <a:spcPct val="150000"/>
                        </a:lnSpc>
                        <a:spcBef>
                          <a:spcPts val="0"/>
                        </a:spcBef>
                        <a:spcAft>
                          <a:spcPts val="0"/>
                        </a:spcAft>
                      </a:pPr>
                      <a:r>
                        <a:rPr lang="en-US" sz="1400">
                          <a:effectLst/>
                        </a:rPr>
                        <a:t>S_ADD_CLIENT</a:t>
                      </a:r>
                      <a:endParaRPr lang="en-US" sz="140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l">
                        <a:lnSpc>
                          <a:spcPct val="150000"/>
                        </a:lnSpc>
                        <a:spcBef>
                          <a:spcPts val="0"/>
                        </a:spcBef>
                        <a:spcAft>
                          <a:spcPts val="0"/>
                        </a:spcAft>
                      </a:pPr>
                      <a:r>
                        <a:rPr lang="en-US" sz="1400" dirty="0">
                          <a:effectLst/>
                        </a:rPr>
                        <a:t>Staff adds a new company.</a:t>
                      </a:r>
                      <a:endParaRPr lang="en-US" sz="1400" dirty="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l">
                        <a:lnSpc>
                          <a:spcPct val="150000"/>
                        </a:lnSpc>
                        <a:spcBef>
                          <a:spcPts val="0"/>
                        </a:spcBef>
                        <a:spcAft>
                          <a:spcPts val="0"/>
                        </a:spcAft>
                      </a:pPr>
                      <a:r>
                        <a:rPr lang="en-US" sz="1400" dirty="0">
                          <a:effectLst/>
                        </a:rPr>
                        <a:t>Staff enters the General Information, statutory details and Bank details of the company. </a:t>
                      </a:r>
                      <a:endParaRPr lang="en-US" sz="1400" dirty="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l">
                        <a:lnSpc>
                          <a:spcPct val="150000"/>
                        </a:lnSpc>
                        <a:spcBef>
                          <a:spcPts val="0"/>
                        </a:spcBef>
                        <a:spcAft>
                          <a:spcPts val="0"/>
                        </a:spcAft>
                      </a:pPr>
                      <a:r>
                        <a:rPr lang="en-US" sz="1400" dirty="0">
                          <a:effectLst/>
                        </a:rPr>
                        <a:t>Staff uploads the correct company details and values for PIN number (6 digits), GSTIN (13 digits), PAN Number (10 characters), IFSC (11 characters) which are validated along with the other company data and stored successfully.</a:t>
                      </a:r>
                      <a:endParaRPr lang="en-US" sz="1400" dirty="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l">
                        <a:lnSpc>
                          <a:spcPct val="150000"/>
                        </a:lnSpc>
                        <a:spcBef>
                          <a:spcPts val="0"/>
                        </a:spcBef>
                        <a:spcAft>
                          <a:spcPts val="0"/>
                        </a:spcAft>
                      </a:pPr>
                      <a:r>
                        <a:rPr lang="en-US" sz="1400">
                          <a:effectLst/>
                        </a:rPr>
                        <a:t>A respective pop up message is shown for all the encountered scenarios.</a:t>
                      </a:r>
                      <a:endParaRPr lang="en-US" sz="1400">
                        <a:effectLst/>
                        <a:latin typeface="Times New Roman" panose="02020603050405020304" pitchFamily="18" charset="0"/>
                        <a:ea typeface="Calibri" panose="020F0502020204030204" pitchFamily="34" charset="0"/>
                      </a:endParaRPr>
                    </a:p>
                  </a:txBody>
                  <a:tcPr marL="24174" marR="24174" marT="0" marB="0"/>
                </a:tc>
                <a:extLst>
                  <a:ext uri="{0D108BD9-81ED-4DB2-BD59-A6C34878D82A}">
                    <a16:rowId xmlns:a16="http://schemas.microsoft.com/office/drawing/2014/main" val="3922262531"/>
                  </a:ext>
                </a:extLst>
              </a:tr>
              <a:tr h="1943705">
                <a:tc>
                  <a:txBody>
                    <a:bodyPr/>
                    <a:lstStyle/>
                    <a:p>
                      <a:pPr marL="0" marR="0" indent="274320" algn="l">
                        <a:lnSpc>
                          <a:spcPct val="150000"/>
                        </a:lnSpc>
                        <a:spcBef>
                          <a:spcPts val="0"/>
                        </a:spcBef>
                        <a:spcAft>
                          <a:spcPts val="0"/>
                        </a:spcAft>
                      </a:pPr>
                      <a:r>
                        <a:rPr lang="en-US" sz="1400" dirty="0">
                          <a:effectLst/>
                        </a:rPr>
                        <a:t>S_EDIT_CLIENT</a:t>
                      </a:r>
                      <a:endParaRPr lang="en-US" sz="1400" dirty="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l">
                        <a:lnSpc>
                          <a:spcPct val="150000"/>
                        </a:lnSpc>
                        <a:spcBef>
                          <a:spcPts val="0"/>
                        </a:spcBef>
                        <a:spcAft>
                          <a:spcPts val="0"/>
                        </a:spcAft>
                      </a:pPr>
                      <a:r>
                        <a:rPr lang="en-US" sz="1400">
                          <a:effectLst/>
                        </a:rPr>
                        <a:t>Staff Searches the client and updates existing company details. </a:t>
                      </a:r>
                      <a:endParaRPr lang="en-US" sz="140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l">
                        <a:lnSpc>
                          <a:spcPct val="150000"/>
                        </a:lnSpc>
                        <a:spcBef>
                          <a:spcPts val="0"/>
                        </a:spcBef>
                        <a:spcAft>
                          <a:spcPts val="0"/>
                        </a:spcAft>
                      </a:pPr>
                      <a:r>
                        <a:rPr lang="en-US" sz="1400">
                          <a:effectLst/>
                        </a:rPr>
                        <a:t>Staff updates the General Information, statutory details and Bank details of the company.</a:t>
                      </a:r>
                      <a:endParaRPr lang="en-US" sz="140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l">
                        <a:lnSpc>
                          <a:spcPct val="150000"/>
                        </a:lnSpc>
                        <a:spcBef>
                          <a:spcPts val="0"/>
                        </a:spcBef>
                        <a:spcAft>
                          <a:spcPts val="0"/>
                        </a:spcAft>
                      </a:pPr>
                      <a:r>
                        <a:rPr lang="en-US" sz="1400" dirty="0">
                          <a:effectLst/>
                        </a:rPr>
                        <a:t>Staff updates the correct company details and values for PIN number (6 digits), GSTIN (13 digits), PAN Number (10 characters), IFSC (11 characters) which are validated along with the other company data and stored successfully.</a:t>
                      </a:r>
                      <a:endParaRPr lang="en-US" sz="1400" dirty="0">
                        <a:effectLst/>
                        <a:latin typeface="Times New Roman" panose="02020603050405020304" pitchFamily="18" charset="0"/>
                        <a:ea typeface="Calibri" panose="020F0502020204030204" pitchFamily="34" charset="0"/>
                      </a:endParaRPr>
                    </a:p>
                  </a:txBody>
                  <a:tcPr marL="24174" marR="24174" marT="0" marB="0"/>
                </a:tc>
                <a:tc>
                  <a:txBody>
                    <a:bodyPr/>
                    <a:lstStyle/>
                    <a:p>
                      <a:pPr marL="0" marR="0" indent="274320" algn="l">
                        <a:lnSpc>
                          <a:spcPct val="150000"/>
                        </a:lnSpc>
                        <a:spcBef>
                          <a:spcPts val="0"/>
                        </a:spcBef>
                        <a:spcAft>
                          <a:spcPts val="0"/>
                        </a:spcAft>
                      </a:pPr>
                      <a:r>
                        <a:rPr lang="en-US" sz="1400" dirty="0">
                          <a:effectLst/>
                        </a:rPr>
                        <a:t>A respective pop up message is shown for all the encountered scenarios.</a:t>
                      </a:r>
                      <a:endParaRPr lang="en-US" sz="1400" dirty="0">
                        <a:effectLst/>
                        <a:latin typeface="Times New Roman" panose="02020603050405020304" pitchFamily="18" charset="0"/>
                        <a:ea typeface="Calibri" panose="020F0502020204030204" pitchFamily="34" charset="0"/>
                      </a:endParaRPr>
                    </a:p>
                  </a:txBody>
                  <a:tcPr marL="24174" marR="24174" marT="0" marB="0"/>
                </a:tc>
                <a:extLst>
                  <a:ext uri="{0D108BD9-81ED-4DB2-BD59-A6C34878D82A}">
                    <a16:rowId xmlns:a16="http://schemas.microsoft.com/office/drawing/2014/main" val="2928958898"/>
                  </a:ext>
                </a:extLst>
              </a:tr>
            </a:tbl>
          </a:graphicData>
        </a:graphic>
      </p:graphicFrame>
      <p:sp>
        <p:nvSpPr>
          <p:cNvPr id="11" name="TextBox 10"/>
          <p:cNvSpPr txBox="1"/>
          <p:nvPr/>
        </p:nvSpPr>
        <p:spPr>
          <a:xfrm>
            <a:off x="838200" y="1551690"/>
            <a:ext cx="4744707" cy="646331"/>
          </a:xfrm>
          <a:prstGeom prst="rect">
            <a:avLst/>
          </a:prstGeom>
          <a:noFill/>
        </p:spPr>
        <p:txBody>
          <a:bodyPr wrap="square" rtlCol="0">
            <a:spAutoFit/>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3.2 Test cases for Manage Client </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482230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(Staff)</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29</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72365151"/>
              </p:ext>
            </p:extLst>
          </p:nvPr>
        </p:nvGraphicFramePr>
        <p:xfrm>
          <a:off x="838200" y="2148174"/>
          <a:ext cx="10515600" cy="4208176"/>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1713017598"/>
                    </a:ext>
                  </a:extLst>
                </a:gridCol>
                <a:gridCol w="1988820">
                  <a:extLst>
                    <a:ext uri="{9D8B030D-6E8A-4147-A177-3AD203B41FA5}">
                      <a16:colId xmlns:a16="http://schemas.microsoft.com/office/drawing/2014/main" val="3558084919"/>
                    </a:ext>
                  </a:extLst>
                </a:gridCol>
                <a:gridCol w="2194560">
                  <a:extLst>
                    <a:ext uri="{9D8B030D-6E8A-4147-A177-3AD203B41FA5}">
                      <a16:colId xmlns:a16="http://schemas.microsoft.com/office/drawing/2014/main" val="1369497571"/>
                    </a:ext>
                  </a:extLst>
                </a:gridCol>
                <a:gridCol w="2526209">
                  <a:extLst>
                    <a:ext uri="{9D8B030D-6E8A-4147-A177-3AD203B41FA5}">
                      <a16:colId xmlns:a16="http://schemas.microsoft.com/office/drawing/2014/main" val="2780983018"/>
                    </a:ext>
                  </a:extLst>
                </a:gridCol>
                <a:gridCol w="2358211">
                  <a:extLst>
                    <a:ext uri="{9D8B030D-6E8A-4147-A177-3AD203B41FA5}">
                      <a16:colId xmlns:a16="http://schemas.microsoft.com/office/drawing/2014/main" val="264028306"/>
                    </a:ext>
                  </a:extLst>
                </a:gridCol>
              </a:tblGrid>
              <a:tr h="367696">
                <a:tc>
                  <a:txBody>
                    <a:bodyPr/>
                    <a:lstStyle/>
                    <a:p>
                      <a:pPr marL="0" marR="0" indent="274320" algn="just">
                        <a:lnSpc>
                          <a:spcPct val="150000"/>
                        </a:lnSpc>
                        <a:spcBef>
                          <a:spcPts val="0"/>
                        </a:spcBef>
                        <a:spcAft>
                          <a:spcPts val="0"/>
                        </a:spcAft>
                      </a:pPr>
                      <a:r>
                        <a:rPr lang="en-US" sz="1400">
                          <a:effectLst/>
                        </a:rPr>
                        <a:t>ID</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0" algn="just">
                        <a:lnSpc>
                          <a:spcPct val="150000"/>
                        </a:lnSpc>
                        <a:spcBef>
                          <a:spcPts val="0"/>
                        </a:spcBef>
                        <a:spcAft>
                          <a:spcPts val="0"/>
                        </a:spcAft>
                      </a:pPr>
                      <a:r>
                        <a:rPr lang="en-US" sz="1400">
                          <a:effectLst/>
                        </a:rPr>
                        <a:t>TEST CASE DESCRIPTION</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just">
                        <a:lnSpc>
                          <a:spcPct val="150000"/>
                        </a:lnSpc>
                        <a:spcBef>
                          <a:spcPts val="0"/>
                        </a:spcBef>
                        <a:spcAft>
                          <a:spcPts val="0"/>
                        </a:spcAft>
                      </a:pPr>
                      <a:r>
                        <a:rPr lang="en-US" sz="1400">
                          <a:effectLst/>
                        </a:rPr>
                        <a:t> INPUT</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just">
                        <a:lnSpc>
                          <a:spcPct val="150000"/>
                        </a:lnSpc>
                        <a:spcBef>
                          <a:spcPts val="0"/>
                        </a:spcBef>
                        <a:spcAft>
                          <a:spcPts val="0"/>
                        </a:spcAft>
                      </a:pPr>
                      <a:r>
                        <a:rPr lang="en-US" sz="1400">
                          <a:effectLst/>
                        </a:rPr>
                        <a:t>PASS CRITERIA</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just">
                        <a:lnSpc>
                          <a:spcPct val="150000"/>
                        </a:lnSpc>
                        <a:spcBef>
                          <a:spcPts val="0"/>
                        </a:spcBef>
                        <a:spcAft>
                          <a:spcPts val="0"/>
                        </a:spcAft>
                      </a:pPr>
                      <a:r>
                        <a:rPr lang="en-US" sz="1400">
                          <a:effectLst/>
                        </a:rPr>
                        <a:t>FAIL CRITERIA</a:t>
                      </a:r>
                      <a:endParaRPr lang="en-US" sz="1400">
                        <a:effectLst/>
                        <a:latin typeface="Times New Roman" panose="02020603050405020304" pitchFamily="18" charset="0"/>
                        <a:ea typeface="Calibri" panose="020F0502020204030204" pitchFamily="34" charset="0"/>
                      </a:endParaRPr>
                    </a:p>
                  </a:txBody>
                  <a:tcPr marL="35091" marR="35091" marT="0" marB="0"/>
                </a:tc>
                <a:extLst>
                  <a:ext uri="{0D108BD9-81ED-4DB2-BD59-A6C34878D82A}">
                    <a16:rowId xmlns:a16="http://schemas.microsoft.com/office/drawing/2014/main" val="3161765788"/>
                  </a:ext>
                </a:extLst>
              </a:tr>
              <a:tr h="1715913">
                <a:tc>
                  <a:txBody>
                    <a:bodyPr/>
                    <a:lstStyle/>
                    <a:p>
                      <a:pPr marL="0" marR="0" indent="274320" algn="l">
                        <a:lnSpc>
                          <a:spcPct val="150000"/>
                        </a:lnSpc>
                        <a:spcBef>
                          <a:spcPts val="0"/>
                        </a:spcBef>
                        <a:spcAft>
                          <a:spcPts val="0"/>
                        </a:spcAft>
                      </a:pPr>
                      <a:r>
                        <a:rPr lang="en-US" sz="1400">
                          <a:effectLst/>
                        </a:rPr>
                        <a:t>S_ADD_ITEM</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l">
                        <a:lnSpc>
                          <a:spcPct val="150000"/>
                        </a:lnSpc>
                        <a:spcBef>
                          <a:spcPts val="0"/>
                        </a:spcBef>
                        <a:spcAft>
                          <a:spcPts val="0"/>
                        </a:spcAft>
                      </a:pPr>
                      <a:r>
                        <a:rPr lang="en-US" sz="1400" dirty="0">
                          <a:effectLst/>
                        </a:rPr>
                        <a:t>Staff adds a new item.</a:t>
                      </a:r>
                      <a:endParaRPr lang="en-US" sz="1400" dirty="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l">
                        <a:lnSpc>
                          <a:spcPct val="150000"/>
                        </a:lnSpc>
                        <a:spcBef>
                          <a:spcPts val="0"/>
                        </a:spcBef>
                        <a:spcAft>
                          <a:spcPts val="0"/>
                        </a:spcAft>
                      </a:pPr>
                      <a:r>
                        <a:rPr lang="en-US" sz="1400" dirty="0">
                          <a:effectLst/>
                        </a:rPr>
                        <a:t>Staff enters the relevant details of the item along with the HSN/SAC code. </a:t>
                      </a:r>
                      <a:endParaRPr lang="en-US" sz="1400" dirty="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l">
                        <a:lnSpc>
                          <a:spcPct val="150000"/>
                        </a:lnSpc>
                        <a:spcBef>
                          <a:spcPts val="0"/>
                        </a:spcBef>
                        <a:spcAft>
                          <a:spcPts val="0"/>
                        </a:spcAft>
                      </a:pPr>
                      <a:r>
                        <a:rPr lang="en-US" sz="1400">
                          <a:effectLst/>
                        </a:rPr>
                        <a:t>Staff uploads the correct item details and values for HSN Codes (6 digits), and SAC Code (6 digits) which are validated along with the other item data and stored successfully. </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l">
                        <a:lnSpc>
                          <a:spcPct val="150000"/>
                        </a:lnSpc>
                        <a:spcBef>
                          <a:spcPts val="0"/>
                        </a:spcBef>
                        <a:spcAft>
                          <a:spcPts val="0"/>
                        </a:spcAft>
                      </a:pPr>
                      <a:r>
                        <a:rPr lang="en-US" sz="1400">
                          <a:effectLst/>
                        </a:rPr>
                        <a:t>A respective pop up message is shown for all the encountered scenarios.</a:t>
                      </a:r>
                      <a:endParaRPr lang="en-US" sz="1400">
                        <a:effectLst/>
                        <a:latin typeface="Times New Roman" panose="02020603050405020304" pitchFamily="18" charset="0"/>
                        <a:ea typeface="Calibri" panose="020F0502020204030204" pitchFamily="34" charset="0"/>
                      </a:endParaRPr>
                    </a:p>
                  </a:txBody>
                  <a:tcPr marL="35091" marR="35091" marT="0" marB="0"/>
                </a:tc>
                <a:extLst>
                  <a:ext uri="{0D108BD9-81ED-4DB2-BD59-A6C34878D82A}">
                    <a16:rowId xmlns:a16="http://schemas.microsoft.com/office/drawing/2014/main" val="1833579002"/>
                  </a:ext>
                </a:extLst>
              </a:tr>
              <a:tr h="1715913">
                <a:tc>
                  <a:txBody>
                    <a:bodyPr/>
                    <a:lstStyle/>
                    <a:p>
                      <a:pPr marL="0" marR="0" indent="274320" algn="l">
                        <a:lnSpc>
                          <a:spcPct val="150000"/>
                        </a:lnSpc>
                        <a:spcBef>
                          <a:spcPts val="0"/>
                        </a:spcBef>
                        <a:spcAft>
                          <a:spcPts val="0"/>
                        </a:spcAft>
                      </a:pPr>
                      <a:r>
                        <a:rPr lang="en-US" sz="1400">
                          <a:effectLst/>
                        </a:rPr>
                        <a:t>S_EDIT_ITEM</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l">
                        <a:lnSpc>
                          <a:spcPct val="150000"/>
                        </a:lnSpc>
                        <a:spcBef>
                          <a:spcPts val="0"/>
                        </a:spcBef>
                        <a:spcAft>
                          <a:spcPts val="0"/>
                        </a:spcAft>
                      </a:pPr>
                      <a:r>
                        <a:rPr lang="en-US" sz="1400">
                          <a:effectLst/>
                        </a:rPr>
                        <a:t>Staff Searches the client and updates existing company details. </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l">
                        <a:lnSpc>
                          <a:spcPct val="150000"/>
                        </a:lnSpc>
                        <a:spcBef>
                          <a:spcPts val="0"/>
                        </a:spcBef>
                        <a:spcAft>
                          <a:spcPts val="0"/>
                        </a:spcAft>
                      </a:pPr>
                      <a:r>
                        <a:rPr lang="en-US" sz="1400">
                          <a:effectLst/>
                        </a:rPr>
                        <a:t>Staff updates the General Information, statutory details and Bank details of the company.</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l">
                        <a:lnSpc>
                          <a:spcPct val="150000"/>
                        </a:lnSpc>
                        <a:spcBef>
                          <a:spcPts val="0"/>
                        </a:spcBef>
                        <a:spcAft>
                          <a:spcPts val="0"/>
                        </a:spcAft>
                      </a:pPr>
                      <a:r>
                        <a:rPr lang="en-US" sz="1400">
                          <a:effectLst/>
                        </a:rPr>
                        <a:t>Staff uploads the correct item details and values for HSN Codes (6 digits), and SAC Code (6 digits) which are validated along with the other company data and stored successfully.</a:t>
                      </a:r>
                      <a:endParaRPr lang="en-US" sz="1400">
                        <a:effectLst/>
                        <a:latin typeface="Times New Roman" panose="02020603050405020304" pitchFamily="18" charset="0"/>
                        <a:ea typeface="Calibri" panose="020F0502020204030204" pitchFamily="34" charset="0"/>
                      </a:endParaRPr>
                    </a:p>
                  </a:txBody>
                  <a:tcPr marL="35091" marR="35091" marT="0" marB="0"/>
                </a:tc>
                <a:tc>
                  <a:txBody>
                    <a:bodyPr/>
                    <a:lstStyle/>
                    <a:p>
                      <a:pPr marL="0" marR="0" indent="274320" algn="l">
                        <a:lnSpc>
                          <a:spcPct val="150000"/>
                        </a:lnSpc>
                        <a:spcBef>
                          <a:spcPts val="0"/>
                        </a:spcBef>
                        <a:spcAft>
                          <a:spcPts val="0"/>
                        </a:spcAft>
                      </a:pPr>
                      <a:r>
                        <a:rPr lang="en-US" sz="1400" dirty="0">
                          <a:effectLst/>
                        </a:rPr>
                        <a:t>A respective pop up message is shown for all the encountered scenarios.</a:t>
                      </a:r>
                      <a:endParaRPr lang="en-US" sz="1400" dirty="0">
                        <a:effectLst/>
                        <a:latin typeface="Times New Roman" panose="02020603050405020304" pitchFamily="18" charset="0"/>
                        <a:ea typeface="Calibri" panose="020F0502020204030204" pitchFamily="34" charset="0"/>
                      </a:endParaRPr>
                    </a:p>
                  </a:txBody>
                  <a:tcPr marL="35091" marR="35091" marT="0" marB="0"/>
                </a:tc>
                <a:extLst>
                  <a:ext uri="{0D108BD9-81ED-4DB2-BD59-A6C34878D82A}">
                    <a16:rowId xmlns:a16="http://schemas.microsoft.com/office/drawing/2014/main" val="676997956"/>
                  </a:ext>
                </a:extLst>
              </a:tr>
            </a:tbl>
          </a:graphicData>
        </a:graphic>
      </p:graphicFrame>
      <p:sp>
        <p:nvSpPr>
          <p:cNvPr id="11" name="TextBox 10"/>
          <p:cNvSpPr txBox="1"/>
          <p:nvPr/>
        </p:nvSpPr>
        <p:spPr>
          <a:xfrm>
            <a:off x="1165860" y="1394460"/>
            <a:ext cx="4698987" cy="646331"/>
          </a:xfrm>
          <a:prstGeom prst="rect">
            <a:avLst/>
          </a:prstGeom>
          <a:noFill/>
        </p:spPr>
        <p:txBody>
          <a:bodyPr wrap="square" rtlCol="0">
            <a:spAutoFit/>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3.3 Test Cases for Manage Item</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2001784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Project </a:t>
            </a:r>
            <a:r>
              <a:rPr lang="en-US" dirty="0" smtClean="0"/>
              <a:t>Overview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Client’s “problem” to be solved:</a:t>
            </a:r>
          </a:p>
          <a:p>
            <a:pPr lvl="1"/>
            <a:r>
              <a:rPr lang="en-US" dirty="0"/>
              <a:t>The ERP’s have been highly useful for the purpose of effectively organizing and improving the management of large corporations across the world. </a:t>
            </a:r>
          </a:p>
          <a:p>
            <a:pPr lvl="1"/>
            <a:r>
              <a:rPr lang="en-US" dirty="0"/>
              <a:t>This meant the medium and the small scale approaches have not been considered for this kind of deployment due to the cost and the lack of organizational structure</a:t>
            </a:r>
            <a:r>
              <a:rPr lang="en-US" dirty="0" smtClean="0"/>
              <a:t>.</a:t>
            </a:r>
          </a:p>
          <a:p>
            <a:pPr lvl="1"/>
            <a:r>
              <a:rPr lang="en-US" dirty="0"/>
              <a:t>This was highly focused on the large industries can companies as they could afford such a deployment at a massive scale, along with the development costs of the same. </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223BC384-8A56-4A98-8301-5DC33CBC29B8}"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3</a:t>
            </a:fld>
            <a:endParaRPr lang="en-US" dirty="0"/>
          </a:p>
        </p:txBody>
      </p:sp>
    </p:spTree>
    <p:extLst>
      <p:ext uri="{BB962C8B-B14F-4D97-AF65-F5344CB8AC3E}">
        <p14:creationId xmlns:p14="http://schemas.microsoft.com/office/powerpoint/2010/main" val="1248121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(Staff)</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30</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68366239"/>
              </p:ext>
            </p:extLst>
          </p:nvPr>
        </p:nvGraphicFramePr>
        <p:xfrm>
          <a:off x="838200" y="1984685"/>
          <a:ext cx="10515600" cy="4412079"/>
        </p:xfrm>
        <a:graphic>
          <a:graphicData uri="http://schemas.openxmlformats.org/drawingml/2006/table">
            <a:tbl>
              <a:tblPr firstRow="1" firstCol="1" bandRow="1">
                <a:tableStyleId>{5C22544A-7EE6-4342-B048-85BDC9FD1C3A}</a:tableStyleId>
              </a:tblPr>
              <a:tblGrid>
                <a:gridCol w="1420091">
                  <a:extLst>
                    <a:ext uri="{9D8B030D-6E8A-4147-A177-3AD203B41FA5}">
                      <a16:colId xmlns:a16="http://schemas.microsoft.com/office/drawing/2014/main" val="1707082127"/>
                    </a:ext>
                  </a:extLst>
                </a:gridCol>
                <a:gridCol w="1605049">
                  <a:extLst>
                    <a:ext uri="{9D8B030D-6E8A-4147-A177-3AD203B41FA5}">
                      <a16:colId xmlns:a16="http://schemas.microsoft.com/office/drawing/2014/main" val="4070723942"/>
                    </a:ext>
                  </a:extLst>
                </a:gridCol>
                <a:gridCol w="2148840">
                  <a:extLst>
                    <a:ext uri="{9D8B030D-6E8A-4147-A177-3AD203B41FA5}">
                      <a16:colId xmlns:a16="http://schemas.microsoft.com/office/drawing/2014/main" val="301390135"/>
                    </a:ext>
                  </a:extLst>
                </a:gridCol>
                <a:gridCol w="3725098">
                  <a:extLst>
                    <a:ext uri="{9D8B030D-6E8A-4147-A177-3AD203B41FA5}">
                      <a16:colId xmlns:a16="http://schemas.microsoft.com/office/drawing/2014/main" val="3397044801"/>
                    </a:ext>
                  </a:extLst>
                </a:gridCol>
                <a:gridCol w="1616522">
                  <a:extLst>
                    <a:ext uri="{9D8B030D-6E8A-4147-A177-3AD203B41FA5}">
                      <a16:colId xmlns:a16="http://schemas.microsoft.com/office/drawing/2014/main" val="1705086941"/>
                    </a:ext>
                  </a:extLst>
                </a:gridCol>
              </a:tblGrid>
              <a:tr h="183576">
                <a:tc>
                  <a:txBody>
                    <a:bodyPr/>
                    <a:lstStyle/>
                    <a:p>
                      <a:pPr marL="0" marR="0" indent="274320" algn="just">
                        <a:lnSpc>
                          <a:spcPct val="150000"/>
                        </a:lnSpc>
                        <a:spcBef>
                          <a:spcPts val="0"/>
                        </a:spcBef>
                        <a:spcAft>
                          <a:spcPts val="0"/>
                        </a:spcAft>
                      </a:pPr>
                      <a:r>
                        <a:rPr lang="en-US" sz="1100">
                          <a:effectLst/>
                        </a:rPr>
                        <a:t>ID</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0" algn="just">
                        <a:lnSpc>
                          <a:spcPct val="150000"/>
                        </a:lnSpc>
                        <a:spcBef>
                          <a:spcPts val="0"/>
                        </a:spcBef>
                        <a:spcAft>
                          <a:spcPts val="0"/>
                        </a:spcAft>
                      </a:pPr>
                      <a:r>
                        <a:rPr lang="en-US" sz="1100">
                          <a:effectLst/>
                        </a:rPr>
                        <a:t>TEST CASE DESCRIPTION</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just">
                        <a:lnSpc>
                          <a:spcPct val="150000"/>
                        </a:lnSpc>
                        <a:spcBef>
                          <a:spcPts val="0"/>
                        </a:spcBef>
                        <a:spcAft>
                          <a:spcPts val="0"/>
                        </a:spcAft>
                      </a:pPr>
                      <a:r>
                        <a:rPr lang="en-US" sz="1100">
                          <a:effectLst/>
                        </a:rPr>
                        <a:t> INPUT</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just">
                        <a:lnSpc>
                          <a:spcPct val="150000"/>
                        </a:lnSpc>
                        <a:spcBef>
                          <a:spcPts val="0"/>
                        </a:spcBef>
                        <a:spcAft>
                          <a:spcPts val="0"/>
                        </a:spcAft>
                      </a:pPr>
                      <a:r>
                        <a:rPr lang="en-US" sz="1100">
                          <a:effectLst/>
                        </a:rPr>
                        <a:t>PASS CRITERIA</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just">
                        <a:lnSpc>
                          <a:spcPct val="150000"/>
                        </a:lnSpc>
                        <a:spcBef>
                          <a:spcPts val="0"/>
                        </a:spcBef>
                        <a:spcAft>
                          <a:spcPts val="0"/>
                        </a:spcAft>
                      </a:pPr>
                      <a:r>
                        <a:rPr lang="en-US" sz="1100">
                          <a:effectLst/>
                        </a:rPr>
                        <a:t>FAIL CRITERIA</a:t>
                      </a:r>
                      <a:endParaRPr lang="en-US" sz="1100">
                        <a:effectLst/>
                        <a:latin typeface="Times New Roman" panose="02020603050405020304" pitchFamily="18" charset="0"/>
                        <a:ea typeface="Calibri" panose="020F0502020204030204" pitchFamily="34" charset="0"/>
                      </a:endParaRPr>
                    </a:p>
                  </a:txBody>
                  <a:tcPr marL="16457" marR="16457" marT="0" marB="0"/>
                </a:tc>
                <a:extLst>
                  <a:ext uri="{0D108BD9-81ED-4DB2-BD59-A6C34878D82A}">
                    <a16:rowId xmlns:a16="http://schemas.microsoft.com/office/drawing/2014/main" val="1369730172"/>
                  </a:ext>
                </a:extLst>
              </a:tr>
              <a:tr h="1643250">
                <a:tc>
                  <a:txBody>
                    <a:bodyPr/>
                    <a:lstStyle/>
                    <a:p>
                      <a:pPr marL="0" marR="0" indent="274320" algn="l">
                        <a:lnSpc>
                          <a:spcPct val="150000"/>
                        </a:lnSpc>
                        <a:spcBef>
                          <a:spcPts val="0"/>
                        </a:spcBef>
                        <a:spcAft>
                          <a:spcPts val="0"/>
                        </a:spcAft>
                      </a:pPr>
                      <a:r>
                        <a:rPr lang="en-US" sz="1100">
                          <a:effectLst/>
                        </a:rPr>
                        <a:t>S_NEW_PURCHASE</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dirty="0">
                          <a:effectLst/>
                        </a:rPr>
                        <a:t>Staff adds a new purchase.</a:t>
                      </a:r>
                      <a:endParaRPr lang="en-US" sz="1100" dirty="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dirty="0">
                          <a:effectLst/>
                        </a:rPr>
                        <a:t>Staff enters the party details and purchase details such as purchase type, cost </a:t>
                      </a:r>
                      <a:r>
                        <a:rPr lang="en-US" sz="1100" dirty="0" err="1">
                          <a:effectLst/>
                        </a:rPr>
                        <a:t>centre</a:t>
                      </a:r>
                      <a:r>
                        <a:rPr lang="en-US" sz="1100" dirty="0">
                          <a:effectLst/>
                        </a:rPr>
                        <a:t>, invoice number, date, PO number, payment date along with items and respective quantities. </a:t>
                      </a:r>
                      <a:endParaRPr lang="en-US" sz="1100" dirty="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dirty="0">
                          <a:effectLst/>
                        </a:rPr>
                        <a:t>Staff views the correct party details and purchase details such as purchase type, cost </a:t>
                      </a:r>
                      <a:r>
                        <a:rPr lang="en-US" sz="1100" dirty="0" err="1">
                          <a:effectLst/>
                        </a:rPr>
                        <a:t>centre</a:t>
                      </a:r>
                      <a:r>
                        <a:rPr lang="en-US" sz="1100" dirty="0">
                          <a:effectLst/>
                        </a:rPr>
                        <a:t>, invoice number, date, PO number, payment date (</a:t>
                      </a:r>
                      <a:r>
                        <a:rPr lang="en-US" sz="1100" dirty="0" err="1">
                          <a:effectLst/>
                        </a:rPr>
                        <a:t>dd</a:t>
                      </a:r>
                      <a:r>
                        <a:rPr lang="en-US" sz="1100" dirty="0">
                          <a:effectLst/>
                        </a:rPr>
                        <a:t>/mm/</a:t>
                      </a:r>
                      <a:r>
                        <a:rPr lang="en-US" sz="1100" dirty="0" err="1">
                          <a:effectLst/>
                        </a:rPr>
                        <a:t>yyyy</a:t>
                      </a:r>
                      <a:r>
                        <a:rPr lang="en-US" sz="1100" dirty="0">
                          <a:effectLst/>
                        </a:rPr>
                        <a:t> format) along with items and respective quantities which are validated and stored successfully.</a:t>
                      </a:r>
                      <a:endParaRPr lang="en-US" sz="1100" dirty="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dirty="0">
                          <a:effectLst/>
                        </a:rPr>
                        <a:t>A respective pop up message is shown for all the encountered scenarios.</a:t>
                      </a:r>
                      <a:endParaRPr lang="en-US" sz="1100" dirty="0">
                        <a:effectLst/>
                        <a:latin typeface="Times New Roman" panose="02020603050405020304" pitchFamily="18" charset="0"/>
                        <a:ea typeface="Calibri" panose="020F0502020204030204" pitchFamily="34" charset="0"/>
                      </a:endParaRPr>
                    </a:p>
                  </a:txBody>
                  <a:tcPr marL="16457" marR="16457" marT="0" marB="0"/>
                </a:tc>
                <a:extLst>
                  <a:ext uri="{0D108BD9-81ED-4DB2-BD59-A6C34878D82A}">
                    <a16:rowId xmlns:a16="http://schemas.microsoft.com/office/drawing/2014/main" val="2338972026"/>
                  </a:ext>
                </a:extLst>
              </a:tr>
              <a:tr h="734109">
                <a:tc>
                  <a:txBody>
                    <a:bodyPr/>
                    <a:lstStyle/>
                    <a:p>
                      <a:pPr marL="0" marR="0" indent="274320" algn="l">
                        <a:lnSpc>
                          <a:spcPct val="150000"/>
                        </a:lnSpc>
                        <a:spcBef>
                          <a:spcPts val="0"/>
                        </a:spcBef>
                        <a:spcAft>
                          <a:spcPts val="0"/>
                        </a:spcAft>
                      </a:pPr>
                      <a:r>
                        <a:rPr lang="en-US" sz="1100">
                          <a:effectLst/>
                        </a:rPr>
                        <a:t>S_SEARCH_PURCHASE</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a:effectLst/>
                        </a:rPr>
                        <a:t>Staff Searches the purchase and downloads details. </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dirty="0">
                          <a:effectLst/>
                        </a:rPr>
                        <a:t>Staff enters the party name and the time duration. </a:t>
                      </a:r>
                      <a:endParaRPr lang="en-US" sz="1100" dirty="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dirty="0">
                          <a:effectLst/>
                        </a:rPr>
                        <a:t>Staff views the searched purchase details and downloads it.</a:t>
                      </a:r>
                      <a:endParaRPr lang="en-US" sz="1100" dirty="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a:effectLst/>
                        </a:rPr>
                        <a:t>A respective pop up message is shown for all the encountered scenarios.</a:t>
                      </a:r>
                      <a:endParaRPr lang="en-US" sz="1100">
                        <a:effectLst/>
                        <a:latin typeface="Times New Roman" panose="02020603050405020304" pitchFamily="18" charset="0"/>
                        <a:ea typeface="Calibri" panose="020F0502020204030204" pitchFamily="34" charset="0"/>
                      </a:endParaRPr>
                    </a:p>
                  </a:txBody>
                  <a:tcPr marL="16457" marR="16457" marT="0" marB="0"/>
                </a:tc>
                <a:extLst>
                  <a:ext uri="{0D108BD9-81ED-4DB2-BD59-A6C34878D82A}">
                    <a16:rowId xmlns:a16="http://schemas.microsoft.com/office/drawing/2014/main" val="2678088429"/>
                  </a:ext>
                </a:extLst>
              </a:tr>
              <a:tr h="734109">
                <a:tc>
                  <a:txBody>
                    <a:bodyPr/>
                    <a:lstStyle/>
                    <a:p>
                      <a:pPr marL="0" marR="0" indent="274320" algn="l">
                        <a:lnSpc>
                          <a:spcPct val="150000"/>
                        </a:lnSpc>
                        <a:spcBef>
                          <a:spcPts val="0"/>
                        </a:spcBef>
                        <a:spcAft>
                          <a:spcPts val="0"/>
                        </a:spcAft>
                      </a:pPr>
                      <a:r>
                        <a:rPr lang="en-US" sz="1100">
                          <a:effectLst/>
                        </a:rPr>
                        <a:t>S_PURCHASE_PAY</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dirty="0">
                          <a:effectLst/>
                        </a:rPr>
                        <a:t>Staff Searches the purchase and views the payment history.  </a:t>
                      </a:r>
                      <a:endParaRPr lang="en-US" sz="1100" dirty="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a:effectLst/>
                        </a:rPr>
                        <a:t>Staff enters the party name and the time duration along with the payment method. </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a:effectLst/>
                        </a:rPr>
                        <a:t>Staff views the s earched purchase details and has the ability to save and download it.</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a:effectLst/>
                        </a:rPr>
                        <a:t>A respective pop up message is shown for all the encountered scenarios.</a:t>
                      </a:r>
                      <a:endParaRPr lang="en-US" sz="1100">
                        <a:effectLst/>
                        <a:latin typeface="Times New Roman" panose="02020603050405020304" pitchFamily="18" charset="0"/>
                        <a:ea typeface="Calibri" panose="020F0502020204030204" pitchFamily="34" charset="0"/>
                      </a:endParaRPr>
                    </a:p>
                  </a:txBody>
                  <a:tcPr marL="16457" marR="16457" marT="0" marB="0"/>
                </a:tc>
                <a:extLst>
                  <a:ext uri="{0D108BD9-81ED-4DB2-BD59-A6C34878D82A}">
                    <a16:rowId xmlns:a16="http://schemas.microsoft.com/office/drawing/2014/main" val="170751847"/>
                  </a:ext>
                </a:extLst>
              </a:tr>
              <a:tr h="1008609">
                <a:tc>
                  <a:txBody>
                    <a:bodyPr/>
                    <a:lstStyle/>
                    <a:p>
                      <a:pPr marL="0" marR="0" indent="274320" algn="l">
                        <a:lnSpc>
                          <a:spcPct val="150000"/>
                        </a:lnSpc>
                        <a:spcBef>
                          <a:spcPts val="0"/>
                        </a:spcBef>
                        <a:spcAft>
                          <a:spcPts val="0"/>
                        </a:spcAft>
                      </a:pPr>
                      <a:r>
                        <a:rPr lang="en-US" sz="1100">
                          <a:effectLst/>
                        </a:rPr>
                        <a:t>S_ADV_PAY</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a:effectLst/>
                        </a:rPr>
                        <a:t>Staff Searches the party an adds advance payment details. </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a:effectLst/>
                        </a:rPr>
                        <a:t>Staff searches the party, enters the amount and the date of payment with description.</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a:effectLst/>
                        </a:rPr>
                        <a:t>Staff updates the correct advance payment details such as date (dd/mm/yyyy format), payment amount and description which are validated and stored successfully.</a:t>
                      </a:r>
                      <a:endParaRPr lang="en-US" sz="1100">
                        <a:effectLst/>
                        <a:latin typeface="Times New Roman" panose="02020603050405020304" pitchFamily="18" charset="0"/>
                        <a:ea typeface="Calibri" panose="020F0502020204030204" pitchFamily="34" charset="0"/>
                      </a:endParaRPr>
                    </a:p>
                  </a:txBody>
                  <a:tcPr marL="16457" marR="16457" marT="0" marB="0"/>
                </a:tc>
                <a:tc>
                  <a:txBody>
                    <a:bodyPr/>
                    <a:lstStyle/>
                    <a:p>
                      <a:pPr marL="0" marR="0" indent="274320" algn="l">
                        <a:lnSpc>
                          <a:spcPct val="150000"/>
                        </a:lnSpc>
                        <a:spcBef>
                          <a:spcPts val="0"/>
                        </a:spcBef>
                        <a:spcAft>
                          <a:spcPts val="0"/>
                        </a:spcAft>
                      </a:pPr>
                      <a:r>
                        <a:rPr lang="en-US" sz="1100" dirty="0">
                          <a:effectLst/>
                        </a:rPr>
                        <a:t>A respective pop up message is shown for all the encountered scenarios.</a:t>
                      </a:r>
                      <a:endParaRPr lang="en-US" sz="1100" dirty="0">
                        <a:effectLst/>
                        <a:latin typeface="Times New Roman" panose="02020603050405020304" pitchFamily="18" charset="0"/>
                        <a:ea typeface="Calibri" panose="020F0502020204030204" pitchFamily="34" charset="0"/>
                      </a:endParaRPr>
                    </a:p>
                  </a:txBody>
                  <a:tcPr marL="16457" marR="16457" marT="0" marB="0"/>
                </a:tc>
                <a:extLst>
                  <a:ext uri="{0D108BD9-81ED-4DB2-BD59-A6C34878D82A}">
                    <a16:rowId xmlns:a16="http://schemas.microsoft.com/office/drawing/2014/main" val="762114146"/>
                  </a:ext>
                </a:extLst>
              </a:tr>
            </a:tbl>
          </a:graphicData>
        </a:graphic>
      </p:graphicFrame>
      <p:sp>
        <p:nvSpPr>
          <p:cNvPr id="11" name="TextBox 10"/>
          <p:cNvSpPr txBox="1"/>
          <p:nvPr/>
        </p:nvSpPr>
        <p:spPr>
          <a:xfrm>
            <a:off x="941070" y="1528118"/>
            <a:ext cx="5280660" cy="646331"/>
          </a:xfrm>
          <a:prstGeom prst="rect">
            <a:avLst/>
          </a:prstGeom>
          <a:noFill/>
        </p:spPr>
        <p:txBody>
          <a:bodyPr wrap="square" rtlCol="0">
            <a:spAutoFit/>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3.4 Test Cases for Purchase </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4090940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Testing (Staff)</a:t>
            </a:r>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D628CEBF-A2F4-41E5-93DC-873C189A5226}"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31</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90948544"/>
              </p:ext>
            </p:extLst>
          </p:nvPr>
        </p:nvGraphicFramePr>
        <p:xfrm>
          <a:off x="838200" y="1900188"/>
          <a:ext cx="10683241" cy="4436901"/>
        </p:xfrm>
        <a:graphic>
          <a:graphicData uri="http://schemas.openxmlformats.org/drawingml/2006/table">
            <a:tbl>
              <a:tblPr firstRow="1" firstCol="1" bandRow="1">
                <a:tableStyleId>{5C22544A-7EE6-4342-B048-85BDC9FD1C3A}</a:tableStyleId>
              </a:tblPr>
              <a:tblGrid>
                <a:gridCol w="1470660">
                  <a:extLst>
                    <a:ext uri="{9D8B030D-6E8A-4147-A177-3AD203B41FA5}">
                      <a16:colId xmlns:a16="http://schemas.microsoft.com/office/drawing/2014/main" val="528230643"/>
                    </a:ext>
                  </a:extLst>
                </a:gridCol>
                <a:gridCol w="1440180">
                  <a:extLst>
                    <a:ext uri="{9D8B030D-6E8A-4147-A177-3AD203B41FA5}">
                      <a16:colId xmlns:a16="http://schemas.microsoft.com/office/drawing/2014/main" val="885477484"/>
                    </a:ext>
                  </a:extLst>
                </a:gridCol>
                <a:gridCol w="2720340">
                  <a:extLst>
                    <a:ext uri="{9D8B030D-6E8A-4147-A177-3AD203B41FA5}">
                      <a16:colId xmlns:a16="http://schemas.microsoft.com/office/drawing/2014/main" val="2645532882"/>
                    </a:ext>
                  </a:extLst>
                </a:gridCol>
                <a:gridCol w="3350836">
                  <a:extLst>
                    <a:ext uri="{9D8B030D-6E8A-4147-A177-3AD203B41FA5}">
                      <a16:colId xmlns:a16="http://schemas.microsoft.com/office/drawing/2014/main" val="3708858826"/>
                    </a:ext>
                  </a:extLst>
                </a:gridCol>
                <a:gridCol w="1701225">
                  <a:extLst>
                    <a:ext uri="{9D8B030D-6E8A-4147-A177-3AD203B41FA5}">
                      <a16:colId xmlns:a16="http://schemas.microsoft.com/office/drawing/2014/main" val="1326286515"/>
                    </a:ext>
                  </a:extLst>
                </a:gridCol>
              </a:tblGrid>
              <a:tr h="188923">
                <a:tc>
                  <a:txBody>
                    <a:bodyPr/>
                    <a:lstStyle/>
                    <a:p>
                      <a:pPr marL="0" marR="0" indent="274320" algn="just">
                        <a:lnSpc>
                          <a:spcPct val="150000"/>
                        </a:lnSpc>
                        <a:spcBef>
                          <a:spcPts val="0"/>
                        </a:spcBef>
                        <a:spcAft>
                          <a:spcPts val="0"/>
                        </a:spcAft>
                      </a:pPr>
                      <a:r>
                        <a:rPr lang="en-US" sz="1400">
                          <a:effectLst/>
                        </a:rPr>
                        <a:t>ID</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0" algn="just">
                        <a:lnSpc>
                          <a:spcPct val="150000"/>
                        </a:lnSpc>
                        <a:spcBef>
                          <a:spcPts val="0"/>
                        </a:spcBef>
                        <a:spcAft>
                          <a:spcPts val="0"/>
                        </a:spcAft>
                      </a:pPr>
                      <a:r>
                        <a:rPr lang="en-US" sz="1400">
                          <a:effectLst/>
                        </a:rPr>
                        <a:t>TEST CASE DESCRIPTION</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just">
                        <a:lnSpc>
                          <a:spcPct val="150000"/>
                        </a:lnSpc>
                        <a:spcBef>
                          <a:spcPts val="0"/>
                        </a:spcBef>
                        <a:spcAft>
                          <a:spcPts val="0"/>
                        </a:spcAft>
                      </a:pPr>
                      <a:r>
                        <a:rPr lang="en-US" sz="1400">
                          <a:effectLst/>
                        </a:rPr>
                        <a:t> INPUT</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just">
                        <a:lnSpc>
                          <a:spcPct val="150000"/>
                        </a:lnSpc>
                        <a:spcBef>
                          <a:spcPts val="0"/>
                        </a:spcBef>
                        <a:spcAft>
                          <a:spcPts val="0"/>
                        </a:spcAft>
                      </a:pPr>
                      <a:r>
                        <a:rPr lang="en-US" sz="1400">
                          <a:effectLst/>
                        </a:rPr>
                        <a:t>PASS CRITERIA</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just">
                        <a:lnSpc>
                          <a:spcPct val="150000"/>
                        </a:lnSpc>
                        <a:spcBef>
                          <a:spcPts val="0"/>
                        </a:spcBef>
                        <a:spcAft>
                          <a:spcPts val="0"/>
                        </a:spcAft>
                      </a:pPr>
                      <a:r>
                        <a:rPr lang="en-US" sz="1400">
                          <a:effectLst/>
                        </a:rPr>
                        <a:t>FAIL CRITERIA</a:t>
                      </a:r>
                      <a:endParaRPr lang="en-US" sz="1400">
                        <a:effectLst/>
                        <a:latin typeface="Times New Roman" panose="02020603050405020304" pitchFamily="18" charset="0"/>
                        <a:ea typeface="Calibri" panose="020F0502020204030204" pitchFamily="34" charset="0"/>
                      </a:endParaRPr>
                    </a:p>
                  </a:txBody>
                  <a:tcPr marL="29361" marR="29361" marT="0" marB="0"/>
                </a:tc>
                <a:extLst>
                  <a:ext uri="{0D108BD9-81ED-4DB2-BD59-A6C34878D82A}">
                    <a16:rowId xmlns:a16="http://schemas.microsoft.com/office/drawing/2014/main" val="2596848698"/>
                  </a:ext>
                </a:extLst>
              </a:tr>
              <a:tr h="2196621">
                <a:tc>
                  <a:txBody>
                    <a:bodyPr/>
                    <a:lstStyle/>
                    <a:p>
                      <a:pPr marL="0" marR="0" indent="274320" algn="l">
                        <a:lnSpc>
                          <a:spcPct val="150000"/>
                        </a:lnSpc>
                        <a:spcBef>
                          <a:spcPts val="0"/>
                        </a:spcBef>
                        <a:spcAft>
                          <a:spcPts val="0"/>
                        </a:spcAft>
                      </a:pPr>
                      <a:r>
                        <a:rPr lang="en-US" sz="1400">
                          <a:effectLst/>
                        </a:rPr>
                        <a:t>S_NEW_SALE</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l">
                        <a:lnSpc>
                          <a:spcPct val="150000"/>
                        </a:lnSpc>
                        <a:spcBef>
                          <a:spcPts val="0"/>
                        </a:spcBef>
                        <a:spcAft>
                          <a:spcPts val="0"/>
                        </a:spcAft>
                      </a:pPr>
                      <a:r>
                        <a:rPr lang="en-US" sz="1400" dirty="0">
                          <a:effectLst/>
                        </a:rPr>
                        <a:t>Staff adds a new sale.</a:t>
                      </a:r>
                      <a:endParaRPr lang="en-US" sz="1400" dirty="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l">
                        <a:lnSpc>
                          <a:spcPct val="150000"/>
                        </a:lnSpc>
                        <a:spcBef>
                          <a:spcPts val="0"/>
                        </a:spcBef>
                        <a:spcAft>
                          <a:spcPts val="0"/>
                        </a:spcAft>
                      </a:pPr>
                      <a:r>
                        <a:rPr lang="en-US" sz="1400" dirty="0">
                          <a:effectLst/>
                        </a:rPr>
                        <a:t>Staff enters the party details and sale details such as sale type, cost </a:t>
                      </a:r>
                      <a:r>
                        <a:rPr lang="en-US" sz="1400" dirty="0" err="1">
                          <a:effectLst/>
                        </a:rPr>
                        <a:t>centre</a:t>
                      </a:r>
                      <a:r>
                        <a:rPr lang="en-US" sz="1400" dirty="0">
                          <a:effectLst/>
                        </a:rPr>
                        <a:t>, invoice number, date, PO number, payment date along with items and respective quantities. </a:t>
                      </a:r>
                      <a:endParaRPr lang="en-US" sz="1400" dirty="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l">
                        <a:lnSpc>
                          <a:spcPct val="150000"/>
                        </a:lnSpc>
                        <a:spcBef>
                          <a:spcPts val="0"/>
                        </a:spcBef>
                        <a:spcAft>
                          <a:spcPts val="0"/>
                        </a:spcAft>
                      </a:pPr>
                      <a:r>
                        <a:rPr lang="en-US" sz="1400">
                          <a:effectLst/>
                        </a:rPr>
                        <a:t>Staff views the correct party details and sale details such as sale type, cost centre, invoice number, date, and PO number, payment date (dd/mm/yyyy format) along with items and respective quantities which are validated and stored successfully.</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l">
                        <a:lnSpc>
                          <a:spcPct val="150000"/>
                        </a:lnSpc>
                        <a:spcBef>
                          <a:spcPts val="0"/>
                        </a:spcBef>
                        <a:spcAft>
                          <a:spcPts val="0"/>
                        </a:spcAft>
                      </a:pPr>
                      <a:r>
                        <a:rPr lang="en-US" sz="1400">
                          <a:effectLst/>
                        </a:rPr>
                        <a:t>A respective pop up message is shown for all the encountered scenarios.</a:t>
                      </a:r>
                      <a:endParaRPr lang="en-US" sz="1400">
                        <a:effectLst/>
                        <a:latin typeface="Times New Roman" panose="02020603050405020304" pitchFamily="18" charset="0"/>
                        <a:ea typeface="Calibri" panose="020F0502020204030204" pitchFamily="34" charset="0"/>
                      </a:endParaRPr>
                    </a:p>
                  </a:txBody>
                  <a:tcPr marL="29361" marR="29361" marT="0" marB="0"/>
                </a:tc>
                <a:extLst>
                  <a:ext uri="{0D108BD9-81ED-4DB2-BD59-A6C34878D82A}">
                    <a16:rowId xmlns:a16="http://schemas.microsoft.com/office/drawing/2014/main" val="3477212094"/>
                  </a:ext>
                </a:extLst>
              </a:tr>
              <a:tr h="1138351">
                <a:tc>
                  <a:txBody>
                    <a:bodyPr/>
                    <a:lstStyle/>
                    <a:p>
                      <a:pPr marL="0" marR="0" indent="274320" algn="l">
                        <a:lnSpc>
                          <a:spcPct val="150000"/>
                        </a:lnSpc>
                        <a:spcBef>
                          <a:spcPts val="0"/>
                        </a:spcBef>
                        <a:spcAft>
                          <a:spcPts val="0"/>
                        </a:spcAft>
                      </a:pPr>
                      <a:r>
                        <a:rPr lang="en-US" sz="1400">
                          <a:effectLst/>
                        </a:rPr>
                        <a:t>S_SEARCH_SALE</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l">
                        <a:lnSpc>
                          <a:spcPct val="150000"/>
                        </a:lnSpc>
                        <a:spcBef>
                          <a:spcPts val="0"/>
                        </a:spcBef>
                        <a:spcAft>
                          <a:spcPts val="0"/>
                        </a:spcAft>
                      </a:pPr>
                      <a:r>
                        <a:rPr lang="en-US" sz="1400">
                          <a:effectLst/>
                        </a:rPr>
                        <a:t>Staff Searches the sale and downloads details. </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l">
                        <a:lnSpc>
                          <a:spcPct val="150000"/>
                        </a:lnSpc>
                        <a:spcBef>
                          <a:spcPts val="0"/>
                        </a:spcBef>
                        <a:spcAft>
                          <a:spcPts val="0"/>
                        </a:spcAft>
                      </a:pPr>
                      <a:r>
                        <a:rPr lang="en-US" sz="1400">
                          <a:effectLst/>
                        </a:rPr>
                        <a:t>Staff enters the party name and the time duration. </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l">
                        <a:lnSpc>
                          <a:spcPct val="150000"/>
                        </a:lnSpc>
                        <a:spcBef>
                          <a:spcPts val="0"/>
                        </a:spcBef>
                        <a:spcAft>
                          <a:spcPts val="0"/>
                        </a:spcAft>
                      </a:pPr>
                      <a:r>
                        <a:rPr lang="en-US" sz="1400">
                          <a:effectLst/>
                        </a:rPr>
                        <a:t>Staff views the searched sale details and downloads it.</a:t>
                      </a:r>
                      <a:endParaRPr lang="en-US" sz="1400">
                        <a:effectLst/>
                        <a:latin typeface="Times New Roman" panose="02020603050405020304" pitchFamily="18" charset="0"/>
                        <a:ea typeface="Calibri" panose="020F0502020204030204" pitchFamily="34" charset="0"/>
                      </a:endParaRPr>
                    </a:p>
                  </a:txBody>
                  <a:tcPr marL="29361" marR="29361" marT="0" marB="0"/>
                </a:tc>
                <a:tc>
                  <a:txBody>
                    <a:bodyPr/>
                    <a:lstStyle/>
                    <a:p>
                      <a:pPr marL="0" marR="0" indent="274320" algn="l">
                        <a:lnSpc>
                          <a:spcPct val="150000"/>
                        </a:lnSpc>
                        <a:spcBef>
                          <a:spcPts val="0"/>
                        </a:spcBef>
                        <a:spcAft>
                          <a:spcPts val="0"/>
                        </a:spcAft>
                      </a:pPr>
                      <a:r>
                        <a:rPr lang="en-US" sz="1400" dirty="0">
                          <a:effectLst/>
                        </a:rPr>
                        <a:t>A respective pop up message is shown for all the encountered scenarios.</a:t>
                      </a:r>
                      <a:endParaRPr lang="en-US" sz="1400" dirty="0">
                        <a:effectLst/>
                        <a:latin typeface="Times New Roman" panose="02020603050405020304" pitchFamily="18" charset="0"/>
                        <a:ea typeface="Calibri" panose="020F0502020204030204" pitchFamily="34" charset="0"/>
                      </a:endParaRPr>
                    </a:p>
                  </a:txBody>
                  <a:tcPr marL="29361" marR="29361" marT="0" marB="0"/>
                </a:tc>
                <a:extLst>
                  <a:ext uri="{0D108BD9-81ED-4DB2-BD59-A6C34878D82A}">
                    <a16:rowId xmlns:a16="http://schemas.microsoft.com/office/drawing/2014/main" val="3314538982"/>
                  </a:ext>
                </a:extLst>
              </a:tr>
            </a:tbl>
          </a:graphicData>
        </a:graphic>
      </p:graphicFrame>
      <p:sp>
        <p:nvSpPr>
          <p:cNvPr id="11" name="TextBox 10"/>
          <p:cNvSpPr txBox="1"/>
          <p:nvPr/>
        </p:nvSpPr>
        <p:spPr>
          <a:xfrm>
            <a:off x="1234440" y="1440180"/>
            <a:ext cx="5120640" cy="646331"/>
          </a:xfrm>
          <a:prstGeom prst="rect">
            <a:avLst/>
          </a:prstGeom>
          <a:noFill/>
        </p:spPr>
        <p:txBody>
          <a:bodyPr wrap="square" rtlCol="0">
            <a:spAutoFit/>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3.5 Test Cases for Sale</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3259609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Deployment</a:t>
            </a:r>
          </a:p>
        </p:txBody>
      </p:sp>
      <p:sp>
        <p:nvSpPr>
          <p:cNvPr id="3" name="Content Placeholder 2"/>
          <p:cNvSpPr>
            <a:spLocks noGrp="1"/>
          </p:cNvSpPr>
          <p:nvPr>
            <p:ph idx="1"/>
          </p:nvPr>
        </p:nvSpPr>
        <p:spPr/>
        <p:txBody>
          <a:bodyPr>
            <a:normAutofit/>
          </a:bodyPr>
          <a:lstStyle/>
          <a:p>
            <a:pPr marL="0" indent="0" algn="just">
              <a:buNone/>
            </a:pPr>
            <a:r>
              <a:rPr lang="en-US" dirty="0" smtClean="0"/>
              <a:t>For the Deployment of the proposed ERP software the following steps need to be installed </a:t>
            </a:r>
          </a:p>
          <a:p>
            <a:pPr algn="just">
              <a:buFont typeface="Wingdings" panose="05000000000000000000" pitchFamily="2" charset="2"/>
              <a:buChar char="Ø"/>
            </a:pPr>
            <a:r>
              <a:rPr lang="en-US" dirty="0" smtClean="0"/>
              <a:t>The JDK needs to be installed after downloading it from </a:t>
            </a:r>
            <a:r>
              <a:rPr lang="en-US" dirty="0"/>
              <a:t>the link - </a:t>
            </a:r>
            <a:r>
              <a:rPr lang="en-US" dirty="0">
                <a:hlinkClick r:id="rId2"/>
              </a:rPr>
              <a:t>https://</a:t>
            </a:r>
            <a:r>
              <a:rPr lang="en-US" dirty="0" smtClean="0">
                <a:hlinkClick r:id="rId2"/>
              </a:rPr>
              <a:t>www.oracle.com/in/java/technologies/javase/javase8u211-later-archive-downloads.html</a:t>
            </a:r>
            <a:endParaRPr lang="en-US" dirty="0" smtClean="0"/>
          </a:p>
          <a:p>
            <a:pPr algn="just">
              <a:buFont typeface="Wingdings" panose="05000000000000000000" pitchFamily="2" charset="2"/>
              <a:buChar char="Ø"/>
            </a:pPr>
            <a:r>
              <a:rPr lang="en-US" dirty="0" smtClean="0"/>
              <a:t>The NetBeans IDE needs to be Installed after downloading it from the link </a:t>
            </a:r>
            <a:r>
              <a:rPr lang="en-US" dirty="0"/>
              <a:t>- </a:t>
            </a:r>
            <a:r>
              <a:rPr lang="en-US" dirty="0">
                <a:hlinkClick r:id="rId3"/>
              </a:rPr>
              <a:t>https://netbeans.apache.org</a:t>
            </a:r>
            <a:r>
              <a:rPr lang="en-US" dirty="0" smtClean="0">
                <a:hlinkClick r:id="rId3"/>
              </a:rPr>
              <a:t>//</a:t>
            </a:r>
            <a:r>
              <a:rPr lang="en-US" dirty="0" smtClean="0"/>
              <a:t> </a:t>
            </a:r>
          </a:p>
          <a:p>
            <a:pPr algn="just">
              <a:buFont typeface="Wingdings" panose="05000000000000000000" pitchFamily="2" charset="2"/>
              <a:buChar char="Ø"/>
            </a:pPr>
            <a:r>
              <a:rPr lang="en-US" dirty="0" smtClean="0"/>
              <a:t>The MySQL needs to be installed after downloading from the link </a:t>
            </a:r>
            <a:r>
              <a:rPr lang="en-US" dirty="0"/>
              <a:t>- </a:t>
            </a:r>
            <a:r>
              <a:rPr lang="en-US" dirty="0">
                <a:hlinkClick r:id="rId4"/>
              </a:rPr>
              <a:t>https://dev.mysql.com/downloads/mysql</a:t>
            </a:r>
            <a:r>
              <a:rPr lang="en-US" dirty="0" smtClean="0">
                <a:hlinkClick r:id="rId4"/>
              </a:rPr>
              <a:t>/</a:t>
            </a:r>
            <a:endParaRPr lang="en-US" dirty="0" smtClean="0"/>
          </a:p>
          <a:p>
            <a:pPr algn="just">
              <a:buFont typeface="Wingdings" panose="05000000000000000000" pitchFamily="2" charset="2"/>
              <a:buChar char="Ø"/>
            </a:pPr>
            <a:endParaRPr lang="en-US" dirty="0"/>
          </a:p>
          <a:p>
            <a:pPr algn="just"/>
            <a:endParaRPr lang="en-US" dirty="0"/>
          </a:p>
        </p:txBody>
      </p:sp>
      <p:sp>
        <p:nvSpPr>
          <p:cNvPr id="4" name="Date Placeholder 3"/>
          <p:cNvSpPr>
            <a:spLocks noGrp="1"/>
          </p:cNvSpPr>
          <p:nvPr>
            <p:ph type="dt" sz="half" idx="10"/>
          </p:nvPr>
        </p:nvSpPr>
        <p:spPr/>
        <p:txBody>
          <a:bodyPr/>
          <a:lstStyle/>
          <a:p>
            <a:fld id="{8A21C99A-0BDB-4AEA-B5A7-F2B407F79C9F}" type="datetime1">
              <a:rPr lang="en-US" smtClean="0"/>
              <a:t>21/11/21</a:t>
            </a:fld>
            <a:endParaRPr lang="en-US"/>
          </a:p>
        </p:txBody>
      </p:sp>
      <p:sp>
        <p:nvSpPr>
          <p:cNvPr id="5" name="Footer Placeholder 4"/>
          <p:cNvSpPr>
            <a:spLocks noGrp="1"/>
          </p:cNvSpPr>
          <p:nvPr>
            <p:ph type="ftr" sz="quarter" idx="11"/>
          </p:nvPr>
        </p:nvSpPr>
        <p:spPr/>
        <p:txBody>
          <a:bodyPr/>
          <a:lstStyle/>
          <a:p>
            <a:r>
              <a:rPr lang="en-US" dirty="0"/>
              <a:t>CSc191 Oral Presentation, Fall 2021</a:t>
            </a:r>
          </a:p>
        </p:txBody>
      </p:sp>
      <p:sp>
        <p:nvSpPr>
          <p:cNvPr id="6" name="Slide Number Placeholder 5"/>
          <p:cNvSpPr>
            <a:spLocks noGrp="1"/>
          </p:cNvSpPr>
          <p:nvPr>
            <p:ph type="sldNum" sz="quarter" idx="12"/>
          </p:nvPr>
        </p:nvSpPr>
        <p:spPr/>
        <p:txBody>
          <a:bodyPr/>
          <a:lstStyle/>
          <a:p>
            <a:fld id="{70EAB200-077D-4DB1-AD0B-45AC7190F1B7}" type="slidenum">
              <a:rPr lang="en-US" smtClean="0"/>
              <a:t>32</a:t>
            </a:fld>
            <a:endParaRPr lang="en-US"/>
          </a:p>
        </p:txBody>
      </p:sp>
      <p:sp>
        <p:nvSpPr>
          <p:cNvPr id="8" name="TextBox 7">
            <a:extLst>
              <a:ext uri="{FF2B5EF4-FFF2-40B4-BE49-F238E27FC236}">
                <a16:creationId xmlns:a16="http://schemas.microsoft.com/office/drawing/2014/main" id="{6A06F087-CAE7-435A-B849-58EBDFA933BC}"/>
              </a:ext>
            </a:extLst>
          </p:cNvPr>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Tree>
    <p:extLst>
      <p:ext uri="{BB962C8B-B14F-4D97-AF65-F5344CB8AC3E}">
        <p14:creationId xmlns:p14="http://schemas.microsoft.com/office/powerpoint/2010/main" val="2444346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Deployment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smtClean="0"/>
              <a:t>The MySQL Database backup is restored in the installed MYSLQ Software as depicted in the below steps. </a:t>
            </a:r>
          </a:p>
          <a:p>
            <a:pPr lvl="1" algn="just">
              <a:buFont typeface="Wingdings" panose="05000000000000000000" pitchFamily="2" charset="2"/>
              <a:buChar char="Ø"/>
            </a:pPr>
            <a:r>
              <a:rPr lang="en-US" dirty="0" smtClean="0"/>
              <a:t>Step 1: Select the database. </a:t>
            </a:r>
            <a:endParaRPr lang="en-US" dirty="0"/>
          </a:p>
          <a:p>
            <a:pPr algn="just"/>
            <a:endParaRPr lang="en-US" dirty="0"/>
          </a:p>
        </p:txBody>
      </p:sp>
      <p:sp>
        <p:nvSpPr>
          <p:cNvPr id="4" name="Date Placeholder 3"/>
          <p:cNvSpPr>
            <a:spLocks noGrp="1"/>
          </p:cNvSpPr>
          <p:nvPr>
            <p:ph type="dt" sz="half" idx="10"/>
          </p:nvPr>
        </p:nvSpPr>
        <p:spPr/>
        <p:txBody>
          <a:bodyPr/>
          <a:lstStyle/>
          <a:p>
            <a:fld id="{8A21C99A-0BDB-4AEA-B5A7-F2B407F79C9F}" type="datetime1">
              <a:rPr lang="en-US" smtClean="0"/>
              <a:t>21/11/21</a:t>
            </a:fld>
            <a:endParaRPr lang="en-US"/>
          </a:p>
        </p:txBody>
      </p:sp>
      <p:sp>
        <p:nvSpPr>
          <p:cNvPr id="5" name="Footer Placeholder 4"/>
          <p:cNvSpPr>
            <a:spLocks noGrp="1"/>
          </p:cNvSpPr>
          <p:nvPr>
            <p:ph type="ftr" sz="quarter" idx="11"/>
          </p:nvPr>
        </p:nvSpPr>
        <p:spPr/>
        <p:txBody>
          <a:bodyPr/>
          <a:lstStyle/>
          <a:p>
            <a:r>
              <a:rPr lang="en-US" dirty="0"/>
              <a:t>CSc191 Oral Presentation, Fall 2021</a:t>
            </a:r>
          </a:p>
        </p:txBody>
      </p:sp>
      <p:sp>
        <p:nvSpPr>
          <p:cNvPr id="6" name="Slide Number Placeholder 5"/>
          <p:cNvSpPr>
            <a:spLocks noGrp="1"/>
          </p:cNvSpPr>
          <p:nvPr>
            <p:ph type="sldNum" sz="quarter" idx="12"/>
          </p:nvPr>
        </p:nvSpPr>
        <p:spPr/>
        <p:txBody>
          <a:bodyPr/>
          <a:lstStyle/>
          <a:p>
            <a:fld id="{70EAB200-077D-4DB1-AD0B-45AC7190F1B7}" type="slidenum">
              <a:rPr lang="en-US" smtClean="0"/>
              <a:t>33</a:t>
            </a:fld>
            <a:endParaRPr lang="en-US"/>
          </a:p>
        </p:txBody>
      </p:sp>
      <p:sp>
        <p:nvSpPr>
          <p:cNvPr id="8" name="TextBox 7">
            <a:extLst>
              <a:ext uri="{FF2B5EF4-FFF2-40B4-BE49-F238E27FC236}">
                <a16:creationId xmlns:a16="http://schemas.microsoft.com/office/drawing/2014/main" id="{6A06F087-CAE7-435A-B849-58EBDFA933BC}"/>
              </a:ext>
            </a:extLst>
          </p:cNvPr>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955" y="3061854"/>
            <a:ext cx="6554090" cy="3294495"/>
          </a:xfrm>
          <a:prstGeom prst="rect">
            <a:avLst/>
          </a:prstGeom>
        </p:spPr>
      </p:pic>
    </p:spTree>
    <p:extLst>
      <p:ext uri="{BB962C8B-B14F-4D97-AF65-F5344CB8AC3E}">
        <p14:creationId xmlns:p14="http://schemas.microsoft.com/office/powerpoint/2010/main" val="2074171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Deployment</a:t>
            </a: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Ø"/>
            </a:pPr>
            <a:r>
              <a:rPr lang="en-US" dirty="0" smtClean="0"/>
              <a:t>Step </a:t>
            </a:r>
            <a:r>
              <a:rPr lang="en-US" dirty="0"/>
              <a:t>2</a:t>
            </a:r>
            <a:r>
              <a:rPr lang="en-US" dirty="0" smtClean="0"/>
              <a:t>: Restoring the database. </a:t>
            </a:r>
            <a:endParaRPr lang="en-US" dirty="0"/>
          </a:p>
          <a:p>
            <a:pPr algn="just"/>
            <a:endParaRPr lang="en-US" dirty="0"/>
          </a:p>
        </p:txBody>
      </p:sp>
      <p:sp>
        <p:nvSpPr>
          <p:cNvPr id="4" name="Date Placeholder 3"/>
          <p:cNvSpPr>
            <a:spLocks noGrp="1"/>
          </p:cNvSpPr>
          <p:nvPr>
            <p:ph type="dt" sz="half" idx="10"/>
          </p:nvPr>
        </p:nvSpPr>
        <p:spPr/>
        <p:txBody>
          <a:bodyPr/>
          <a:lstStyle/>
          <a:p>
            <a:fld id="{8A21C99A-0BDB-4AEA-B5A7-F2B407F79C9F}" type="datetime1">
              <a:rPr lang="en-US" smtClean="0"/>
              <a:t>21/11/21</a:t>
            </a:fld>
            <a:endParaRPr lang="en-US"/>
          </a:p>
        </p:txBody>
      </p:sp>
      <p:sp>
        <p:nvSpPr>
          <p:cNvPr id="5" name="Footer Placeholder 4"/>
          <p:cNvSpPr>
            <a:spLocks noGrp="1"/>
          </p:cNvSpPr>
          <p:nvPr>
            <p:ph type="ftr" sz="quarter" idx="11"/>
          </p:nvPr>
        </p:nvSpPr>
        <p:spPr/>
        <p:txBody>
          <a:bodyPr/>
          <a:lstStyle/>
          <a:p>
            <a:r>
              <a:rPr lang="en-US" dirty="0"/>
              <a:t>CSc191 Oral Presentation, Fall 2021</a:t>
            </a:r>
          </a:p>
        </p:txBody>
      </p:sp>
      <p:sp>
        <p:nvSpPr>
          <p:cNvPr id="6" name="Slide Number Placeholder 5"/>
          <p:cNvSpPr>
            <a:spLocks noGrp="1"/>
          </p:cNvSpPr>
          <p:nvPr>
            <p:ph type="sldNum" sz="quarter" idx="12"/>
          </p:nvPr>
        </p:nvSpPr>
        <p:spPr/>
        <p:txBody>
          <a:bodyPr/>
          <a:lstStyle/>
          <a:p>
            <a:fld id="{70EAB200-077D-4DB1-AD0B-45AC7190F1B7}" type="slidenum">
              <a:rPr lang="en-US" smtClean="0"/>
              <a:t>34</a:t>
            </a:fld>
            <a:endParaRPr lang="en-US"/>
          </a:p>
        </p:txBody>
      </p:sp>
      <p:sp>
        <p:nvSpPr>
          <p:cNvPr id="8" name="TextBox 7">
            <a:extLst>
              <a:ext uri="{FF2B5EF4-FFF2-40B4-BE49-F238E27FC236}">
                <a16:creationId xmlns:a16="http://schemas.microsoft.com/office/drawing/2014/main" id="{6A06F087-CAE7-435A-B849-58EBDFA933BC}"/>
              </a:ext>
            </a:extLst>
          </p:cNvPr>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566" y="3110583"/>
            <a:ext cx="5773070" cy="3245767"/>
          </a:xfrm>
          <a:prstGeom prst="rect">
            <a:avLst/>
          </a:prstGeom>
        </p:spPr>
      </p:pic>
    </p:spTree>
    <p:extLst>
      <p:ext uri="{BB962C8B-B14F-4D97-AF65-F5344CB8AC3E}">
        <p14:creationId xmlns:p14="http://schemas.microsoft.com/office/powerpoint/2010/main" val="16031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Deployment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smtClean="0"/>
              <a:t>The ERP software is executed in the NetBeans IDE through the steps below.</a:t>
            </a:r>
          </a:p>
          <a:p>
            <a:pPr lvl="1" algn="just">
              <a:buFont typeface="Wingdings" panose="05000000000000000000" pitchFamily="2" charset="2"/>
              <a:buChar char="Ø"/>
            </a:pPr>
            <a:r>
              <a:rPr lang="en-US" dirty="0" smtClean="0"/>
              <a:t>Step 1: Execute the System. </a:t>
            </a:r>
            <a:endParaRPr lang="en-US" dirty="0"/>
          </a:p>
          <a:p>
            <a:pPr algn="just"/>
            <a:endParaRPr lang="en-US" dirty="0"/>
          </a:p>
        </p:txBody>
      </p:sp>
      <p:sp>
        <p:nvSpPr>
          <p:cNvPr id="4" name="Date Placeholder 3"/>
          <p:cNvSpPr>
            <a:spLocks noGrp="1"/>
          </p:cNvSpPr>
          <p:nvPr>
            <p:ph type="dt" sz="half" idx="10"/>
          </p:nvPr>
        </p:nvSpPr>
        <p:spPr/>
        <p:txBody>
          <a:bodyPr/>
          <a:lstStyle/>
          <a:p>
            <a:fld id="{8A21C99A-0BDB-4AEA-B5A7-F2B407F79C9F}" type="datetime1">
              <a:rPr lang="en-US" smtClean="0"/>
              <a:t>21/11/21</a:t>
            </a:fld>
            <a:endParaRPr lang="en-US"/>
          </a:p>
        </p:txBody>
      </p:sp>
      <p:sp>
        <p:nvSpPr>
          <p:cNvPr id="5" name="Footer Placeholder 4"/>
          <p:cNvSpPr>
            <a:spLocks noGrp="1"/>
          </p:cNvSpPr>
          <p:nvPr>
            <p:ph type="ftr" sz="quarter" idx="11"/>
          </p:nvPr>
        </p:nvSpPr>
        <p:spPr/>
        <p:txBody>
          <a:bodyPr/>
          <a:lstStyle/>
          <a:p>
            <a:r>
              <a:rPr lang="en-US" dirty="0"/>
              <a:t>CSc191 Oral Presentation, Fall 2021</a:t>
            </a:r>
          </a:p>
        </p:txBody>
      </p:sp>
      <p:sp>
        <p:nvSpPr>
          <p:cNvPr id="6" name="Slide Number Placeholder 5"/>
          <p:cNvSpPr>
            <a:spLocks noGrp="1"/>
          </p:cNvSpPr>
          <p:nvPr>
            <p:ph type="sldNum" sz="quarter" idx="12"/>
          </p:nvPr>
        </p:nvSpPr>
        <p:spPr/>
        <p:txBody>
          <a:bodyPr/>
          <a:lstStyle/>
          <a:p>
            <a:fld id="{70EAB200-077D-4DB1-AD0B-45AC7190F1B7}" type="slidenum">
              <a:rPr lang="en-US" smtClean="0"/>
              <a:t>35</a:t>
            </a:fld>
            <a:endParaRPr lang="en-US"/>
          </a:p>
        </p:txBody>
      </p:sp>
      <p:sp>
        <p:nvSpPr>
          <p:cNvPr id="8" name="TextBox 7">
            <a:extLst>
              <a:ext uri="{FF2B5EF4-FFF2-40B4-BE49-F238E27FC236}">
                <a16:creationId xmlns:a16="http://schemas.microsoft.com/office/drawing/2014/main" id="{6A06F087-CAE7-435A-B849-58EBDFA933BC}"/>
              </a:ext>
            </a:extLst>
          </p:cNvPr>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117272"/>
            <a:ext cx="5962081" cy="3239077"/>
          </a:xfrm>
          <a:prstGeom prst="rect">
            <a:avLst/>
          </a:prstGeom>
        </p:spPr>
      </p:pic>
    </p:spTree>
    <p:extLst>
      <p:ext uri="{BB962C8B-B14F-4D97-AF65-F5344CB8AC3E}">
        <p14:creationId xmlns:p14="http://schemas.microsoft.com/office/powerpoint/2010/main" val="4814806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Deployment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smtClean="0"/>
              <a:t>The ERP software Welcome login page. </a:t>
            </a:r>
          </a:p>
          <a:p>
            <a:pPr algn="just"/>
            <a:endParaRPr lang="en-US" dirty="0"/>
          </a:p>
        </p:txBody>
      </p:sp>
      <p:sp>
        <p:nvSpPr>
          <p:cNvPr id="4" name="Date Placeholder 3"/>
          <p:cNvSpPr>
            <a:spLocks noGrp="1"/>
          </p:cNvSpPr>
          <p:nvPr>
            <p:ph type="dt" sz="half" idx="10"/>
          </p:nvPr>
        </p:nvSpPr>
        <p:spPr/>
        <p:txBody>
          <a:bodyPr/>
          <a:lstStyle/>
          <a:p>
            <a:fld id="{8A21C99A-0BDB-4AEA-B5A7-F2B407F79C9F}" type="datetime1">
              <a:rPr lang="en-US" smtClean="0"/>
              <a:t>21/11/21</a:t>
            </a:fld>
            <a:endParaRPr lang="en-US"/>
          </a:p>
        </p:txBody>
      </p:sp>
      <p:sp>
        <p:nvSpPr>
          <p:cNvPr id="5" name="Footer Placeholder 4"/>
          <p:cNvSpPr>
            <a:spLocks noGrp="1"/>
          </p:cNvSpPr>
          <p:nvPr>
            <p:ph type="ftr" sz="quarter" idx="11"/>
          </p:nvPr>
        </p:nvSpPr>
        <p:spPr/>
        <p:txBody>
          <a:bodyPr/>
          <a:lstStyle/>
          <a:p>
            <a:r>
              <a:rPr lang="en-US" dirty="0"/>
              <a:t>CSc191 Oral Presentation, Fall 2021</a:t>
            </a:r>
          </a:p>
        </p:txBody>
      </p:sp>
      <p:sp>
        <p:nvSpPr>
          <p:cNvPr id="6" name="Slide Number Placeholder 5"/>
          <p:cNvSpPr>
            <a:spLocks noGrp="1"/>
          </p:cNvSpPr>
          <p:nvPr>
            <p:ph type="sldNum" sz="quarter" idx="12"/>
          </p:nvPr>
        </p:nvSpPr>
        <p:spPr/>
        <p:txBody>
          <a:bodyPr/>
          <a:lstStyle/>
          <a:p>
            <a:fld id="{70EAB200-077D-4DB1-AD0B-45AC7190F1B7}" type="slidenum">
              <a:rPr lang="en-US" smtClean="0"/>
              <a:t>36</a:t>
            </a:fld>
            <a:endParaRPr lang="en-US"/>
          </a:p>
        </p:txBody>
      </p:sp>
      <p:sp>
        <p:nvSpPr>
          <p:cNvPr id="8" name="TextBox 7">
            <a:extLst>
              <a:ext uri="{FF2B5EF4-FFF2-40B4-BE49-F238E27FC236}">
                <a16:creationId xmlns:a16="http://schemas.microsoft.com/office/drawing/2014/main" id="{6A06F087-CAE7-435A-B849-58EBDFA933BC}"/>
              </a:ext>
            </a:extLst>
          </p:cNvPr>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599" y="2597726"/>
            <a:ext cx="6096001" cy="3427327"/>
          </a:xfrm>
          <a:prstGeom prst="rect">
            <a:avLst/>
          </a:prstGeom>
        </p:spPr>
      </p:pic>
    </p:spTree>
    <p:extLst>
      <p:ext uri="{BB962C8B-B14F-4D97-AF65-F5344CB8AC3E}">
        <p14:creationId xmlns:p14="http://schemas.microsoft.com/office/powerpoint/2010/main" val="711444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Lesson learned</a:t>
            </a:r>
          </a:p>
        </p:txBody>
      </p:sp>
      <p:sp>
        <p:nvSpPr>
          <p:cNvPr id="3" name="Content Placeholder 2"/>
          <p:cNvSpPr>
            <a:spLocks noGrp="1"/>
          </p:cNvSpPr>
          <p:nvPr>
            <p:ph idx="1"/>
          </p:nvPr>
        </p:nvSpPr>
        <p:spPr/>
        <p:txBody>
          <a:bodyPr>
            <a:normAutofit/>
          </a:bodyPr>
          <a:lstStyle/>
          <a:p>
            <a:r>
              <a:rPr lang="en-US" dirty="0"/>
              <a:t>Things you learned in this class</a:t>
            </a:r>
          </a:p>
          <a:p>
            <a:pPr lvl="1"/>
            <a:r>
              <a:rPr lang="en-US" dirty="0" smtClean="0"/>
              <a:t>Effective use of the java programming language</a:t>
            </a:r>
          </a:p>
          <a:p>
            <a:pPr lvl="1"/>
            <a:r>
              <a:rPr lang="en-US" dirty="0" smtClean="0"/>
              <a:t>Evaluating the paradigm of ERP’s for small scale industries</a:t>
            </a:r>
          </a:p>
          <a:p>
            <a:pPr lvl="1"/>
            <a:r>
              <a:rPr lang="en-US" dirty="0" smtClean="0"/>
              <a:t>Deployment of the User Interface using the Swing Framework </a:t>
            </a:r>
          </a:p>
          <a:p>
            <a:pPr lvl="1"/>
            <a:r>
              <a:rPr lang="en-US" dirty="0" smtClean="0"/>
              <a:t>Handling authentication and validation of 3 different type of users namely CEO, Manager and Staff</a:t>
            </a:r>
          </a:p>
          <a:p>
            <a:pPr lvl="1"/>
            <a:r>
              <a:rPr lang="en-US" dirty="0" smtClean="0"/>
              <a:t>Maintaining different </a:t>
            </a:r>
            <a:r>
              <a:rPr lang="en-US" dirty="0" smtClean="0"/>
              <a:t>Database transaction successfully in  MySQL database server</a:t>
            </a:r>
          </a:p>
          <a:p>
            <a:pPr lvl="1"/>
            <a:r>
              <a:rPr lang="en-US" dirty="0" smtClean="0"/>
              <a:t>Successfully achieving an error free and useful ERP for small businesses using elaborate Test cases</a:t>
            </a:r>
            <a:endParaRPr lang="en-US" dirty="0"/>
          </a:p>
          <a:p>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1FB83B68-DADF-40BE-87C6-E53A6AEE71E7}"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37</a:t>
            </a:fld>
            <a:endParaRPr lang="en-US"/>
          </a:p>
        </p:txBody>
      </p:sp>
    </p:spTree>
    <p:extLst>
      <p:ext uri="{BB962C8B-B14F-4D97-AF65-F5344CB8AC3E}">
        <p14:creationId xmlns:p14="http://schemas.microsoft.com/office/powerpoint/2010/main" val="10009392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Conclusion</a:t>
            </a:r>
          </a:p>
        </p:txBody>
      </p:sp>
      <p:sp>
        <p:nvSpPr>
          <p:cNvPr id="3" name="Content Placeholder 2"/>
          <p:cNvSpPr>
            <a:spLocks noGrp="1"/>
          </p:cNvSpPr>
          <p:nvPr>
            <p:ph idx="1"/>
          </p:nvPr>
        </p:nvSpPr>
        <p:spPr/>
        <p:txBody>
          <a:bodyPr/>
          <a:lstStyle/>
          <a:p>
            <a:r>
              <a:rPr lang="en-US" dirty="0"/>
              <a:t>Client’s feedback </a:t>
            </a:r>
            <a:endParaRPr lang="en-US" dirty="0" smtClean="0"/>
          </a:p>
          <a:p>
            <a:pPr lvl="1"/>
            <a:r>
              <a:rPr lang="en-US" dirty="0" smtClean="0"/>
              <a:t>The students have been </a:t>
            </a:r>
            <a:r>
              <a:rPr lang="en-US" smtClean="0"/>
              <a:t>effectively </a:t>
            </a:r>
            <a:r>
              <a:rPr lang="en-US" smtClean="0"/>
              <a:t>learnt </a:t>
            </a:r>
            <a:r>
              <a:rPr lang="en-US" dirty="0" smtClean="0"/>
              <a:t>the usage of java programming language for ERP development</a:t>
            </a:r>
          </a:p>
          <a:p>
            <a:pPr lvl="1"/>
            <a:r>
              <a:rPr lang="en-US" dirty="0" smtClean="0"/>
              <a:t>The progress made throughout the development by each and every student has been extremely remarkable. </a:t>
            </a:r>
          </a:p>
          <a:p>
            <a:pPr lvl="1"/>
            <a:r>
              <a:rPr lang="en-US" dirty="0" smtClean="0"/>
              <a:t>The finished software is according to our requirements and has shown to adhere to very tight tolerances in quality and performance. </a:t>
            </a:r>
            <a:endParaRPr lang="en-US" dirty="0"/>
          </a:p>
          <a:p>
            <a:endParaRPr lang="en-US" dirty="0"/>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B5ED92F9-0371-440B-8E59-1D58E381B829}"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38</a:t>
            </a:fld>
            <a:endParaRPr lang="en-US"/>
          </a:p>
        </p:txBody>
      </p:sp>
    </p:spTree>
    <p:extLst>
      <p:ext uri="{BB962C8B-B14F-4D97-AF65-F5344CB8AC3E}">
        <p14:creationId xmlns:p14="http://schemas.microsoft.com/office/powerpoint/2010/main" val="966106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C8D6-18A9-490E-BEC7-3C3539A4D7C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A5F27F05-870E-4FCA-83DD-8FB5396BEE79}"/>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A77DD6-F9DB-458A-81C6-3E7AB17B83DF}"/>
              </a:ext>
            </a:extLst>
          </p:cNvPr>
          <p:cNvSpPr>
            <a:spLocks noGrp="1"/>
          </p:cNvSpPr>
          <p:nvPr>
            <p:ph type="dt" sz="half" idx="10"/>
          </p:nvPr>
        </p:nvSpPr>
        <p:spPr/>
        <p:txBody>
          <a:bodyPr/>
          <a:lstStyle/>
          <a:p>
            <a:fld id="{DA4F6110-DA02-4FCB-9BA9-1EA969025048}" type="datetime1">
              <a:rPr lang="en-US" smtClean="0"/>
              <a:t>21/11/21</a:t>
            </a:fld>
            <a:endParaRPr lang="en-US"/>
          </a:p>
        </p:txBody>
      </p:sp>
      <p:sp>
        <p:nvSpPr>
          <p:cNvPr id="5" name="Footer Placeholder 4">
            <a:extLst>
              <a:ext uri="{FF2B5EF4-FFF2-40B4-BE49-F238E27FC236}">
                <a16:creationId xmlns:a16="http://schemas.microsoft.com/office/drawing/2014/main" id="{8C04B700-3012-4C0F-8F08-58A49741799A}"/>
              </a:ext>
            </a:extLst>
          </p:cNvPr>
          <p:cNvSpPr>
            <a:spLocks noGrp="1"/>
          </p:cNvSpPr>
          <p:nvPr>
            <p:ph type="ftr" sz="quarter" idx="11"/>
          </p:nvPr>
        </p:nvSpPr>
        <p:spPr/>
        <p:txBody>
          <a:bodyPr/>
          <a:lstStyle/>
          <a:p>
            <a:r>
              <a:rPr lang="en-US" dirty="0"/>
              <a:t>CSc191 Oral Presentation, Fall 2021</a:t>
            </a:r>
          </a:p>
        </p:txBody>
      </p:sp>
      <p:sp>
        <p:nvSpPr>
          <p:cNvPr id="6" name="Slide Number Placeholder 5">
            <a:extLst>
              <a:ext uri="{FF2B5EF4-FFF2-40B4-BE49-F238E27FC236}">
                <a16:creationId xmlns:a16="http://schemas.microsoft.com/office/drawing/2014/main" id="{F6E4984F-3DF5-490D-B7C4-B796AABC37D9}"/>
              </a:ext>
            </a:extLst>
          </p:cNvPr>
          <p:cNvSpPr>
            <a:spLocks noGrp="1"/>
          </p:cNvSpPr>
          <p:nvPr>
            <p:ph type="sldNum" sz="quarter" idx="12"/>
          </p:nvPr>
        </p:nvSpPr>
        <p:spPr/>
        <p:txBody>
          <a:bodyPr/>
          <a:lstStyle/>
          <a:p>
            <a:fld id="{70EAB200-077D-4DB1-AD0B-45AC7190F1B7}" type="slidenum">
              <a:rPr lang="en-US" smtClean="0"/>
              <a:t>39</a:t>
            </a:fld>
            <a:endParaRPr lang="en-US"/>
          </a:p>
        </p:txBody>
      </p:sp>
    </p:spTree>
    <p:extLst>
      <p:ext uri="{BB962C8B-B14F-4D97-AF65-F5344CB8AC3E}">
        <p14:creationId xmlns:p14="http://schemas.microsoft.com/office/powerpoint/2010/main" val="202083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Project </a:t>
            </a:r>
            <a:r>
              <a:rPr lang="en-US" dirty="0" smtClean="0"/>
              <a:t>Overview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The proposed the solution:</a:t>
            </a:r>
          </a:p>
          <a:p>
            <a:pPr lvl="1"/>
            <a:r>
              <a:rPr lang="en-US" dirty="0"/>
              <a:t>In the proposed approach, an ERP for medium/small scale organization has been envisioned. The devised system will contain 3 distinct use cases such as, employee, Managers and of the Owner/CEO of the organization. </a:t>
            </a:r>
          </a:p>
          <a:p>
            <a:pPr lvl="1"/>
            <a:r>
              <a:rPr lang="en-US" dirty="0"/>
              <a:t>Once the employee creates a profile and logs into the system, they can access the payroll, accounts receivable, accounts payable, invoices, etc. </a:t>
            </a:r>
          </a:p>
          <a:p>
            <a:pPr lvl="1"/>
            <a:r>
              <a:rPr lang="en-US" dirty="0"/>
              <a:t>The Manager will be displayed performance and the details about all the employees along with the capabilities to realize Human Resource functionalities along with self-servicing rights.</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223BC384-8A56-4A98-8301-5DC33CBC29B8}"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4</a:t>
            </a:fld>
            <a:endParaRPr lang="en-US" dirty="0"/>
          </a:p>
        </p:txBody>
      </p:sp>
    </p:spTree>
    <p:extLst>
      <p:ext uri="{BB962C8B-B14F-4D97-AF65-F5344CB8AC3E}">
        <p14:creationId xmlns:p14="http://schemas.microsoft.com/office/powerpoint/2010/main" val="299793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lstStyle/>
          <a:p>
            <a:r>
              <a:rPr lang="en-US" b="1" dirty="0" smtClean="0"/>
              <a:t>CEO </a:t>
            </a:r>
            <a:r>
              <a:rPr lang="en-US" b="1" dirty="0"/>
              <a:t>and his Operations</a:t>
            </a:r>
          </a:p>
          <a:p>
            <a:endParaRPr lang="en-US" dirty="0"/>
          </a:p>
          <a:p>
            <a:r>
              <a:rPr lang="en-US" dirty="0" smtClean="0"/>
              <a:t>The </a:t>
            </a:r>
            <a:r>
              <a:rPr lang="en-US" dirty="0"/>
              <a:t>CEO can access the system after providing the valid credentials and successful authentication. </a:t>
            </a:r>
          </a:p>
          <a:p>
            <a:endParaRPr lang="en-US" dirty="0"/>
          </a:p>
          <a:p>
            <a:r>
              <a:rPr lang="en-US" dirty="0" smtClean="0"/>
              <a:t>After </a:t>
            </a:r>
            <a:r>
              <a:rPr lang="en-US" dirty="0"/>
              <a:t>successful authentication the CEO is greeted with the Dashboard as the operation frame with a menu based interactive user interface. </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5</a:t>
            </a:fld>
            <a:endParaRPr lang="en-US"/>
          </a:p>
        </p:txBody>
      </p:sp>
    </p:spTree>
    <p:extLst>
      <p:ext uri="{BB962C8B-B14F-4D97-AF65-F5344CB8AC3E}">
        <p14:creationId xmlns:p14="http://schemas.microsoft.com/office/powerpoint/2010/main" val="3681888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a:bodyPr>
          <a:lstStyle/>
          <a:p>
            <a:r>
              <a:rPr lang="en-US" dirty="0" smtClean="0"/>
              <a:t>The </a:t>
            </a:r>
            <a:r>
              <a:rPr lang="en-US" dirty="0"/>
              <a:t>CEO can access the Home Company information and edit id from the Home menu present on the Dashboard. </a:t>
            </a:r>
          </a:p>
          <a:p>
            <a:endParaRPr lang="en-US" dirty="0"/>
          </a:p>
          <a:p>
            <a:r>
              <a:rPr lang="en-US" dirty="0" smtClean="0"/>
              <a:t>The </a:t>
            </a:r>
            <a:r>
              <a:rPr lang="en-US" dirty="0"/>
              <a:t>Sales report also can be viewed by the CEO through the selection of sales report option from the Report Menu on the Dashboard. </a:t>
            </a:r>
          </a:p>
          <a:p>
            <a:endParaRPr lang="en-US" dirty="0"/>
          </a:p>
          <a:p>
            <a:r>
              <a:rPr lang="en-US" dirty="0" smtClean="0"/>
              <a:t>The </a:t>
            </a:r>
            <a:r>
              <a:rPr lang="en-US" dirty="0"/>
              <a:t>Purchase report also can be viewed by the CEO through the selection of purchase report option from the Report Menu on the Dashboard.</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6</a:t>
            </a:fld>
            <a:endParaRPr lang="en-US"/>
          </a:p>
        </p:txBody>
      </p:sp>
    </p:spTree>
    <p:extLst>
      <p:ext uri="{BB962C8B-B14F-4D97-AF65-F5344CB8AC3E}">
        <p14:creationId xmlns:p14="http://schemas.microsoft.com/office/powerpoint/2010/main" val="406696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a:bodyPr>
          <a:lstStyle/>
          <a:p>
            <a:r>
              <a:rPr lang="en-US" b="1" dirty="0" smtClean="0"/>
              <a:t>Manager </a:t>
            </a:r>
            <a:r>
              <a:rPr lang="en-US" b="1" dirty="0"/>
              <a:t>and his Operations. </a:t>
            </a:r>
          </a:p>
          <a:p>
            <a:endParaRPr lang="en-US" dirty="0"/>
          </a:p>
          <a:p>
            <a:r>
              <a:rPr lang="en-US" dirty="0" smtClean="0"/>
              <a:t>The </a:t>
            </a:r>
            <a:r>
              <a:rPr lang="en-US" dirty="0"/>
              <a:t>Manager can gain authorized access into the ERP system through the use of valid credentials. </a:t>
            </a:r>
          </a:p>
          <a:p>
            <a:endParaRPr lang="en-US" dirty="0"/>
          </a:p>
          <a:p>
            <a:r>
              <a:rPr lang="en-US" dirty="0" smtClean="0"/>
              <a:t>After </a:t>
            </a:r>
            <a:r>
              <a:rPr lang="en-US" dirty="0"/>
              <a:t>successful authentication the Manager is greeted with the Dashboard as the operation frame which is a menu based interactive user interface for performing the various duties of the manager. </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7</a:t>
            </a:fld>
            <a:endParaRPr lang="en-US"/>
          </a:p>
        </p:txBody>
      </p:sp>
    </p:spTree>
    <p:extLst>
      <p:ext uri="{BB962C8B-B14F-4D97-AF65-F5344CB8AC3E}">
        <p14:creationId xmlns:p14="http://schemas.microsoft.com/office/powerpoint/2010/main" val="261182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a:bodyPr>
          <a:lstStyle/>
          <a:p>
            <a:r>
              <a:rPr lang="en-US" dirty="0" smtClean="0"/>
              <a:t>The </a:t>
            </a:r>
            <a:r>
              <a:rPr lang="en-US" dirty="0"/>
              <a:t>Manager can access the Home Menu from the dashboard to add the home company and its detailed information into the ERP system. </a:t>
            </a:r>
          </a:p>
          <a:p>
            <a:endParaRPr lang="en-US" dirty="0"/>
          </a:p>
          <a:p>
            <a:r>
              <a:rPr lang="en-US" dirty="0" smtClean="0"/>
              <a:t>The </a:t>
            </a:r>
            <a:r>
              <a:rPr lang="en-US" dirty="0"/>
              <a:t>Manager can also edit the Home company information by accessing the home button on the Dashboard and selecting the edit home company information button. </a:t>
            </a:r>
          </a:p>
          <a:p>
            <a:endParaRPr lang="en-US" dirty="0"/>
          </a:p>
          <a:p>
            <a:r>
              <a:rPr lang="en-US" dirty="0" smtClean="0"/>
              <a:t>The </a:t>
            </a:r>
            <a:r>
              <a:rPr lang="en-US" dirty="0"/>
              <a:t>manager has the staff button on the dashboard menu which can be used to create an entry for a new staff member.</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8</a:t>
            </a:fld>
            <a:endParaRPr lang="en-US"/>
          </a:p>
        </p:txBody>
      </p:sp>
    </p:spTree>
    <p:extLst>
      <p:ext uri="{BB962C8B-B14F-4D97-AF65-F5344CB8AC3E}">
        <p14:creationId xmlns:p14="http://schemas.microsoft.com/office/powerpoint/2010/main" val="48661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Requirements (&amp; demo)</a:t>
            </a:r>
          </a:p>
        </p:txBody>
      </p:sp>
      <p:sp>
        <p:nvSpPr>
          <p:cNvPr id="3" name="Content Placeholder 2"/>
          <p:cNvSpPr>
            <a:spLocks noGrp="1"/>
          </p:cNvSpPr>
          <p:nvPr>
            <p:ph idx="1"/>
          </p:nvPr>
        </p:nvSpPr>
        <p:spPr/>
        <p:txBody>
          <a:bodyPr>
            <a:normAutofit lnSpcReduction="10000"/>
          </a:bodyPr>
          <a:lstStyle/>
          <a:p>
            <a:r>
              <a:rPr lang="en-US" dirty="0" smtClean="0"/>
              <a:t>The </a:t>
            </a:r>
            <a:r>
              <a:rPr lang="en-US" dirty="0"/>
              <a:t>existing staff can also be viewed by the manager through the use of the same staff menu on the dashboard. This also allows the editing of the details of the existing staff member by selecting it using the edit button. </a:t>
            </a:r>
          </a:p>
          <a:p>
            <a:endParaRPr lang="en-US" dirty="0"/>
          </a:p>
          <a:p>
            <a:r>
              <a:rPr lang="en-US" dirty="0" smtClean="0"/>
              <a:t>The </a:t>
            </a:r>
            <a:r>
              <a:rPr lang="en-US" dirty="0"/>
              <a:t>staff report is also managed by the manager through the selection of staff report on the manager dashboard. </a:t>
            </a:r>
          </a:p>
          <a:p>
            <a:endParaRPr lang="en-US" dirty="0"/>
          </a:p>
          <a:p>
            <a:r>
              <a:rPr lang="en-US" dirty="0" smtClean="0"/>
              <a:t>The </a:t>
            </a:r>
            <a:r>
              <a:rPr lang="en-US" dirty="0"/>
              <a:t>staff attendance can also be viewed by the manager by accessing the Staff menu on the dashboard and viewing the attendance.</a:t>
            </a:r>
          </a:p>
        </p:txBody>
      </p:sp>
      <p:sp>
        <p:nvSpPr>
          <p:cNvPr id="4" name="TextBox 3"/>
          <p:cNvSpPr txBox="1"/>
          <p:nvPr/>
        </p:nvSpPr>
        <p:spPr>
          <a:xfrm>
            <a:off x="9387444" y="124691"/>
            <a:ext cx="2571009" cy="707886"/>
          </a:xfrm>
          <a:prstGeom prst="rect">
            <a:avLst/>
          </a:prstGeom>
          <a:noFill/>
        </p:spPr>
        <p:txBody>
          <a:bodyPr wrap="square" rtlCol="0">
            <a:spAutoFit/>
          </a:bodyPr>
          <a:lstStyle/>
          <a:p>
            <a:pPr algn="r"/>
            <a:r>
              <a:rPr lang="en-US" sz="2000" dirty="0"/>
              <a:t>Current Presenter: </a:t>
            </a:r>
          </a:p>
          <a:p>
            <a:pPr algn="r"/>
            <a:r>
              <a:rPr lang="en-US" sz="2000" b="1" dirty="0">
                <a:solidFill>
                  <a:srgbClr val="FF0000"/>
                </a:solidFill>
              </a:rPr>
              <a:t>Student’s Full Name</a:t>
            </a:r>
          </a:p>
        </p:txBody>
      </p:sp>
      <p:sp>
        <p:nvSpPr>
          <p:cNvPr id="5" name="Date Placeholder 4"/>
          <p:cNvSpPr>
            <a:spLocks noGrp="1"/>
          </p:cNvSpPr>
          <p:nvPr>
            <p:ph type="dt" sz="half" idx="10"/>
          </p:nvPr>
        </p:nvSpPr>
        <p:spPr/>
        <p:txBody>
          <a:bodyPr/>
          <a:lstStyle/>
          <a:p>
            <a:fld id="{6180C550-3E7D-452D-916A-19DD4D5A6FFF}" type="datetime1">
              <a:rPr lang="en-US" smtClean="0"/>
              <a:t>21/11/21</a:t>
            </a:fld>
            <a:endParaRPr lang="en-US"/>
          </a:p>
        </p:txBody>
      </p:sp>
      <p:sp>
        <p:nvSpPr>
          <p:cNvPr id="6" name="Footer Placeholder 5"/>
          <p:cNvSpPr>
            <a:spLocks noGrp="1"/>
          </p:cNvSpPr>
          <p:nvPr>
            <p:ph type="ftr" sz="quarter" idx="11"/>
          </p:nvPr>
        </p:nvSpPr>
        <p:spPr/>
        <p:txBody>
          <a:bodyPr/>
          <a:lstStyle/>
          <a:p>
            <a:r>
              <a:rPr lang="en-US" dirty="0"/>
              <a:t>CSc191 Oral Presentation, Fall 2021</a:t>
            </a:r>
          </a:p>
        </p:txBody>
      </p:sp>
      <p:sp>
        <p:nvSpPr>
          <p:cNvPr id="7" name="Slide Number Placeholder 6"/>
          <p:cNvSpPr>
            <a:spLocks noGrp="1"/>
          </p:cNvSpPr>
          <p:nvPr>
            <p:ph type="sldNum" sz="quarter" idx="12"/>
          </p:nvPr>
        </p:nvSpPr>
        <p:spPr/>
        <p:txBody>
          <a:bodyPr/>
          <a:lstStyle/>
          <a:p>
            <a:fld id="{70EAB200-077D-4DB1-AD0B-45AC7190F1B7}" type="slidenum">
              <a:rPr lang="en-US" smtClean="0"/>
              <a:t>9</a:t>
            </a:fld>
            <a:endParaRPr lang="en-US"/>
          </a:p>
        </p:txBody>
      </p:sp>
    </p:spTree>
    <p:extLst>
      <p:ext uri="{BB962C8B-B14F-4D97-AF65-F5344CB8AC3E}">
        <p14:creationId xmlns:p14="http://schemas.microsoft.com/office/powerpoint/2010/main" val="1888687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3673</Words>
  <Application>Microsoft Office PowerPoint</Application>
  <PresentationFormat>Widescreen</PresentationFormat>
  <Paragraphs>521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Standalone ERP Management System for Industries</vt:lpstr>
      <vt:lpstr>1. Project Overview</vt:lpstr>
      <vt:lpstr>1. Project Overview (cont)</vt:lpstr>
      <vt:lpstr>1. Project Overview (cont)</vt:lpstr>
      <vt:lpstr>2. Requirements (&amp; demo)</vt:lpstr>
      <vt:lpstr>2. Requirements (&amp; demo)</vt:lpstr>
      <vt:lpstr>2. Requirements (&amp; demo)</vt:lpstr>
      <vt:lpstr>2. Requirements (&amp; demo)</vt:lpstr>
      <vt:lpstr>2. Requirements (&amp; demo)</vt:lpstr>
      <vt:lpstr>2. Requirements (&amp; demo)</vt:lpstr>
      <vt:lpstr>2. Requirements (&amp; demo)</vt:lpstr>
      <vt:lpstr>2. Requirements (&amp; demo)</vt:lpstr>
      <vt:lpstr>2. Requirements (&amp; demo)</vt:lpstr>
      <vt:lpstr>2. Requirements (&amp; demo)</vt:lpstr>
      <vt:lpstr>2. Requirements (&amp; demo)</vt:lpstr>
      <vt:lpstr>3. Design (Entity and Relationships)</vt:lpstr>
      <vt:lpstr>3. Design (Context Diagram)</vt:lpstr>
      <vt:lpstr>4. Implementation (Database Schema)</vt:lpstr>
      <vt:lpstr>4. Implementation</vt:lpstr>
      <vt:lpstr>5. Testing (Manager)</vt:lpstr>
      <vt:lpstr>5. Testing (Manager)</vt:lpstr>
      <vt:lpstr>5. Testing (Manager)</vt:lpstr>
      <vt:lpstr>5. Testing (Manager)</vt:lpstr>
      <vt:lpstr>5. Testing (CEO)</vt:lpstr>
      <vt:lpstr>5. Testing (CEO)</vt:lpstr>
      <vt:lpstr>5. Testing (CEO)</vt:lpstr>
      <vt:lpstr>5. Testing (Staff)</vt:lpstr>
      <vt:lpstr>5. Testing (Staff)</vt:lpstr>
      <vt:lpstr>5. Testing (Staff)</vt:lpstr>
      <vt:lpstr>5. Testing (Staff)</vt:lpstr>
      <vt:lpstr>5. Testing (Staff)</vt:lpstr>
      <vt:lpstr>6. Deployment</vt:lpstr>
      <vt:lpstr>6. Deployment</vt:lpstr>
      <vt:lpstr>6. Deployment</vt:lpstr>
      <vt:lpstr>6. Deployment</vt:lpstr>
      <vt:lpstr>6. Deployment</vt:lpstr>
      <vt:lpstr>7. Lesson learned</vt:lpstr>
      <vt:lpstr>8. Conclusion</vt:lpstr>
      <vt:lpstr>Q&amp;A</vt:lpstr>
    </vt:vector>
  </TitlesOfParts>
  <Company>CSUS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Yang, Jingwei</dc:creator>
  <cp:lastModifiedBy>Zohair Ahmed</cp:lastModifiedBy>
  <cp:revision>66</cp:revision>
  <dcterms:created xsi:type="dcterms:W3CDTF">2019-11-13T07:49:07Z</dcterms:created>
  <dcterms:modified xsi:type="dcterms:W3CDTF">2021-11-21T10:27:37Z</dcterms:modified>
</cp:coreProperties>
</file>