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FCF9D-7516-4A77-B6A9-FAEC8E7BE810}" v="1016" dt="2023-11-30T15:39:46.153"/>
    <p1510:client id="{B3C942F1-7866-4426-A736-C977369357E5}" v="3" dt="2023-11-28T16:49:09.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r>
              <a:rPr lang="en" sz="2550" b="1">
                <a:latin typeface="Roboto"/>
                <a:ea typeface="Roboto"/>
                <a:cs typeface="Roboto"/>
                <a:sym typeface="Roboto"/>
              </a:rPr>
              <a:t>Title Slide</a:t>
            </a:r>
            <a:endParaRPr sz="2550" b="1">
              <a:latin typeface="Roboto"/>
              <a:ea typeface="Roboto"/>
              <a:cs typeface="Roboto"/>
              <a:sym typeface="Roboto"/>
            </a:endParaRPr>
          </a:p>
          <a:p>
            <a:pPr marL="0" lvl="0" indent="0" algn="l" rtl="0">
              <a:spcBef>
                <a:spcPts val="400"/>
              </a:spcBef>
              <a:spcAft>
                <a:spcPts val="0"/>
              </a:spcAft>
              <a:buNone/>
            </a:pPr>
            <a:endParaRPr sz="5100"/>
          </a:p>
        </p:txBody>
      </p:sp>
      <p:sp>
        <p:nvSpPr>
          <p:cNvPr id="87" name="Google Shape;87;p13"/>
          <p:cNvSpPr txBox="1">
            <a:spLocks noGrp="1"/>
          </p:cNvSpPr>
          <p:nvPr>
            <p:ph type="subTitle" idx="1"/>
          </p:nvPr>
        </p:nvSpPr>
        <p:spPr>
          <a:xfrm>
            <a:off x="311700" y="2270145"/>
            <a:ext cx="8520600" cy="3223929"/>
          </a:xfrm>
          <a:prstGeom prst="rect">
            <a:avLst/>
          </a:prstGeom>
        </p:spPr>
        <p:txBody>
          <a:bodyPr spcFirstLastPara="1" wrap="square" lIns="91425" tIns="91425" rIns="91425" bIns="91425" anchor="t" anchorCtr="0">
            <a:spAutoFit/>
          </a:bodyPr>
          <a:lstStyle/>
          <a:p>
            <a:pPr indent="-355600">
              <a:lnSpc>
                <a:spcPct val="115000"/>
              </a:lnSpc>
              <a:buClr>
                <a:schemeClr val="dk1"/>
              </a:buClr>
              <a:buSzPts val="2000"/>
              <a:buFont typeface="Roboto"/>
              <a:buChar char="●"/>
            </a:pPr>
            <a:r>
              <a:rPr lang="en-IN" sz="2000" dirty="0">
                <a:solidFill>
                  <a:schemeClr val="dk1"/>
                </a:solidFill>
                <a:latin typeface="Roboto"/>
                <a:ea typeface="Roboto"/>
                <a:cs typeface="Roboto"/>
                <a:sym typeface="Roboto"/>
              </a:rPr>
              <a:t> Video Conferencing Application</a:t>
            </a:r>
            <a:endParaRPr lang="en-US" sz="2000" dirty="0">
              <a:solidFill>
                <a:schemeClr val="dk1"/>
              </a:solidFill>
              <a:latin typeface="Roboto"/>
              <a:ea typeface="Roboto"/>
              <a:cs typeface="Roboto"/>
            </a:endParaRPr>
          </a:p>
          <a:p>
            <a:pPr indent="-355600">
              <a:lnSpc>
                <a:spcPct val="114999"/>
              </a:lnSpc>
              <a:buClr>
                <a:schemeClr val="dk1"/>
              </a:buClr>
              <a:buSzPts val="2000"/>
              <a:buFont typeface="Roboto"/>
              <a:buChar char="●"/>
            </a:pPr>
            <a:endParaRPr lang="en-IN"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GLA University, Mathura</a:t>
            </a:r>
            <a:endParaRPr sz="2000" dirty="0">
              <a:solidFill>
                <a:schemeClr val="dk1"/>
              </a:solidFill>
              <a:latin typeface="Roboto"/>
              <a:ea typeface="Roboto"/>
              <a:cs typeface="Roboto"/>
              <a:sym typeface="Roboto"/>
            </a:endParaRPr>
          </a:p>
          <a:p>
            <a:pPr indent="-355600">
              <a:lnSpc>
                <a:spcPct val="114999"/>
              </a:lnSpc>
              <a:buClr>
                <a:schemeClr val="dk1"/>
              </a:buClr>
              <a:buSzPts val="2000"/>
              <a:buFont typeface="Roboto"/>
              <a:buChar char="●"/>
            </a:pPr>
            <a:endParaRPr lang="en"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Department of Computer Science and Engineering </a:t>
            </a:r>
            <a:endParaRPr sz="2000" dirty="0">
              <a:solidFill>
                <a:schemeClr val="dk1"/>
              </a:solidFill>
              <a:latin typeface="Roboto"/>
              <a:ea typeface="Roboto"/>
              <a:cs typeface="Roboto"/>
              <a:sym typeface="Roboto"/>
            </a:endParaRPr>
          </a:p>
          <a:p>
            <a:pPr indent="-355600">
              <a:lnSpc>
                <a:spcPct val="114999"/>
              </a:lnSpc>
              <a:buClr>
                <a:schemeClr val="dk1"/>
              </a:buClr>
              <a:buSzPts val="2000"/>
              <a:buFont typeface="Roboto"/>
              <a:buChar char="●"/>
            </a:pPr>
            <a:endParaRPr lang="en"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30th November, 2023</a:t>
            </a:r>
            <a:endParaRPr sz="2000" dirty="0">
              <a:solidFill>
                <a:schemeClr val="dk1"/>
              </a:solidFill>
              <a:latin typeface="Roboto"/>
              <a:ea typeface="Roboto"/>
              <a:cs typeface="Roboto"/>
              <a:sym typeface="Roboto"/>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Results</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indent="-349250">
              <a:buClr>
                <a:srgbClr val="000000"/>
              </a:buClr>
              <a:buSzPts val="1900"/>
              <a:buFont typeface="Roboto"/>
              <a:buChar char="●"/>
            </a:pPr>
            <a:r>
              <a:rPr lang="en-US" sz="1900" dirty="0">
                <a:solidFill>
                  <a:srgbClr val="000000"/>
                </a:solidFill>
                <a:latin typeface="Roboto"/>
                <a:ea typeface="Roboto"/>
                <a:cs typeface="Roboto"/>
                <a:sym typeface="Roboto"/>
              </a:rPr>
              <a:t>The main result that has been obtained after the implementation of the whole project is that the android application has made it easy for two users to communicate on any device according to their convenience and ease.</a:t>
            </a:r>
          </a:p>
          <a:p>
            <a:pPr marL="0" lvl="0" indent="0" algn="l" rtl="0">
              <a:spcBef>
                <a:spcPts val="1500"/>
              </a:spcBef>
              <a:spcAft>
                <a:spcPts val="1200"/>
              </a:spcAft>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Challenges Faced</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I</a:t>
            </a:r>
            <a:r>
              <a:rPr lang="en" sz="1900" dirty="0">
                <a:solidFill>
                  <a:srgbClr val="000000"/>
                </a:solidFill>
                <a:latin typeface="Roboto"/>
                <a:ea typeface="Roboto"/>
                <a:cs typeface="Roboto"/>
                <a:sym typeface="Roboto"/>
              </a:rPr>
              <a:t>mplementing the real-time communication was one of the challenges that we faced during the making of this project.</a:t>
            </a:r>
          </a:p>
          <a:p>
            <a:pPr indent="-349250">
              <a:lnSpc>
                <a:spcPct val="114999"/>
              </a:lnSpc>
              <a:buClr>
                <a:srgbClr val="000000"/>
              </a:buClr>
              <a:buSzPts val="1900"/>
              <a:buFont typeface="Roboto"/>
              <a:buChar char="●"/>
            </a:pPr>
            <a:endParaRPr lang="en" sz="1900" dirty="0">
              <a:solidFill>
                <a:srgbClr val="000000"/>
              </a:solidFill>
              <a:latin typeface="Roboto"/>
              <a:ea typeface="Roboto"/>
              <a:cs typeface="Roboto"/>
              <a:sym typeface="Roboto"/>
            </a:endParaRPr>
          </a:p>
          <a:p>
            <a:pPr indent="-349250">
              <a:buClr>
                <a:srgbClr val="000000"/>
              </a:buClr>
              <a:buSzPts val="1900"/>
              <a:buFont typeface="Roboto"/>
              <a:buChar char="●"/>
            </a:pPr>
            <a:r>
              <a:rPr lang="en-IN" sz="1900" dirty="0">
                <a:solidFill>
                  <a:srgbClr val="000000"/>
                </a:solidFill>
                <a:latin typeface="Roboto"/>
                <a:ea typeface="Roboto"/>
                <a:cs typeface="Roboto"/>
                <a:sym typeface="Roboto"/>
              </a:rPr>
              <a:t>I</a:t>
            </a:r>
            <a:r>
              <a:rPr lang="en" sz="1900" dirty="0">
                <a:solidFill>
                  <a:srgbClr val="000000"/>
                </a:solidFill>
                <a:latin typeface="Roboto"/>
                <a:ea typeface="Roboto"/>
                <a:cs typeface="Roboto"/>
                <a:sym typeface="Roboto"/>
              </a:rPr>
              <a:t>n order to overcome this difficulty we successfully implemented Android Socket which accelerated the whole process of real-time communication between two parties.   </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a:solidFill>
                  <a:srgbClr val="000000"/>
                </a:solidFill>
                <a:latin typeface="Roboto"/>
                <a:ea typeface="Roboto"/>
                <a:cs typeface="Roboto"/>
                <a:sym typeface="Roboto"/>
              </a:rPr>
              <a:t>Future Work</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3" name="Google Shape;153;p24"/>
          <p:cNvSpPr txBox="1">
            <a:spLocks noGrp="1"/>
          </p:cNvSpPr>
          <p:nvPr>
            <p:ph type="body" idx="1"/>
          </p:nvPr>
        </p:nvSpPr>
        <p:spPr>
          <a:xfrm>
            <a:off x="729450" y="2078875"/>
            <a:ext cx="7688700" cy="2749882"/>
          </a:xfrm>
          <a:prstGeom prst="rect">
            <a:avLst/>
          </a:prstGeom>
        </p:spPr>
        <p:txBody>
          <a:bodyPr spcFirstLastPara="1" wrap="square" lIns="91425" tIns="91425" rIns="91425" bIns="91425" anchor="t" anchorCtr="0">
            <a:normAutofit lnSpcReduction="10000"/>
          </a:bodyPr>
          <a:lstStyle/>
          <a:p>
            <a:pPr indent="-355600">
              <a:buClr>
                <a:srgbClr val="000000"/>
              </a:buClr>
              <a:buSzPts val="2000"/>
              <a:buFont typeface="Roboto"/>
              <a:buChar char="●"/>
            </a:pPr>
            <a:r>
              <a:rPr lang="en-IN" sz="2000" dirty="0">
                <a:solidFill>
                  <a:srgbClr val="000000"/>
                </a:solidFill>
                <a:latin typeface="Roboto"/>
                <a:ea typeface="Roboto"/>
                <a:cs typeface="Roboto"/>
                <a:sym typeface="Roboto"/>
              </a:rPr>
              <a:t>Additional features that can be added in our</a:t>
            </a:r>
            <a:r>
              <a:rPr lang="en" sz="2000" dirty="0">
                <a:solidFill>
                  <a:srgbClr val="000000"/>
                </a:solidFill>
                <a:latin typeface="Roboto"/>
                <a:ea typeface="Roboto"/>
                <a:cs typeface="Roboto"/>
                <a:sym typeface="Roboto"/>
              </a:rPr>
              <a:t> Video Conferencing application according  to the latest need is a typing feature wherein users can chat while being on a video call.</a:t>
            </a:r>
          </a:p>
          <a:p>
            <a:pPr indent="-355600">
              <a:lnSpc>
                <a:spcPct val="114999"/>
              </a:lnSpc>
              <a:buClr>
                <a:srgbClr val="000000"/>
              </a:buClr>
              <a:buSzPts val="2000"/>
              <a:buFont typeface="Roboto"/>
              <a:buChar char="●"/>
            </a:pPr>
            <a:endParaRPr lang="en" sz="2000" dirty="0">
              <a:solidFill>
                <a:srgbClr val="000000"/>
              </a:solidFill>
              <a:latin typeface="Roboto"/>
              <a:ea typeface="Roboto"/>
              <a:cs typeface="Roboto"/>
              <a:sym typeface="Roboto"/>
            </a:endParaRPr>
          </a:p>
          <a:p>
            <a:pPr indent="-355600">
              <a:buClr>
                <a:srgbClr val="000000"/>
              </a:buClr>
              <a:buSzPts val="2000"/>
              <a:buFont typeface="Roboto"/>
              <a:buChar char="●"/>
            </a:pPr>
            <a:r>
              <a:rPr lang="en-IN" sz="2000" dirty="0">
                <a:solidFill>
                  <a:srgbClr val="000000"/>
                </a:solidFill>
                <a:latin typeface="Roboto"/>
                <a:ea typeface="Roboto"/>
                <a:cs typeface="Roboto"/>
                <a:sym typeface="Roboto"/>
              </a:rPr>
              <a:t>Also the video conferencing application consists a feature in which at a time 5 members can participate in the single video conference meeting.</a:t>
            </a:r>
            <a:endParaRPr sz="2000" dirty="0">
              <a:solidFill>
                <a:srgbClr val="000000"/>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a:solidFill>
                  <a:srgbClr val="000000"/>
                </a:solidFill>
                <a:latin typeface="Roboto"/>
                <a:ea typeface="Roboto"/>
                <a:cs typeface="Roboto"/>
                <a:sym typeface="Roboto"/>
              </a:rPr>
              <a:t>Conclusion</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a:bodyPr>
          <a:lstStyle/>
          <a:p>
            <a:pPr marL="457200" lvl="0" indent="-355600" algn="l" rtl="0">
              <a:spcBef>
                <a:spcPts val="0"/>
              </a:spcBef>
              <a:spcAft>
                <a:spcPts val="0"/>
              </a:spcAft>
              <a:buClr>
                <a:srgbClr val="000000"/>
              </a:buClr>
              <a:buSzPts val="2000"/>
              <a:buFont typeface="Roboto"/>
              <a:buChar char="●"/>
            </a:pPr>
            <a:r>
              <a:rPr lang="en-IN" sz="2000" dirty="0">
                <a:solidFill>
                  <a:srgbClr val="000000"/>
                </a:solidFill>
                <a:latin typeface="Roboto"/>
                <a:ea typeface="Roboto"/>
                <a:cs typeface="Roboto"/>
                <a:sym typeface="Roboto"/>
              </a:rPr>
              <a:t>S</a:t>
            </a:r>
            <a:r>
              <a:rPr lang="en" sz="2000" dirty="0">
                <a:solidFill>
                  <a:srgbClr val="000000"/>
                </a:solidFill>
                <a:latin typeface="Roboto"/>
                <a:ea typeface="Roboto"/>
                <a:cs typeface="Roboto"/>
                <a:sym typeface="Roboto"/>
              </a:rPr>
              <a:t>o far the presentation has covered the basics of our project, incorporating all the unique ideas that were raised by our team.</a:t>
            </a:r>
            <a:endParaRPr lang="en" sz="2100" dirty="0">
              <a:solidFill>
                <a:srgbClr val="000000"/>
              </a:solidFill>
              <a:latin typeface="Roboto"/>
              <a:ea typeface="Roboto"/>
              <a:cs typeface="Roboto"/>
              <a:sym typeface="Roboto"/>
            </a:endParaRPr>
          </a:p>
          <a:p>
            <a:pPr indent="-355600">
              <a:lnSpc>
                <a:spcPct val="114999"/>
              </a:lnSpc>
              <a:buClr>
                <a:srgbClr val="000000"/>
              </a:buClr>
              <a:buSzPts val="2000"/>
              <a:buFont typeface="Roboto"/>
              <a:buChar char="●"/>
            </a:pPr>
            <a:endParaRPr lang="en" sz="2000" dirty="0">
              <a:solidFill>
                <a:srgbClr val="000000"/>
              </a:solidFill>
              <a:latin typeface="Roboto"/>
              <a:ea typeface="Roboto"/>
              <a:cs typeface="Roboto"/>
              <a:sym typeface="Roboto"/>
            </a:endParaRPr>
          </a:p>
          <a:p>
            <a:pPr indent="-355600">
              <a:buClr>
                <a:srgbClr val="000000"/>
              </a:buClr>
              <a:buSzPts val="2000"/>
              <a:buFont typeface="Roboto"/>
              <a:buChar char="●"/>
            </a:pPr>
            <a:r>
              <a:rPr lang="en-IN" sz="2100" dirty="0">
                <a:solidFill>
                  <a:srgbClr val="000000"/>
                </a:solidFill>
                <a:latin typeface="Roboto"/>
                <a:ea typeface="Roboto"/>
                <a:cs typeface="Roboto"/>
                <a:sym typeface="Roboto"/>
              </a:rPr>
              <a:t>T</a:t>
            </a:r>
            <a:r>
              <a:rPr lang="en" sz="2100" dirty="0">
                <a:solidFill>
                  <a:srgbClr val="000000"/>
                </a:solidFill>
                <a:latin typeface="Roboto"/>
                <a:ea typeface="Roboto"/>
                <a:cs typeface="Roboto"/>
                <a:sym typeface="Roboto"/>
              </a:rPr>
              <a:t>he project will allow its users to communicate with each other in meeting rooms, enabling our user to receive a request making it faster and easier to connect with everyone.</a:t>
            </a:r>
            <a:endParaRPr lang="en" sz="2000" dirty="0">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Acknowledgments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65" name="Google Shape;165;p26"/>
          <p:cNvSpPr txBox="1">
            <a:spLocks noGrp="1"/>
          </p:cNvSpPr>
          <p:nvPr>
            <p:ph type="body" idx="1"/>
          </p:nvPr>
        </p:nvSpPr>
        <p:spPr>
          <a:xfrm>
            <a:off x="729450" y="2078875"/>
            <a:ext cx="7688700" cy="2712284"/>
          </a:xfrm>
          <a:prstGeom prst="rect">
            <a:avLst/>
          </a:prstGeom>
        </p:spPr>
        <p:txBody>
          <a:bodyPr spcFirstLastPara="1" wrap="square" lIns="91425" tIns="91425" rIns="91425" bIns="91425" anchor="t" anchorCtr="0">
            <a:normAutofit/>
          </a:bodyPr>
          <a:lstStyle/>
          <a:p>
            <a:pPr marL="0" indent="0">
              <a:spcAft>
                <a:spcPts val="1200"/>
              </a:spcAft>
              <a:buNone/>
            </a:pPr>
            <a:r>
              <a:rPr lang="en-IN" sz="1800" dirty="0">
                <a:solidFill>
                  <a:srgbClr val="0F0F0F"/>
                </a:solidFill>
                <a:latin typeface="Roboto"/>
                <a:ea typeface="Roboto"/>
                <a:cs typeface="Roboto"/>
                <a:sym typeface="Roboto"/>
              </a:rPr>
              <a:t>W</a:t>
            </a:r>
            <a:r>
              <a:rPr lang="en" sz="1800" dirty="0">
                <a:solidFill>
                  <a:srgbClr val="0F0F0F"/>
                </a:solidFill>
                <a:latin typeface="Roboto"/>
                <a:ea typeface="Roboto"/>
                <a:cs typeface="Roboto"/>
                <a:sym typeface="Roboto"/>
              </a:rPr>
              <a:t>e would love to express our special thanks to our mentor Mr. Mohd. </a:t>
            </a:r>
            <a:r>
              <a:rPr lang="en" sz="1800" dirty="0" err="1">
                <a:solidFill>
                  <a:srgbClr val="0F0F0F"/>
                </a:solidFill>
                <a:latin typeface="Roboto"/>
                <a:ea typeface="Roboto"/>
                <a:cs typeface="Roboto"/>
                <a:sym typeface="Roboto"/>
              </a:rPr>
              <a:t>Asalam</a:t>
            </a:r>
            <a:r>
              <a:rPr lang="en" sz="1800" dirty="0">
                <a:solidFill>
                  <a:srgbClr val="0F0F0F"/>
                </a:solidFill>
                <a:latin typeface="Roboto"/>
                <a:ea typeface="Roboto"/>
                <a:cs typeface="Roboto"/>
                <a:sym typeface="Roboto"/>
              </a:rPr>
              <a:t> who supported us throughout the working of this project.</a:t>
            </a:r>
          </a:p>
          <a:p>
            <a:pPr marL="0" indent="0">
              <a:spcAft>
                <a:spcPts val="1200"/>
              </a:spcAft>
              <a:buNone/>
            </a:pPr>
            <a:r>
              <a:rPr lang="en" sz="1800" dirty="0">
                <a:solidFill>
                  <a:srgbClr val="0F0F0F"/>
                </a:solidFill>
                <a:latin typeface="Roboto"/>
                <a:ea typeface="Roboto"/>
                <a:cs typeface="Roboto"/>
                <a:sym typeface="Roboto"/>
              </a:rPr>
              <a:t>Also we would love to express our gratitude towards our </a:t>
            </a:r>
            <a:r>
              <a:rPr lang="en" sz="1800" dirty="0" err="1">
                <a:solidFill>
                  <a:srgbClr val="0F0F0F"/>
                </a:solidFill>
                <a:latin typeface="Roboto"/>
                <a:ea typeface="Roboto"/>
                <a:cs typeface="Roboto"/>
                <a:sym typeface="Roboto"/>
              </a:rPr>
              <a:t>teamates</a:t>
            </a:r>
            <a:r>
              <a:rPr lang="en" sz="1800" dirty="0">
                <a:solidFill>
                  <a:srgbClr val="0F0F0F"/>
                </a:solidFill>
                <a:latin typeface="Roboto"/>
                <a:ea typeface="Roboto"/>
                <a:cs typeface="Roboto"/>
                <a:sym typeface="Roboto"/>
              </a:rPr>
              <a:t> who have worked </a:t>
            </a:r>
            <a:r>
              <a:rPr lang="en" sz="1800" dirty="0" err="1">
                <a:solidFill>
                  <a:srgbClr val="0F0F0F"/>
                </a:solidFill>
                <a:latin typeface="Roboto"/>
                <a:ea typeface="Roboto"/>
                <a:cs typeface="Roboto"/>
                <a:sym typeface="Roboto"/>
              </a:rPr>
              <a:t>ethusiastically</a:t>
            </a:r>
            <a:r>
              <a:rPr lang="en" sz="1800" dirty="0">
                <a:solidFill>
                  <a:srgbClr val="0F0F0F"/>
                </a:solidFill>
                <a:latin typeface="Roboto"/>
                <a:ea typeface="Roboto"/>
                <a:cs typeface="Roboto"/>
                <a:sym typeface="Roboto"/>
              </a:rPr>
              <a:t> on this Video Conferencing Application.</a:t>
            </a:r>
            <a:endParaRPr lang="en" sz="1800" dirty="0">
              <a:solidFill>
                <a:srgbClr val="0F0F0F"/>
              </a:solidFill>
              <a:latin typeface="Roboto"/>
              <a:ea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a:latin typeface="Roboto"/>
                <a:ea typeface="Roboto"/>
                <a:cs typeface="Roboto"/>
                <a:sym typeface="Roboto"/>
              </a:rPr>
              <a:t>Introduction</a:t>
            </a:r>
            <a:endParaRPr sz="2285" b="1">
              <a:latin typeface="Roboto"/>
              <a:ea typeface="Roboto"/>
              <a:cs typeface="Roboto"/>
              <a:sym typeface="Roboto"/>
            </a:endParaRPr>
          </a:p>
          <a:p>
            <a:pPr marL="0" lvl="0" indent="0" algn="l" rtl="0">
              <a:spcBef>
                <a:spcPts val="400"/>
              </a:spcBef>
              <a:spcAft>
                <a:spcPts val="0"/>
              </a:spcAft>
              <a:buSzPts val="990"/>
              <a:buNone/>
            </a:pPr>
            <a:endParaRPr sz="3140"/>
          </a:p>
        </p:txBody>
      </p:sp>
      <p:sp>
        <p:nvSpPr>
          <p:cNvPr id="93" name="Google Shape;93;p14"/>
          <p:cNvSpPr txBox="1">
            <a:spLocks noGrp="1"/>
          </p:cNvSpPr>
          <p:nvPr>
            <p:ph type="body" idx="1"/>
          </p:nvPr>
        </p:nvSpPr>
        <p:spPr>
          <a:xfrm>
            <a:off x="729450" y="2078875"/>
            <a:ext cx="7688700" cy="2622046"/>
          </a:xfrm>
          <a:prstGeom prst="rect">
            <a:avLst/>
          </a:prstGeom>
        </p:spPr>
        <p:txBody>
          <a:bodyPr spcFirstLastPara="1" wrap="square" lIns="91425" tIns="91425" rIns="91425" bIns="91425" anchor="t" anchorCtr="0">
            <a:normAutofit fontScale="85000" lnSpcReduction="10000"/>
          </a:bodyPr>
          <a:lstStyle/>
          <a:p>
            <a:pPr indent="-355600">
              <a:buClr>
                <a:schemeClr val="dk1"/>
              </a:buClr>
              <a:buSzPts val="2000"/>
              <a:buFont typeface="Roboto"/>
              <a:buChar char="●"/>
            </a:pPr>
            <a:r>
              <a:rPr lang="en-IN" sz="2000" dirty="0">
                <a:solidFill>
                  <a:schemeClr val="dk1"/>
                </a:solidFill>
                <a:latin typeface="Roboto"/>
                <a:ea typeface="Roboto"/>
                <a:cs typeface="Roboto"/>
                <a:sym typeface="Roboto"/>
              </a:rPr>
              <a:t>A</a:t>
            </a:r>
            <a:r>
              <a:rPr lang="en" sz="2000" dirty="0">
                <a:solidFill>
                  <a:schemeClr val="dk1"/>
                </a:solidFill>
                <a:latin typeface="Roboto"/>
                <a:ea typeface="Roboto"/>
                <a:cs typeface="Roboto"/>
                <a:sym typeface="Roboto"/>
              </a:rPr>
              <a:t> dynamic and innovative app-based communication platform developed to facilitate real-time conversation among users. </a:t>
            </a:r>
            <a:endParaRPr sz="2000" dirty="0">
              <a:solidFill>
                <a:schemeClr val="dk1"/>
              </a:solidFill>
              <a:latin typeface="Roboto"/>
              <a:ea typeface="Roboto"/>
              <a:cs typeface="Roboto"/>
              <a:sym typeface="Roboto"/>
            </a:endParaRPr>
          </a:p>
          <a:p>
            <a:pPr indent="-355600">
              <a:lnSpc>
                <a:spcPct val="114999"/>
              </a:lnSpc>
              <a:buClr>
                <a:schemeClr val="dk1"/>
              </a:buClr>
              <a:buSzPts val="2000"/>
              <a:buFont typeface="Roboto"/>
              <a:buChar char="●"/>
            </a:pPr>
            <a:endParaRPr lang="en" sz="2000" dirty="0">
              <a:solidFill>
                <a:schemeClr val="dk1"/>
              </a:solidFill>
              <a:latin typeface="Roboto"/>
              <a:ea typeface="Roboto"/>
              <a:cs typeface="Roboto"/>
              <a:sym typeface="Roboto"/>
            </a:endParaRPr>
          </a:p>
          <a:p>
            <a:pPr indent="-355600">
              <a:buClr>
                <a:schemeClr val="dk1"/>
              </a:buClr>
              <a:buSzPts val="2000"/>
              <a:buFont typeface="Roboto"/>
              <a:buChar char="●"/>
            </a:pPr>
            <a:r>
              <a:rPr lang="en" sz="2000" dirty="0">
                <a:solidFill>
                  <a:schemeClr val="dk1"/>
                </a:solidFill>
                <a:latin typeface="Roboto"/>
                <a:ea typeface="Roboto"/>
                <a:cs typeface="Roboto"/>
                <a:sym typeface="Roboto"/>
              </a:rPr>
              <a:t>The project incorporates a real-time Video Conferencing Application.</a:t>
            </a:r>
            <a:endParaRPr sz="2000" dirty="0">
              <a:solidFill>
                <a:schemeClr val="dk1"/>
              </a:solidFill>
              <a:latin typeface="Roboto"/>
              <a:ea typeface="Roboto"/>
              <a:cs typeface="Roboto"/>
              <a:sym typeface="Roboto"/>
            </a:endParaRPr>
          </a:p>
          <a:p>
            <a:pPr indent="-355600">
              <a:lnSpc>
                <a:spcPct val="114999"/>
              </a:lnSpc>
              <a:buClr>
                <a:schemeClr val="dk1"/>
              </a:buClr>
              <a:buSzPts val="2000"/>
              <a:buFont typeface="Roboto"/>
              <a:buChar char="●"/>
            </a:pPr>
            <a:endParaRPr lang="en" sz="2000"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IN" sz="2000" dirty="0">
                <a:solidFill>
                  <a:schemeClr val="dk1"/>
                </a:solidFill>
                <a:latin typeface="Roboto"/>
                <a:ea typeface="Roboto"/>
                <a:cs typeface="Roboto"/>
                <a:sym typeface="Roboto"/>
              </a:rPr>
              <a:t>Users can expect a modern and secure platform that revolutionizes communication by seamlessly connecting individuals in real-time.</a:t>
            </a:r>
            <a:endParaRPr sz="2000" dirty="0">
              <a:solidFill>
                <a:schemeClr val="dk1"/>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Objectives</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99" name="Google Shape;99;p15"/>
          <p:cNvSpPr txBox="1">
            <a:spLocks noGrp="1"/>
          </p:cNvSpPr>
          <p:nvPr>
            <p:ph type="body" idx="1"/>
          </p:nvPr>
        </p:nvSpPr>
        <p:spPr>
          <a:xfrm>
            <a:off x="729450" y="1958560"/>
            <a:ext cx="7688700" cy="3133388"/>
          </a:xfrm>
          <a:prstGeom prst="rect">
            <a:avLst/>
          </a:prstGeom>
        </p:spPr>
        <p:txBody>
          <a:bodyPr spcFirstLastPara="1" wrap="square" lIns="91425" tIns="91425" rIns="91425" bIns="91425" anchor="t" anchorCtr="0">
            <a:normAutofit fontScale="92500" lnSpcReduction="20000"/>
          </a:bodyPr>
          <a:lstStyle/>
          <a:p>
            <a:pPr indent="-349250">
              <a:buClr>
                <a:srgbClr val="000000"/>
              </a:buClr>
              <a:buSzPts val="1900"/>
              <a:buFont typeface="Roboto"/>
              <a:buChar char="●"/>
            </a:pPr>
            <a:r>
              <a:rPr lang="en-IN" sz="1900" dirty="0">
                <a:solidFill>
                  <a:srgbClr val="000000"/>
                </a:solidFill>
                <a:latin typeface="Roboto"/>
                <a:ea typeface="Roboto"/>
                <a:cs typeface="Roboto"/>
                <a:sym typeface="Roboto"/>
              </a:rPr>
              <a:t>To achieve a real-time communication between our users through Online.</a:t>
            </a:r>
          </a:p>
          <a:p>
            <a:pPr indent="-349250">
              <a:lnSpc>
                <a:spcPct val="114999"/>
              </a:lnSpc>
              <a:buClr>
                <a:srgbClr val="000000"/>
              </a:buClr>
              <a:buSzPts val="1900"/>
              <a:buFont typeface="Roboto"/>
              <a:buChar char="●"/>
            </a:pPr>
            <a:endParaRPr lang="en-IN" sz="1900" dirty="0">
              <a:solidFill>
                <a:srgbClr val="000000"/>
              </a:solidFill>
              <a:latin typeface="Roboto"/>
              <a:ea typeface="Roboto"/>
              <a:cs typeface="Roboto"/>
              <a:sym typeface="Roboto"/>
            </a:endParaRPr>
          </a:p>
          <a:p>
            <a:pPr indent="-349250">
              <a:buClr>
                <a:srgbClr val="000000"/>
              </a:buClr>
              <a:buSzPts val="1900"/>
              <a:buFont typeface="Roboto"/>
              <a:buChar char="●"/>
            </a:pPr>
            <a:r>
              <a:rPr lang="en-IN" sz="1900" dirty="0">
                <a:solidFill>
                  <a:srgbClr val="000000"/>
                </a:solidFill>
                <a:latin typeface="Roboto"/>
                <a:ea typeface="Roboto"/>
                <a:cs typeface="Roboto"/>
                <a:sym typeface="Roboto"/>
              </a:rPr>
              <a:t>A user interface that will prioritize ease of use and intuitive navigation.</a:t>
            </a:r>
          </a:p>
          <a:p>
            <a:pPr indent="-349250">
              <a:lnSpc>
                <a:spcPct val="114999"/>
              </a:lnSpc>
              <a:buClr>
                <a:srgbClr val="000000"/>
              </a:buClr>
              <a:buSzPts val="1900"/>
              <a:buFont typeface="Roboto"/>
              <a:buChar char="●"/>
            </a:pPr>
            <a:endParaRPr lang="en-IN" sz="19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To provide user authentication mechanisms, allowing an authorized user access.</a:t>
            </a:r>
          </a:p>
          <a:p>
            <a:pPr indent="-349250">
              <a:lnSpc>
                <a:spcPct val="114999"/>
              </a:lnSpc>
              <a:buClr>
                <a:srgbClr val="000000"/>
              </a:buClr>
              <a:buSzPts val="1900"/>
              <a:buFont typeface="Roboto"/>
              <a:buChar char="●"/>
            </a:pPr>
            <a:endParaRPr lang="en-IN" sz="1900" dirty="0">
              <a:solidFill>
                <a:srgbClr val="000000"/>
              </a:solidFill>
              <a:latin typeface="Roboto"/>
              <a:ea typeface="Roboto"/>
              <a:cs typeface="Roboto"/>
              <a:sym typeface="Roboto"/>
            </a:endParaRPr>
          </a:p>
          <a:p>
            <a:pPr indent="-349250">
              <a:buClr>
                <a:srgbClr val="000000"/>
              </a:buClr>
              <a:buSzPts val="1900"/>
              <a:buFont typeface="Roboto"/>
              <a:buChar char="●"/>
            </a:pPr>
            <a:r>
              <a:rPr lang="en-IN" sz="1900" dirty="0">
                <a:solidFill>
                  <a:srgbClr val="000000"/>
                </a:solidFill>
                <a:latin typeface="Roboto"/>
                <a:ea typeface="Roboto"/>
                <a:cs typeface="Roboto"/>
                <a:sym typeface="Roboto"/>
              </a:rPr>
              <a:t>Responsive and adaptable to various screen sizes, allowing the users to Video Conferencing on different devices.</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Problem Statement</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05" name="Google Shape;105;p16"/>
          <p:cNvSpPr txBox="1">
            <a:spLocks noGrp="1"/>
          </p:cNvSpPr>
          <p:nvPr>
            <p:ph type="body" idx="1"/>
          </p:nvPr>
        </p:nvSpPr>
        <p:spPr>
          <a:xfrm>
            <a:off x="729450" y="2078875"/>
            <a:ext cx="7688700" cy="2960435"/>
          </a:xfrm>
          <a:prstGeom prst="rect">
            <a:avLst/>
          </a:prstGeom>
        </p:spPr>
        <p:txBody>
          <a:bodyPr spcFirstLastPara="1" wrap="square" lIns="91425" tIns="91425" rIns="91425" bIns="91425" anchor="t" anchorCtr="0">
            <a:normAutofit lnSpcReduction="10000"/>
          </a:bodyPr>
          <a:lstStyle/>
          <a:p>
            <a:pPr indent="-342900">
              <a:buClr>
                <a:srgbClr val="000000"/>
              </a:buClr>
              <a:buSzPts val="1800"/>
              <a:buFont typeface="Roboto"/>
              <a:buChar char="●"/>
            </a:pPr>
            <a:r>
              <a:rPr lang="en-IN" sz="1800" dirty="0">
                <a:solidFill>
                  <a:srgbClr val="000000"/>
                </a:solidFill>
                <a:latin typeface="Roboto"/>
                <a:ea typeface="Roboto"/>
                <a:cs typeface="Roboto"/>
                <a:sym typeface="Roboto"/>
              </a:rPr>
              <a:t>A real-time Online-based communication android application.</a:t>
            </a:r>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sym typeface="Roboto"/>
            </a:endParaRPr>
          </a:p>
          <a:p>
            <a:pPr indent="-342900">
              <a:buClr>
                <a:srgbClr val="000000"/>
              </a:buClr>
              <a:buSzPts val="1800"/>
              <a:buFont typeface="Roboto"/>
              <a:buChar char="●"/>
            </a:pPr>
            <a:r>
              <a:rPr lang="en-IN" sz="1800" dirty="0">
                <a:solidFill>
                  <a:srgbClr val="000000"/>
                </a:solidFill>
                <a:latin typeface="Roboto"/>
                <a:ea typeface="Roboto"/>
                <a:cs typeface="Roboto"/>
                <a:sym typeface="Roboto"/>
              </a:rPr>
              <a:t>The Video Conferencing application is important because it provides a Seamless video calling experience. User authentication has also been incorporated which leads to a secure platform for  communication.</a:t>
            </a:r>
            <a:endParaRPr lang="en-IN" dirty="0"/>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sym typeface="Roboto"/>
            </a:endParaRPr>
          </a:p>
          <a:p>
            <a:pPr indent="-342900">
              <a:buClr>
                <a:srgbClr val="000000"/>
              </a:buClr>
              <a:buSzPts val="1800"/>
              <a:buFont typeface="Roboto"/>
              <a:buChar char="●"/>
            </a:pPr>
            <a:r>
              <a:rPr lang="en-IN" sz="1800" dirty="0">
                <a:solidFill>
                  <a:srgbClr val="000000"/>
                </a:solidFill>
                <a:latin typeface="Roboto"/>
                <a:ea typeface="Roboto"/>
                <a:cs typeface="Roboto"/>
                <a:sym typeface="Roboto"/>
              </a:rPr>
              <a:t>Seamless integration of Java , XML and FireBase components, enhancing overall efficiency.</a:t>
            </a:r>
            <a:endParaRPr sz="1800" dirty="0">
              <a:solidFill>
                <a:srgbClr val="000000"/>
              </a:solidFill>
              <a:latin typeface="Roboto"/>
              <a:ea typeface="Roboto"/>
              <a:cs typeface="Roboto"/>
              <a:sym typeface="Roboto"/>
            </a:endParaRPr>
          </a:p>
          <a:p>
            <a:pPr marL="0" lvl="0" indent="0" algn="l" rtl="0">
              <a:spcBef>
                <a:spcPts val="1500"/>
              </a:spcBef>
              <a:spcAft>
                <a:spcPts val="1200"/>
              </a:spcAft>
              <a:buNone/>
            </a:pP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a:solidFill>
                  <a:srgbClr val="000000"/>
                </a:solidFill>
                <a:latin typeface="Roboto"/>
                <a:ea typeface="Roboto"/>
                <a:cs typeface="Roboto"/>
                <a:sym typeface="Roboto"/>
              </a:rPr>
              <a:t>Literature Review</a:t>
            </a:r>
            <a:endParaRPr sz="19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a:p>
        </p:txBody>
      </p:sp>
      <p:sp>
        <p:nvSpPr>
          <p:cNvPr id="111" name="Google Shape;111;p17"/>
          <p:cNvSpPr txBox="1">
            <a:spLocks noGrp="1"/>
          </p:cNvSpPr>
          <p:nvPr>
            <p:ph type="body" idx="1"/>
          </p:nvPr>
        </p:nvSpPr>
        <p:spPr>
          <a:xfrm>
            <a:off x="729450" y="2078875"/>
            <a:ext cx="7688700" cy="2787481"/>
          </a:xfrm>
          <a:prstGeom prst="rect">
            <a:avLst/>
          </a:prstGeom>
        </p:spPr>
        <p:txBody>
          <a:bodyPr spcFirstLastPara="1" wrap="square" lIns="91425" tIns="91425" rIns="91425" bIns="91425" anchor="t" anchorCtr="0">
            <a:noAutofit/>
          </a:bodyPr>
          <a:lstStyle/>
          <a:p>
            <a:pPr marL="120650" indent="0">
              <a:buClr>
                <a:srgbClr val="000000"/>
              </a:buClr>
              <a:buSzPts val="1700"/>
              <a:buNone/>
            </a:pPr>
            <a:r>
              <a:rPr lang="en-IN" sz="1800" dirty="0">
                <a:solidFill>
                  <a:srgbClr val="000000"/>
                </a:solidFill>
                <a:latin typeface="Roboto"/>
                <a:ea typeface="Roboto"/>
                <a:cs typeface="Roboto"/>
                <a:sym typeface="Roboto"/>
              </a:rPr>
              <a:t>T</a:t>
            </a:r>
            <a:r>
              <a:rPr lang="en" sz="1800" dirty="0">
                <a:solidFill>
                  <a:srgbClr val="000000"/>
                </a:solidFill>
                <a:latin typeface="Roboto"/>
                <a:ea typeface="Roboto"/>
                <a:cs typeface="Roboto"/>
                <a:sym typeface="Roboto"/>
              </a:rPr>
              <a:t>he project will provide a secure way of  communication(conferencing)    between its users by providing an easy way of authentication with sign in/ login options. </a:t>
            </a:r>
            <a:r>
              <a:rPr lang="en-IN" sz="1800" dirty="0">
                <a:solidFill>
                  <a:srgbClr val="000000"/>
                </a:solidFill>
                <a:latin typeface="Roboto"/>
                <a:ea typeface="Roboto"/>
                <a:cs typeface="Roboto"/>
                <a:sym typeface="Roboto"/>
              </a:rPr>
              <a:t>T</a:t>
            </a:r>
            <a:r>
              <a:rPr lang="en" sz="1800" dirty="0">
                <a:solidFill>
                  <a:srgbClr val="000000"/>
                </a:solidFill>
                <a:latin typeface="Roboto"/>
                <a:ea typeface="Roboto"/>
                <a:cs typeface="Roboto"/>
                <a:sym typeface="Roboto"/>
              </a:rPr>
              <a:t>his would allow the access only to the authorized users without any third party interference.</a:t>
            </a:r>
            <a:endParaRPr lang="en" sz="1800" dirty="0">
              <a:solidFill>
                <a:srgbClr val="000000"/>
              </a:solidFill>
              <a:latin typeface="Roboto"/>
              <a:ea typeface="Roboto"/>
              <a:cs typeface="Roboto"/>
            </a:endParaRPr>
          </a:p>
          <a:p>
            <a:pPr marL="120650" indent="0">
              <a:lnSpc>
                <a:spcPct val="114999"/>
              </a:lnSpc>
              <a:buSzPts val="1700"/>
              <a:buNone/>
            </a:pPr>
            <a:endParaRPr lang="en" sz="1800" dirty="0">
              <a:solidFill>
                <a:srgbClr val="000000"/>
              </a:solidFill>
              <a:latin typeface="Roboto"/>
              <a:ea typeface="Roboto"/>
              <a:cs typeface="Roboto"/>
            </a:endParaRPr>
          </a:p>
          <a:p>
            <a:pPr marL="120650" lvl="0" indent="0" algn="l" rtl="0">
              <a:spcBef>
                <a:spcPts val="0"/>
              </a:spcBef>
              <a:spcAft>
                <a:spcPts val="0"/>
              </a:spcAft>
              <a:buClr>
                <a:srgbClr val="000000"/>
              </a:buClr>
              <a:buSzPts val="1700"/>
              <a:buNone/>
            </a:pPr>
            <a:r>
              <a:rPr lang="en-IN" sz="1800" dirty="0">
                <a:solidFill>
                  <a:srgbClr val="000000"/>
                </a:solidFill>
                <a:latin typeface="Roboto"/>
                <a:ea typeface="Roboto"/>
                <a:cs typeface="Roboto"/>
                <a:sym typeface="Roboto"/>
              </a:rPr>
              <a:t>T</a:t>
            </a:r>
            <a:r>
              <a:rPr lang="en" sz="1800" dirty="0">
                <a:solidFill>
                  <a:srgbClr val="000000"/>
                </a:solidFill>
                <a:latin typeface="Roboto"/>
                <a:ea typeface="Roboto"/>
                <a:cs typeface="Roboto"/>
                <a:sym typeface="Roboto"/>
              </a:rPr>
              <a:t>he android application has been developed with a lot of thought keeping its users on priority so that its user friendly as well as an efficient way to communicate on any device one wants to.</a:t>
            </a:r>
            <a:endParaRPr lang="en-IN" sz="1800" dirty="0">
              <a:solidFill>
                <a:srgbClr val="000000"/>
              </a:solidFill>
              <a:latin typeface="Roboto"/>
              <a:ea typeface="Roboto"/>
              <a:cs typeface="Roboto"/>
            </a:endParaRPr>
          </a:p>
          <a:p>
            <a:pPr marL="0" lvl="0" indent="0" algn="l" rtl="0">
              <a:spcBef>
                <a:spcPts val="1500"/>
              </a:spcBef>
              <a:spcAft>
                <a:spcPts val="12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729450" y="2078875"/>
            <a:ext cx="7688700" cy="2682205"/>
          </a:xfrm>
          <a:prstGeom prst="rect">
            <a:avLst/>
          </a:prstGeom>
        </p:spPr>
        <p:txBody>
          <a:bodyPr spcFirstLastPara="1" wrap="square" lIns="91425" tIns="91425" rIns="91425" bIns="91425" anchor="t" anchorCtr="0">
            <a:normAutofit/>
          </a:bodyPr>
          <a:lstStyle/>
          <a:p>
            <a:pPr indent="-349250">
              <a:buClr>
                <a:srgbClr val="000000"/>
              </a:buClr>
              <a:buSzPts val="1900"/>
              <a:buFont typeface="Roboto"/>
              <a:buChar char="●"/>
            </a:pPr>
            <a:r>
              <a:rPr lang="en-IN" sz="1900" dirty="0">
                <a:solidFill>
                  <a:srgbClr val="000000"/>
                </a:solidFill>
                <a:latin typeface="Roboto"/>
                <a:ea typeface="Roboto"/>
                <a:cs typeface="Roboto"/>
                <a:sym typeface="Roboto"/>
              </a:rPr>
              <a:t>T</a:t>
            </a:r>
            <a:r>
              <a:rPr lang="en" sz="1900" dirty="0">
                <a:solidFill>
                  <a:srgbClr val="000000"/>
                </a:solidFill>
                <a:latin typeface="Roboto"/>
                <a:ea typeface="Roboto"/>
                <a:cs typeface="Roboto"/>
                <a:sym typeface="Roboto"/>
              </a:rPr>
              <a:t>he main step will be the user needs to register/sign-up themselves so that they have their User ID and password, using which they can enter the app and take the benefits the app has to offer.</a:t>
            </a:r>
            <a:endParaRPr sz="1900" dirty="0">
              <a:solidFill>
                <a:srgbClr val="000000"/>
              </a:solidFill>
              <a:latin typeface="Roboto"/>
              <a:ea typeface="Roboto"/>
              <a:cs typeface="Roboto"/>
              <a:sym typeface="Roboto"/>
            </a:endParaRPr>
          </a:p>
          <a:p>
            <a:pPr indent="-349250">
              <a:lnSpc>
                <a:spcPct val="114999"/>
              </a:lnSpc>
              <a:buClr>
                <a:srgbClr val="000000"/>
              </a:buClr>
              <a:buSzPts val="1900"/>
              <a:buFont typeface="Roboto"/>
              <a:buChar char="●"/>
            </a:pPr>
            <a:endParaRPr lang="en" sz="1900" dirty="0">
              <a:solidFill>
                <a:srgbClr val="000000"/>
              </a:solidFill>
              <a:latin typeface="Roboto"/>
              <a:ea typeface="Roboto"/>
              <a:cs typeface="Roboto"/>
              <a:sym typeface="Roboto"/>
            </a:endParaRPr>
          </a:p>
          <a:p>
            <a:pPr indent="-349250">
              <a:buClr>
                <a:srgbClr val="000000"/>
              </a:buClr>
              <a:buSzPts val="1900"/>
              <a:buFont typeface="Roboto"/>
              <a:buChar char="●"/>
            </a:pPr>
            <a:r>
              <a:rPr lang="en-IN" sz="1900" dirty="0">
                <a:solidFill>
                  <a:srgbClr val="000000"/>
                </a:solidFill>
                <a:latin typeface="Roboto"/>
                <a:ea typeface="Roboto"/>
                <a:cs typeface="Roboto"/>
                <a:sym typeface="Roboto"/>
              </a:rPr>
              <a:t>T</a:t>
            </a:r>
            <a:r>
              <a:rPr lang="en" sz="1900" dirty="0">
                <a:solidFill>
                  <a:srgbClr val="000000"/>
                </a:solidFill>
                <a:latin typeface="Roboto"/>
                <a:ea typeface="Roboto"/>
                <a:cs typeface="Roboto"/>
                <a:sym typeface="Roboto"/>
              </a:rPr>
              <a:t>he project has been implemented using Java, XML, </a:t>
            </a:r>
            <a:r>
              <a:rPr lang="en" sz="1900" dirty="0" err="1">
                <a:solidFill>
                  <a:srgbClr val="000000"/>
                </a:solidFill>
                <a:latin typeface="Roboto"/>
                <a:ea typeface="Roboto"/>
                <a:cs typeface="Roboto"/>
                <a:sym typeface="Roboto"/>
              </a:rPr>
              <a:t>FireBase</a:t>
            </a:r>
            <a:r>
              <a:rPr lang="en" sz="1900" dirty="0">
                <a:solidFill>
                  <a:srgbClr val="000000"/>
                </a:solidFill>
                <a:latin typeface="Roboto"/>
                <a:ea typeface="Roboto"/>
                <a:cs typeface="Roboto"/>
                <a:sym typeface="Roboto"/>
              </a:rPr>
              <a:t>, </a:t>
            </a:r>
            <a:r>
              <a:rPr lang="en" sz="1900" dirty="0" err="1">
                <a:solidFill>
                  <a:srgbClr val="000000"/>
                </a:solidFill>
                <a:latin typeface="Roboto"/>
                <a:ea typeface="Roboto"/>
                <a:cs typeface="Roboto"/>
                <a:sym typeface="Roboto"/>
              </a:rPr>
              <a:t>FireStore</a:t>
            </a:r>
            <a:r>
              <a:rPr lang="en" sz="1900" dirty="0">
                <a:solidFill>
                  <a:srgbClr val="000000"/>
                </a:solidFill>
                <a:latin typeface="Roboto"/>
                <a:ea typeface="Roboto"/>
                <a:cs typeface="Roboto"/>
                <a:sym typeface="Roboto"/>
              </a:rPr>
              <a:t>.</a:t>
            </a:r>
            <a:endParaRPr lang="en" sz="1900" dirty="0" err="1">
              <a:solidFill>
                <a:srgbClr val="000000"/>
              </a:solidFill>
              <a:latin typeface="Roboto"/>
              <a:ea typeface="Roboto"/>
              <a:cs typeface="Roboto"/>
            </a:endParaRPr>
          </a:p>
          <a:p>
            <a:pPr marL="0" lvl="0" indent="0" algn="l" rtl="0">
              <a:spcBef>
                <a:spcPts val="1500"/>
              </a:spcBef>
              <a:spcAft>
                <a:spcPts val="120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a:solidFill>
                  <a:srgbClr val="000000"/>
                </a:solidFill>
                <a:latin typeface="Roboto"/>
                <a:ea typeface="Roboto"/>
                <a:cs typeface="Roboto"/>
                <a:sym typeface="Roboto"/>
              </a:rPr>
              <a:t>System Architecture</a:t>
            </a:r>
            <a:endParaRPr sz="23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a:p>
        </p:txBody>
      </p:sp>
      <p:sp>
        <p:nvSpPr>
          <p:cNvPr id="123" name="Google Shape;123;p19"/>
          <p:cNvSpPr txBox="1">
            <a:spLocks noGrp="1"/>
          </p:cNvSpPr>
          <p:nvPr>
            <p:ph type="body" idx="1"/>
          </p:nvPr>
        </p:nvSpPr>
        <p:spPr>
          <a:xfrm>
            <a:off x="729450" y="2078875"/>
            <a:ext cx="7688700" cy="2922836"/>
          </a:xfrm>
          <a:prstGeom prst="rect">
            <a:avLst/>
          </a:prstGeom>
        </p:spPr>
        <p:txBody>
          <a:bodyPr spcFirstLastPara="1" wrap="square" lIns="91425" tIns="91425" rIns="91425" bIns="91425" anchor="t" anchorCtr="0">
            <a:normAutofit lnSpcReduction="10000"/>
          </a:bodyPr>
          <a:lstStyle/>
          <a:p>
            <a:pPr indent="-361950">
              <a:buClr>
                <a:srgbClr val="000000"/>
              </a:buClr>
              <a:buSzPts val="2100"/>
              <a:buFont typeface="Roboto"/>
              <a:buChar char="●"/>
            </a:pPr>
            <a:r>
              <a:rPr lang="en-IN" sz="2100" dirty="0">
                <a:solidFill>
                  <a:srgbClr val="000000"/>
                </a:solidFill>
                <a:latin typeface="Roboto"/>
                <a:ea typeface="Roboto"/>
                <a:cs typeface="Roboto"/>
                <a:sym typeface="Roboto"/>
              </a:rPr>
              <a:t>T</a:t>
            </a:r>
            <a:r>
              <a:rPr lang="en" sz="2100" dirty="0">
                <a:solidFill>
                  <a:srgbClr val="000000"/>
                </a:solidFill>
                <a:latin typeface="Roboto"/>
                <a:ea typeface="Roboto"/>
                <a:cs typeface="Roboto"/>
                <a:sym typeface="Roboto"/>
              </a:rPr>
              <a:t>he mobile application comes with a seamless architecture providing its users an easy to work with platform.</a:t>
            </a:r>
            <a:endParaRPr sz="2100" dirty="0">
              <a:solidFill>
                <a:srgbClr val="000000"/>
              </a:solidFill>
              <a:latin typeface="Roboto"/>
              <a:ea typeface="Roboto"/>
              <a:cs typeface="Roboto"/>
              <a:sym typeface="Roboto"/>
            </a:endParaRPr>
          </a:p>
          <a:p>
            <a:pPr indent="-361950">
              <a:lnSpc>
                <a:spcPct val="114999"/>
              </a:lnSpc>
              <a:buClr>
                <a:srgbClr val="000000"/>
              </a:buClr>
              <a:buSzPts val="2100"/>
              <a:buFont typeface="Roboto"/>
              <a:buChar char="●"/>
            </a:pPr>
            <a:endParaRPr lang="en" sz="2100" dirty="0">
              <a:solidFill>
                <a:srgbClr val="000000"/>
              </a:solidFill>
              <a:latin typeface="Roboto"/>
              <a:ea typeface="Roboto"/>
              <a:cs typeface="Roboto"/>
              <a:sym typeface="Roboto"/>
            </a:endParaRPr>
          </a:p>
          <a:p>
            <a:pPr indent="-361950">
              <a:buClr>
                <a:srgbClr val="000000"/>
              </a:buClr>
              <a:buSzPts val="2100"/>
              <a:buFont typeface="Roboto"/>
              <a:buChar char="●"/>
            </a:pPr>
            <a:r>
              <a:rPr lang="en" sz="2100" dirty="0">
                <a:solidFill>
                  <a:srgbClr val="000000"/>
                </a:solidFill>
                <a:latin typeface="Roboto"/>
                <a:ea typeface="Roboto"/>
                <a:cs typeface="Roboto"/>
                <a:sym typeface="Roboto"/>
              </a:rPr>
              <a:t>Components of the project are a Splash Screen for interface intro,  sign up page(if you are a new user), and a sign in page(for registered users). </a:t>
            </a:r>
            <a:r>
              <a:rPr lang="en-IN" sz="2100" dirty="0">
                <a:solidFill>
                  <a:srgbClr val="000000"/>
                </a:solidFill>
                <a:latin typeface="Roboto"/>
                <a:ea typeface="Roboto"/>
                <a:cs typeface="Roboto"/>
                <a:sym typeface="Roboto"/>
              </a:rPr>
              <a:t>The project then comes up with a Video  conferencing environment with registered Email and Password which is stored in database.</a:t>
            </a:r>
            <a:endParaRPr lang="en-IN" sz="2100" dirty="0">
              <a:solidFill>
                <a:srgbClr val="000000"/>
              </a:solidFill>
              <a:latin typeface="Roboto"/>
              <a:ea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3" name="Picture 2">
            <a:extLst>
              <a:ext uri="{FF2B5EF4-FFF2-40B4-BE49-F238E27FC236}">
                <a16:creationId xmlns:a16="http://schemas.microsoft.com/office/drawing/2014/main" id="{9D3FCAC1-0515-0D02-62F0-19958E972CC8}"/>
              </a:ext>
            </a:extLst>
          </p:cNvPr>
          <p:cNvPicPr>
            <a:picLocks noChangeAspect="1"/>
          </p:cNvPicPr>
          <p:nvPr/>
        </p:nvPicPr>
        <p:blipFill>
          <a:blip r:embed="rId3"/>
          <a:stretch>
            <a:fillRect/>
          </a:stretch>
        </p:blipFill>
        <p:spPr>
          <a:xfrm>
            <a:off x="4732311" y="2398069"/>
            <a:ext cx="4222192" cy="2246582"/>
          </a:xfrm>
          <a:prstGeom prst="rect">
            <a:avLst/>
          </a:prstGeom>
        </p:spPr>
      </p:pic>
      <p:sp>
        <p:nvSpPr>
          <p:cNvPr id="5" name="Title 4">
            <a:extLst>
              <a:ext uri="{FF2B5EF4-FFF2-40B4-BE49-F238E27FC236}">
                <a16:creationId xmlns:a16="http://schemas.microsoft.com/office/drawing/2014/main" id="{1250902B-AD48-B3C8-8B20-1754A2965B82}"/>
              </a:ext>
            </a:extLst>
          </p:cNvPr>
          <p:cNvSpPr>
            <a:spLocks noGrp="1"/>
          </p:cNvSpPr>
          <p:nvPr>
            <p:ph type="title"/>
          </p:nvPr>
        </p:nvSpPr>
        <p:spPr>
          <a:xfrm>
            <a:off x="729450" y="1318650"/>
            <a:ext cx="7688700" cy="450677"/>
          </a:xfrm>
        </p:spPr>
        <p:txBody>
          <a:bodyPr>
            <a:normAutofit fontScale="90000"/>
          </a:bodyPr>
          <a:lstStyle/>
          <a:p>
            <a:r>
              <a:rPr lang="en-IN" dirty="0"/>
              <a:t>Some code Snippets</a:t>
            </a:r>
          </a:p>
        </p:txBody>
      </p:sp>
      <p:pic>
        <p:nvPicPr>
          <p:cNvPr id="7" name="Picture 6">
            <a:extLst>
              <a:ext uri="{FF2B5EF4-FFF2-40B4-BE49-F238E27FC236}">
                <a16:creationId xmlns:a16="http://schemas.microsoft.com/office/drawing/2014/main" id="{0638AD08-C773-00B1-FE42-0F4406D9CBCD}"/>
              </a:ext>
            </a:extLst>
          </p:cNvPr>
          <p:cNvPicPr>
            <a:picLocks noChangeAspect="1"/>
          </p:cNvPicPr>
          <p:nvPr/>
        </p:nvPicPr>
        <p:blipFill>
          <a:blip r:embed="rId4"/>
          <a:stretch>
            <a:fillRect/>
          </a:stretch>
        </p:blipFill>
        <p:spPr>
          <a:xfrm>
            <a:off x="303638" y="2392986"/>
            <a:ext cx="4171094" cy="22492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Features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35" name="Google Shape;135;p21"/>
          <p:cNvSpPr txBox="1">
            <a:spLocks noGrp="1"/>
          </p:cNvSpPr>
          <p:nvPr>
            <p:ph type="body" idx="1"/>
          </p:nvPr>
        </p:nvSpPr>
        <p:spPr>
          <a:xfrm>
            <a:off x="729450" y="2078875"/>
            <a:ext cx="7688700" cy="2749882"/>
          </a:xfrm>
          <a:prstGeom prst="rect">
            <a:avLst/>
          </a:prstGeom>
        </p:spPr>
        <p:txBody>
          <a:bodyPr spcFirstLastPara="1" wrap="square" lIns="91425" tIns="91425" rIns="91425" bIns="91425" anchor="t" anchorCtr="0">
            <a:normAutofit fontScale="92500" lnSpcReduction="10000"/>
          </a:bodyPr>
          <a:lstStyle/>
          <a:p>
            <a:pPr indent="-342900">
              <a:buClr>
                <a:srgbClr val="000000"/>
              </a:buClr>
              <a:buSzPts val="1800"/>
              <a:buFont typeface="Roboto"/>
              <a:buChar char="●"/>
            </a:pPr>
            <a:r>
              <a:rPr lang="en-IN" sz="1800" dirty="0">
                <a:solidFill>
                  <a:srgbClr val="000000"/>
                </a:solidFill>
                <a:latin typeface="Roboto"/>
                <a:ea typeface="Roboto"/>
                <a:cs typeface="Roboto"/>
              </a:rPr>
              <a:t>Seamless Video Conferencing</a:t>
            </a:r>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endParaRPr>
          </a:p>
          <a:p>
            <a:pPr indent="-342900">
              <a:lnSpc>
                <a:spcPct val="114999"/>
              </a:lnSpc>
              <a:buClr>
                <a:srgbClr val="000000"/>
              </a:buClr>
              <a:buSzPts val="1800"/>
              <a:buFont typeface="Roboto"/>
              <a:buChar char="●"/>
            </a:pPr>
            <a:r>
              <a:rPr lang="en-IN" sz="1800" dirty="0">
                <a:solidFill>
                  <a:srgbClr val="000000"/>
                </a:solidFill>
                <a:latin typeface="Roboto"/>
                <a:ea typeface="Roboto"/>
                <a:cs typeface="Roboto"/>
              </a:rPr>
              <a:t>Screen Sharing</a:t>
            </a:r>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endParaRPr>
          </a:p>
          <a:p>
            <a:pPr indent="-342900">
              <a:lnSpc>
                <a:spcPct val="114999"/>
              </a:lnSpc>
              <a:buClr>
                <a:srgbClr val="000000"/>
              </a:buClr>
              <a:buSzPts val="1800"/>
              <a:buFont typeface="Roboto"/>
              <a:buChar char="●"/>
            </a:pPr>
            <a:r>
              <a:rPr lang="en-IN" sz="1800" dirty="0">
                <a:solidFill>
                  <a:srgbClr val="000000"/>
                </a:solidFill>
                <a:latin typeface="Roboto"/>
                <a:ea typeface="Roboto"/>
                <a:cs typeface="Roboto"/>
              </a:rPr>
              <a:t>User Authentication</a:t>
            </a:r>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endParaRPr>
          </a:p>
          <a:p>
            <a:pPr indent="-342900">
              <a:lnSpc>
                <a:spcPct val="114999"/>
              </a:lnSpc>
              <a:buClr>
                <a:srgbClr val="000000"/>
              </a:buClr>
              <a:buSzPts val="1800"/>
              <a:buFont typeface="Roboto"/>
              <a:buChar char="●"/>
            </a:pPr>
            <a:r>
              <a:rPr lang="en-IN" sz="1800" dirty="0">
                <a:solidFill>
                  <a:srgbClr val="000000"/>
                </a:solidFill>
                <a:latin typeface="Roboto"/>
                <a:ea typeface="Roboto"/>
                <a:cs typeface="Roboto"/>
              </a:rPr>
              <a:t>User Data Management</a:t>
            </a:r>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endParaRPr>
          </a:p>
          <a:p>
            <a:pPr indent="-342900">
              <a:lnSpc>
                <a:spcPct val="114999"/>
              </a:lnSpc>
              <a:buClr>
                <a:srgbClr val="000000"/>
              </a:buClr>
              <a:buSzPts val="1800"/>
              <a:buFont typeface="Roboto"/>
              <a:buChar char="●"/>
            </a:pPr>
            <a:r>
              <a:rPr lang="en-IN" sz="1800" dirty="0">
                <a:solidFill>
                  <a:srgbClr val="000000"/>
                </a:solidFill>
                <a:latin typeface="Roboto"/>
                <a:ea typeface="Roboto"/>
                <a:cs typeface="Roboto"/>
              </a:rPr>
              <a:t>Various common video calling features.</a:t>
            </a:r>
          </a:p>
          <a:p>
            <a:pPr indent="-342900">
              <a:lnSpc>
                <a:spcPct val="114999"/>
              </a:lnSpc>
              <a:buClr>
                <a:srgbClr val="000000"/>
              </a:buClr>
              <a:buSzPts val="1800"/>
              <a:buFont typeface="Roboto"/>
              <a:buChar char="●"/>
            </a:pPr>
            <a:endParaRPr lang="en-IN" sz="1800" dirty="0">
              <a:solidFill>
                <a:srgbClr val="000000"/>
              </a:solidFill>
              <a:latin typeface="Roboto"/>
              <a:ea typeface="Roboto"/>
              <a:cs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710</Words>
  <Application>Microsoft Office PowerPoint</Application>
  <PresentationFormat>On-screen Show (16:9)</PresentationFormat>
  <Paragraphs>45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Streamline</vt:lpstr>
      <vt:lpstr>Title Slide </vt:lpstr>
      <vt:lpstr>Introduction </vt:lpstr>
      <vt:lpstr>Objectives </vt:lpstr>
      <vt:lpstr>Problem Statement </vt:lpstr>
      <vt:lpstr>Literature Review </vt:lpstr>
      <vt:lpstr>Methodology </vt:lpstr>
      <vt:lpstr>System Architecture </vt:lpstr>
      <vt:lpstr>Some code Snippets</vt:lpstr>
      <vt:lpstr>Features </vt:lpstr>
      <vt:lpstr>Results </vt:lpstr>
      <vt:lpstr>Challenges Faced </vt:lpstr>
      <vt:lpstr>Future Work </vt:lpstr>
      <vt:lpstr>Conclusion </vt:lpstr>
      <vt:lpstr>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c:title>
  <cp:lastModifiedBy>YASHI MISHRA</cp:lastModifiedBy>
  <cp:revision>260</cp:revision>
  <dcterms:modified xsi:type="dcterms:W3CDTF">2023-11-30T15:40:58Z</dcterms:modified>
</cp:coreProperties>
</file>