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74" r:id="rId7"/>
    <p:sldId id="275" r:id="rId8"/>
    <p:sldId id="280" r:id="rId9"/>
    <p:sldId id="278" r:id="rId10"/>
    <p:sldId id="279"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2" autoAdjust="0"/>
    <p:restoredTop sz="94660"/>
  </p:normalViewPr>
  <p:slideViewPr>
    <p:cSldViewPr>
      <p:cViewPr varScale="1">
        <p:scale>
          <a:sx n="78" d="100"/>
          <a:sy n="78" d="100"/>
        </p:scale>
        <p:origin x="1613"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5/2/2023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5/2/2023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5/2/2023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5/2/2023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m/chrome/"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1547664" y="2852936"/>
            <a:ext cx="5976664" cy="2492990"/>
          </a:xfrm>
          <a:prstGeom prst="rect">
            <a:avLst/>
          </a:prstGeom>
          <a:solidFill>
            <a:schemeClr val="accent6">
              <a:lumMod val="60000"/>
              <a:lumOff val="40000"/>
            </a:schemeClr>
          </a:solidFill>
        </p:spPr>
        <p:txBody>
          <a:bodyPr wrap="square" rtlCol="0">
            <a:spAutoFit/>
          </a:bodyPr>
          <a:lstStyle/>
          <a:p>
            <a:r>
              <a:rPr lang="en-US" sz="2000" dirty="0"/>
              <a:t>Team Details:</a:t>
            </a:r>
          </a:p>
          <a:p>
            <a:pPr marL="457200" indent="-457200">
              <a:buAutoNum type="arabicParenR"/>
            </a:pPr>
            <a:r>
              <a:rPr lang="en-US" sz="2000" dirty="0"/>
              <a:t>Purab (2210990692)</a:t>
            </a:r>
          </a:p>
          <a:p>
            <a:pPr marL="457200" indent="-457200">
              <a:buAutoNum type="arabicParenR"/>
            </a:pPr>
            <a:r>
              <a:rPr lang="en-US" sz="2000" dirty="0" err="1"/>
              <a:t>Pushpinder</a:t>
            </a:r>
            <a:r>
              <a:rPr lang="en-US" sz="2000" dirty="0"/>
              <a:t> (2210990693)</a:t>
            </a:r>
          </a:p>
          <a:p>
            <a:pPr marL="457200" indent="-457200">
              <a:buAutoNum type="arabicParenR"/>
            </a:pPr>
            <a:r>
              <a:rPr lang="en-US" sz="2000" dirty="0"/>
              <a:t>Puneet (2210990691)</a:t>
            </a:r>
          </a:p>
          <a:p>
            <a:pPr marL="457200" indent="-457200">
              <a:buAutoNum type="arabicParenR"/>
            </a:pPr>
            <a:r>
              <a:rPr lang="en-US" sz="2000" dirty="0"/>
              <a:t>Rachit (2210990694)</a:t>
            </a:r>
          </a:p>
          <a:p>
            <a:endParaRPr lang="en-US" dirty="0">
              <a:solidFill>
                <a:schemeClr val="bg1"/>
              </a:solidFill>
            </a:endParaRPr>
          </a:p>
          <a:p>
            <a:r>
              <a:rPr lang="en-US" sz="2000" dirty="0">
                <a:latin typeface="Times New Roman" pitchFamily="18" charset="0"/>
                <a:cs typeface="Times New Roman" pitchFamily="18" charset="0"/>
              </a:rPr>
              <a:t>Faculty Coordinator: Dr . Mandeep Kaur</a:t>
            </a:r>
            <a:endParaRPr lang="en-US" dirty="0">
              <a:solidFill>
                <a:schemeClr val="bg1"/>
              </a:solidFill>
            </a:endParaRP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395536" y="1196752"/>
            <a:ext cx="8136904" cy="2062103"/>
          </a:xfrm>
          <a:prstGeom prst="rect">
            <a:avLst/>
          </a:prstGeom>
        </p:spPr>
        <p:txBody>
          <a:bodyPr wrap="square">
            <a:spAutoFit/>
          </a:bodyPr>
          <a:lstStyle/>
          <a:p>
            <a:pPr>
              <a:buFont typeface="Arial" pitchFamily="34" charset="0"/>
              <a:buChar char="•"/>
            </a:pPr>
            <a:r>
              <a:rPr lang="en-US" sz="3200" dirty="0">
                <a:latin typeface="Times New Roman" pitchFamily="18" charset="0"/>
                <a:cs typeface="Times New Roman" pitchFamily="18" charset="0"/>
                <a:hlinkClick r:id="rId2"/>
              </a:rPr>
              <a:t>https://www.w3schools.com/</a:t>
            </a:r>
            <a:endParaRPr lang="en-US" sz="3200" dirty="0">
              <a:latin typeface="Times New Roman" pitchFamily="18" charset="0"/>
              <a:cs typeface="Times New Roman" pitchFamily="18" charset="0"/>
            </a:endParaRPr>
          </a:p>
          <a:p>
            <a:pPr>
              <a:buFont typeface="Arial" pitchFamily="34" charset="0"/>
              <a:buChar char="•"/>
            </a:pPr>
            <a:endParaRPr lang="en-US" sz="3200" dirty="0">
              <a:latin typeface="Times New Roman" pitchFamily="18" charset="0"/>
              <a:cs typeface="Times New Roman" pitchFamily="18" charset="0"/>
            </a:endParaRPr>
          </a:p>
          <a:p>
            <a:pPr>
              <a:buFont typeface="Arial" pitchFamily="34" charset="0"/>
              <a:buChar char="•"/>
            </a:pPr>
            <a:r>
              <a:rPr lang="en-US" sz="3200" dirty="0">
                <a:latin typeface="Times New Roman" pitchFamily="18" charset="0"/>
                <a:cs typeface="Times New Roman" pitchFamily="18" charset="0"/>
                <a:hlinkClick r:id="rId3"/>
              </a:rPr>
              <a:t>https://www.google.com/chrome/</a:t>
            </a:r>
            <a:endParaRPr lang="en-US" sz="3200" dirty="0">
              <a:latin typeface="Times New Roman" pitchFamily="18" charset="0"/>
              <a:cs typeface="Times New Roman" pitchFamily="18" charset="0"/>
            </a:endParaRPr>
          </a:p>
          <a:p>
            <a:pPr>
              <a:buFont typeface="Arial" pitchFamily="34" charset="0"/>
              <a:buChar char="•"/>
            </a:pPr>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467544" y="1700808"/>
            <a:ext cx="6912768" cy="3970318"/>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Statement</a:t>
            </a: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dirty="0">
                <a:latin typeface="Times New Roman" pitchFamily="18" charset="0"/>
                <a:cs typeface="Times New Roman" pitchFamily="18" charset="0"/>
              </a:rPr>
              <a:t>Project Highlights</a:t>
            </a:r>
          </a:p>
          <a:p>
            <a:pPr>
              <a:buFont typeface="Arial" pitchFamily="34" charset="0"/>
              <a:buChar char="•"/>
            </a:pPr>
            <a:r>
              <a:rPr lang="en-US" sz="2800" dirty="0">
                <a:latin typeface="Times New Roman" pitchFamily="18" charset="0"/>
                <a:cs typeface="Times New Roman" pitchFamily="18" charset="0"/>
              </a:rPr>
              <a:t>Conclusion</a:t>
            </a:r>
          </a:p>
          <a:p>
            <a:pPr>
              <a:buFont typeface="Arial" pitchFamily="34" charset="0"/>
              <a:buChar char="•"/>
            </a:pPr>
            <a:r>
              <a:rPr lang="en-US" sz="28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395536" y="1196752"/>
            <a:ext cx="8136904" cy="5078313"/>
          </a:xfrm>
          <a:prstGeom prst="rect">
            <a:avLst/>
          </a:prstGeom>
        </p:spPr>
        <p:txBody>
          <a:bodyPr wrap="square">
            <a:spAutoFit/>
          </a:bodyPr>
          <a:lstStyle/>
          <a:p>
            <a:pPr algn="l"/>
            <a:r>
              <a:rPr lang="en-US" b="0" i="0" dirty="0">
                <a:solidFill>
                  <a:srgbClr val="374151"/>
                </a:solidFill>
                <a:effectLst/>
                <a:latin typeface="Söhne"/>
              </a:rPr>
              <a:t>A survey form is a tool used to gather data and information from a group of people in a systematic and organized way. It typically consists of a series of questions designed to elicit specific information from respondents, such as demographic data, opinions, attitudes, behaviors, and preferences.</a:t>
            </a:r>
          </a:p>
          <a:p>
            <a:pPr algn="l"/>
            <a:r>
              <a:rPr lang="en-US" b="0" i="0" dirty="0">
                <a:solidFill>
                  <a:srgbClr val="374151"/>
                </a:solidFill>
                <a:effectLst/>
                <a:latin typeface="Söhne"/>
              </a:rPr>
              <a:t>Surveys are commonly used in various fields, including marketing, research, education, social sciences, and healthcare. They can be administered in different formats, such as online surveys, paper-based surveys, telephone interviews, or face-to-face interviews.</a:t>
            </a:r>
          </a:p>
          <a:p>
            <a:pPr algn="l"/>
            <a:endParaRPr lang="en-US" b="0" i="0" dirty="0">
              <a:solidFill>
                <a:srgbClr val="374151"/>
              </a:solidFill>
              <a:effectLst/>
              <a:latin typeface="Söhne"/>
            </a:endParaRPr>
          </a:p>
          <a:p>
            <a:pPr algn="l"/>
            <a:r>
              <a:rPr lang="en-US" b="0" i="0" dirty="0">
                <a:solidFill>
                  <a:srgbClr val="374151"/>
                </a:solidFill>
                <a:effectLst/>
                <a:latin typeface="Söhne"/>
              </a:rPr>
              <a:t>A well-designed survey form can provide valuable insights into a particular topic or issue, helping to inform decision-making and identify areas for improvement. However, creating an effective survey form requires careful planning, including determining the research objectives, selecting the appropriate sample size and population, and crafting clear and concise questions.</a:t>
            </a:r>
          </a:p>
          <a:p>
            <a:pPr algn="l"/>
            <a:r>
              <a:rPr lang="en-US" b="0" i="0" dirty="0">
                <a:solidFill>
                  <a:srgbClr val="374151"/>
                </a:solidFill>
                <a:effectLst/>
                <a:latin typeface="Söhne"/>
              </a:rPr>
              <a:t>Overall, survey forms are a powerful tool for gathering data and insights, providing a valuable source of information for businesses, researchers, and organizations seeking to understand their target audience and improve their operations</a:t>
            </a:r>
          </a:p>
          <a:p>
            <a:endParaRPr lang="en-US" dirty="0">
              <a:latin typeface="Times New Roman" pitchFamily="18" charset="0"/>
              <a:cs typeface="Times New Roman" pitchFamily="18" charset="0"/>
            </a:endParaRP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323528" y="1268760"/>
            <a:ext cx="8136904" cy="5262979"/>
          </a:xfrm>
          <a:prstGeom prst="rect">
            <a:avLst/>
          </a:prstGeom>
        </p:spPr>
        <p:txBody>
          <a:bodyPr wrap="square">
            <a:spAutoFit/>
          </a:bodyPr>
          <a:lstStyle/>
          <a:p>
            <a:pPr algn="l"/>
            <a:r>
              <a:rPr lang="en-US" sz="1600" b="0" i="0" dirty="0">
                <a:solidFill>
                  <a:srgbClr val="374151"/>
                </a:solidFill>
                <a:effectLst/>
                <a:latin typeface="Söhne"/>
              </a:rPr>
              <a:t>The aim of a survey form is to gather information and insights from a specific group of people in a systematic and structured way. Surveys can be used to achieve a range of objectives, depending on the goals of the organization or individual conducting the survey.</a:t>
            </a:r>
          </a:p>
          <a:p>
            <a:pPr algn="l"/>
            <a:endParaRPr lang="en-US" sz="1600" b="0" i="0" dirty="0">
              <a:solidFill>
                <a:srgbClr val="374151"/>
              </a:solidFill>
              <a:effectLst/>
              <a:latin typeface="Söhne"/>
            </a:endParaRPr>
          </a:p>
          <a:p>
            <a:pPr algn="l"/>
            <a:r>
              <a:rPr lang="en-US" sz="1600" b="1" i="0" dirty="0">
                <a:solidFill>
                  <a:srgbClr val="374151"/>
                </a:solidFill>
                <a:effectLst/>
                <a:latin typeface="Söhne"/>
              </a:rPr>
              <a:t>Some common aims of survey forms include:</a:t>
            </a:r>
          </a:p>
          <a:p>
            <a:pPr algn="l"/>
            <a:endParaRPr lang="en-US" sz="1600" b="0" i="0" dirty="0">
              <a:solidFill>
                <a:srgbClr val="374151"/>
              </a:solidFill>
              <a:effectLst/>
              <a:latin typeface="Söhne"/>
            </a:endParaRPr>
          </a:p>
          <a:p>
            <a:pPr algn="l">
              <a:buFont typeface="+mj-lt"/>
              <a:buAutoNum type="arabicPeriod"/>
            </a:pPr>
            <a:r>
              <a:rPr lang="en-US" sz="1600" b="0" i="0" dirty="0">
                <a:solidFill>
                  <a:srgbClr val="374151"/>
                </a:solidFill>
                <a:effectLst/>
                <a:latin typeface="Söhne"/>
              </a:rPr>
              <a:t>Understanding customer needs and preferences: Surveys can be used to gather information about customer demographics, behaviors, opinions, and attitudes, which can be used to improve products, services, and customer experiences.</a:t>
            </a:r>
          </a:p>
          <a:p>
            <a:pPr algn="l">
              <a:buFont typeface="+mj-lt"/>
              <a:buAutoNum type="arabicPeriod"/>
            </a:pPr>
            <a:r>
              <a:rPr lang="en-US" sz="1600" b="0" i="0" dirty="0">
                <a:solidFill>
                  <a:srgbClr val="374151"/>
                </a:solidFill>
                <a:effectLst/>
                <a:latin typeface="Söhne"/>
              </a:rPr>
              <a:t>Conducting market research: Surveys can help businesses and organizations to understand the competitive landscape, identify potential opportunities and threats, and gather insights into industry trends.</a:t>
            </a:r>
          </a:p>
          <a:p>
            <a:pPr algn="l">
              <a:buFont typeface="+mj-lt"/>
              <a:buAutoNum type="arabicPeriod"/>
            </a:pPr>
            <a:r>
              <a:rPr lang="en-US" sz="1600" b="0" i="0" dirty="0">
                <a:solidFill>
                  <a:srgbClr val="374151"/>
                </a:solidFill>
                <a:effectLst/>
                <a:latin typeface="Söhne"/>
              </a:rPr>
              <a:t>Measuring employee satisfaction: Surveys can be used to gauge employee satisfaction and engagement levels, identify areas for improvement, and inform HR and management decisions.</a:t>
            </a:r>
          </a:p>
          <a:p>
            <a:pPr algn="l">
              <a:buFont typeface="+mj-lt"/>
              <a:buAutoNum type="arabicPeriod"/>
            </a:pPr>
            <a:r>
              <a:rPr lang="en-US" sz="1600" b="0" i="0" dirty="0">
                <a:solidFill>
                  <a:srgbClr val="374151"/>
                </a:solidFill>
                <a:effectLst/>
                <a:latin typeface="Söhne"/>
              </a:rPr>
              <a:t>Conducting academic research: Surveys are commonly used in academic research to gather data on a specific topic or issue, such as social attitudes, behaviors, or health outcomes.</a:t>
            </a:r>
          </a:p>
          <a:p>
            <a:pPr algn="l">
              <a:buFont typeface="+mj-lt"/>
              <a:buAutoNum type="arabicPeriod"/>
            </a:pPr>
            <a:r>
              <a:rPr lang="en-US" sz="1600" b="0" i="0" dirty="0">
                <a:solidFill>
                  <a:srgbClr val="374151"/>
                </a:solidFill>
                <a:effectLst/>
                <a:latin typeface="Söhne"/>
              </a:rPr>
              <a:t>Collecting feedback and opinions: Surveys can be used to gather feedback from a wide range of stakeholders, including customers, employees, students, or community members, on various topics, such as product design, marketing campaigns, or social issues.</a:t>
            </a:r>
          </a:p>
          <a:p>
            <a:pPr algn="l"/>
            <a:endParaRPr lang="en-US" sz="1600" b="0" i="0" dirty="0">
              <a:solidFill>
                <a:srgbClr val="374151"/>
              </a:solidFill>
              <a:effectLst/>
              <a:latin typeface="Söhne"/>
            </a:endParaRPr>
          </a:p>
          <a:p>
            <a:endParaRPr lang="en-US" sz="1600" dirty="0">
              <a:latin typeface="Times New Roman" pitchFamily="18" charset="0"/>
              <a:cs typeface="Times New Roman" pitchFamily="18" charset="0"/>
            </a:endParaRP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395536" y="1196752"/>
            <a:ext cx="8136904" cy="3046988"/>
          </a:xfrm>
          <a:prstGeom prst="rect">
            <a:avLst/>
          </a:prstGeom>
        </p:spPr>
        <p:txBody>
          <a:bodyPr wrap="square">
            <a:spAutoFit/>
          </a:bodyPr>
          <a:lstStyle/>
          <a:p>
            <a:r>
              <a:rPr lang="en-US" sz="3200" dirty="0">
                <a:latin typeface="Times New Roman" pitchFamily="18" charset="0"/>
                <a:cs typeface="Times New Roman" pitchFamily="18" charset="0"/>
              </a:rPr>
              <a:t> </a:t>
            </a:r>
          </a:p>
          <a:p>
            <a:endParaRPr lang="en-US" sz="3200" dirty="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p:txBody>
      </p:sp>
      <p:sp>
        <p:nvSpPr>
          <p:cNvPr id="6" name="Rectangle 3">
            <a:extLst>
              <a:ext uri="{FF2B5EF4-FFF2-40B4-BE49-F238E27FC236}">
                <a16:creationId xmlns:a16="http://schemas.microsoft.com/office/drawing/2014/main" id="{D689103D-D8BB-8972-628E-812314AF80C0}"/>
              </a:ext>
            </a:extLst>
          </p:cNvPr>
          <p:cNvSpPr>
            <a:spLocks noChangeArrowheads="1"/>
          </p:cNvSpPr>
          <p:nvPr/>
        </p:nvSpPr>
        <p:spPr bwMode="auto">
          <a:xfrm>
            <a:off x="467544" y="1022082"/>
            <a:ext cx="7488833" cy="2139305"/>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rgbClr val="374151"/>
                </a:solidFill>
                <a:effectLst/>
                <a:latin typeface="Söhne"/>
              </a:rPr>
              <a:t>1</a:t>
            </a:r>
            <a:r>
              <a:rPr kumimoji="0" lang="en-US" altLang="en-US" b="1" i="0" u="none" strike="noStrike" cap="none" normalizeH="0" baseline="0" dirty="0">
                <a:ln>
                  <a:noFill/>
                </a:ln>
                <a:solidFill>
                  <a:srgbClr val="374151"/>
                </a:solidFill>
                <a:effectLst/>
                <a:latin typeface="Söhne"/>
              </a:rPr>
              <a:t>. HTML Structure: </a:t>
            </a:r>
            <a:r>
              <a:rPr kumimoji="0" lang="en-US" altLang="en-US" b="0" i="0" u="none" strike="noStrike" cap="none" normalizeH="0" baseline="0" dirty="0">
                <a:ln>
                  <a:noFill/>
                </a:ln>
                <a:solidFill>
                  <a:srgbClr val="374151"/>
                </a:solidFill>
                <a:effectLst/>
                <a:latin typeface="Söhne"/>
              </a:rPr>
              <a:t>Creating the basic HTML structure for our survey form, including the </a:t>
            </a:r>
            <a:r>
              <a:rPr kumimoji="0" lang="en-US" altLang="en-US" b="1" i="0" u="none" strike="noStrike" cap="none" normalizeH="0" baseline="0" dirty="0">
                <a:ln>
                  <a:noFill/>
                </a:ln>
                <a:solidFill>
                  <a:srgbClr val="374151"/>
                </a:solidFill>
                <a:effectLst/>
                <a:latin typeface="Söhne Mono"/>
              </a:rPr>
              <a:t>&lt;form&gt;</a:t>
            </a:r>
            <a:r>
              <a:rPr kumimoji="0" lang="en-US" altLang="en-US" b="0" i="0" u="none" strike="noStrike" cap="none" normalizeH="0" baseline="0" dirty="0">
                <a:ln>
                  <a:noFill/>
                </a:ln>
                <a:solidFill>
                  <a:srgbClr val="374151"/>
                </a:solidFill>
                <a:effectLst/>
                <a:latin typeface="Söhne"/>
              </a:rPr>
              <a:t> element to wrap our survey questions, and use appropriate form-related tags such as </a:t>
            </a:r>
            <a:r>
              <a:rPr kumimoji="0" lang="en-US" altLang="en-US" b="1" i="0" u="none" strike="noStrike" cap="none" normalizeH="0" baseline="0" dirty="0">
                <a:ln>
                  <a:noFill/>
                </a:ln>
                <a:solidFill>
                  <a:srgbClr val="374151"/>
                </a:solidFill>
                <a:effectLst/>
                <a:latin typeface="Söhne Mono"/>
              </a:rPr>
              <a:t>&lt;input&gt;</a:t>
            </a:r>
            <a:r>
              <a:rPr kumimoji="0" lang="en-US" altLang="en-US" b="0" i="0" u="none" strike="noStrike" cap="none" normalizeH="0" baseline="0" dirty="0">
                <a:ln>
                  <a:noFill/>
                </a:ln>
                <a:solidFill>
                  <a:srgbClr val="374151"/>
                </a:solidFill>
                <a:effectLst/>
                <a:latin typeface="Söhne"/>
              </a:rPr>
              <a:t>, </a:t>
            </a:r>
            <a:r>
              <a:rPr kumimoji="0" lang="en-US" altLang="en-US" b="1" i="0" u="none" strike="noStrike" cap="none" normalizeH="0" baseline="0" dirty="0">
                <a:ln>
                  <a:noFill/>
                </a:ln>
                <a:solidFill>
                  <a:srgbClr val="374151"/>
                </a:solidFill>
                <a:effectLst/>
                <a:latin typeface="Söhne Mono"/>
              </a:rPr>
              <a:t>&lt;label&gt;</a:t>
            </a:r>
            <a:r>
              <a:rPr kumimoji="0" lang="en-US" altLang="en-US" b="0" i="0" u="none" strike="noStrike" cap="none" normalizeH="0" baseline="0" dirty="0">
                <a:ln>
                  <a:noFill/>
                </a:ln>
                <a:solidFill>
                  <a:srgbClr val="374151"/>
                </a:solidFill>
                <a:effectLst/>
                <a:latin typeface="Söhne"/>
              </a:rPr>
              <a:t>, </a:t>
            </a:r>
            <a:r>
              <a:rPr kumimoji="0" lang="en-US" altLang="en-US" b="1" i="0" u="none" strike="noStrike" cap="none" normalizeH="0" baseline="0" dirty="0">
                <a:ln>
                  <a:noFill/>
                </a:ln>
                <a:solidFill>
                  <a:srgbClr val="374151"/>
                </a:solidFill>
                <a:effectLst/>
                <a:latin typeface="Söhne Mono"/>
              </a:rPr>
              <a:t>&lt;</a:t>
            </a:r>
            <a:r>
              <a:rPr kumimoji="0" lang="en-US" altLang="en-US" b="1" i="0" u="none" strike="noStrike" cap="none" normalizeH="0" baseline="0" dirty="0" err="1">
                <a:ln>
                  <a:noFill/>
                </a:ln>
                <a:solidFill>
                  <a:srgbClr val="374151"/>
                </a:solidFill>
                <a:effectLst/>
                <a:latin typeface="Söhne Mono"/>
              </a:rPr>
              <a:t>textarea</a:t>
            </a:r>
            <a:r>
              <a:rPr kumimoji="0" lang="en-US" altLang="en-US" b="1" i="0" u="none" strike="noStrike" cap="none" normalizeH="0" baseline="0" dirty="0">
                <a:ln>
                  <a:noFill/>
                </a:ln>
                <a:solidFill>
                  <a:srgbClr val="374151"/>
                </a:solidFill>
                <a:effectLst/>
                <a:latin typeface="Söhne Mono"/>
              </a:rPr>
              <a:t>&gt;</a:t>
            </a:r>
            <a:r>
              <a:rPr kumimoji="0" lang="en-US" altLang="en-US" b="0" i="0" u="none" strike="noStrike" cap="none" normalizeH="0" baseline="0" dirty="0">
                <a:ln>
                  <a:noFill/>
                </a:ln>
                <a:solidFill>
                  <a:srgbClr val="374151"/>
                </a:solidFill>
                <a:effectLst/>
                <a:latin typeface="Söhne"/>
              </a:rPr>
              <a:t>, etc.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374151"/>
                </a:solidFill>
                <a:effectLst/>
                <a:latin typeface="Söhne"/>
              </a:rPr>
              <a:t>for different types of questions.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4493AAC9-FDF6-8BC1-C1C6-830F82D1FF0F}"/>
              </a:ext>
            </a:extLst>
          </p:cNvPr>
          <p:cNvSpPr txBox="1"/>
          <p:nvPr/>
        </p:nvSpPr>
        <p:spPr>
          <a:xfrm>
            <a:off x="390518" y="2934773"/>
            <a:ext cx="7320337" cy="923330"/>
          </a:xfrm>
          <a:prstGeom prst="rect">
            <a:avLst/>
          </a:prstGeom>
          <a:noFill/>
        </p:spPr>
        <p:txBody>
          <a:bodyPr wrap="square">
            <a:spAutoFit/>
          </a:bodyPr>
          <a:lstStyle/>
          <a:p>
            <a:pPr algn="l"/>
            <a:r>
              <a:rPr lang="en-US" b="0" i="0" dirty="0">
                <a:solidFill>
                  <a:srgbClr val="374151"/>
                </a:solidFill>
                <a:effectLst/>
                <a:latin typeface="Söhne"/>
              </a:rPr>
              <a:t>2. </a:t>
            </a:r>
            <a:r>
              <a:rPr lang="en-US" b="1" i="0" dirty="0">
                <a:solidFill>
                  <a:srgbClr val="374151"/>
                </a:solidFill>
                <a:effectLst/>
                <a:latin typeface="Söhne"/>
              </a:rPr>
              <a:t>CSS Styling: </a:t>
            </a:r>
            <a:r>
              <a:rPr lang="en-US" b="0" i="0" dirty="0">
                <a:solidFill>
                  <a:srgbClr val="374151"/>
                </a:solidFill>
                <a:effectLst/>
                <a:latin typeface="Söhne"/>
              </a:rPr>
              <a:t>Used CSS to style the form elements, including setting the background color, font styles, margins, padding, etc. </a:t>
            </a:r>
            <a:r>
              <a:rPr lang="en-US" dirty="0">
                <a:solidFill>
                  <a:srgbClr val="374151"/>
                </a:solidFill>
                <a:latin typeface="Söhne"/>
              </a:rPr>
              <a:t>A</a:t>
            </a:r>
            <a:r>
              <a:rPr lang="en-US" b="0" i="0" dirty="0">
                <a:solidFill>
                  <a:srgbClr val="374151"/>
                </a:solidFill>
                <a:effectLst/>
                <a:latin typeface="Söhne"/>
              </a:rPr>
              <a:t>lso added custom CSS classes to style specific elements or groups of elements.</a:t>
            </a:r>
          </a:p>
        </p:txBody>
      </p:sp>
      <p:sp>
        <p:nvSpPr>
          <p:cNvPr id="10" name="TextBox 9">
            <a:extLst>
              <a:ext uri="{FF2B5EF4-FFF2-40B4-BE49-F238E27FC236}">
                <a16:creationId xmlns:a16="http://schemas.microsoft.com/office/drawing/2014/main" id="{183187CC-6A36-F4AF-C13A-09699514C34F}"/>
              </a:ext>
            </a:extLst>
          </p:cNvPr>
          <p:cNvSpPr txBox="1"/>
          <p:nvPr/>
        </p:nvSpPr>
        <p:spPr>
          <a:xfrm>
            <a:off x="392884" y="4183920"/>
            <a:ext cx="7320336" cy="1477328"/>
          </a:xfrm>
          <a:prstGeom prst="rect">
            <a:avLst/>
          </a:prstGeom>
          <a:noFill/>
        </p:spPr>
        <p:txBody>
          <a:bodyPr wrap="square">
            <a:spAutoFit/>
          </a:bodyPr>
          <a:lstStyle/>
          <a:p>
            <a:r>
              <a:rPr lang="en-US" b="0" i="0" dirty="0">
                <a:solidFill>
                  <a:srgbClr val="374151"/>
                </a:solidFill>
                <a:effectLst/>
                <a:latin typeface="Söhne"/>
              </a:rPr>
              <a:t>3. </a:t>
            </a:r>
            <a:r>
              <a:rPr lang="en-US" b="1" i="0" dirty="0">
                <a:solidFill>
                  <a:srgbClr val="374151"/>
                </a:solidFill>
                <a:effectLst/>
                <a:latin typeface="Söhne"/>
              </a:rPr>
              <a:t>JavaScript Validation: </a:t>
            </a:r>
            <a:r>
              <a:rPr lang="en-US" b="0" i="0" dirty="0">
                <a:solidFill>
                  <a:srgbClr val="374151"/>
                </a:solidFill>
                <a:effectLst/>
                <a:latin typeface="Söhne"/>
              </a:rPr>
              <a:t>Used JavaScript to validate the form input to ensure that required fields are filled out, and that the input matches the required format for each type of question. For example, </a:t>
            </a:r>
            <a:r>
              <a:rPr lang="en-US" dirty="0">
                <a:solidFill>
                  <a:srgbClr val="374151"/>
                </a:solidFill>
                <a:latin typeface="Söhne"/>
              </a:rPr>
              <a:t>we</a:t>
            </a:r>
            <a:r>
              <a:rPr lang="en-US" b="0" i="0" dirty="0">
                <a:solidFill>
                  <a:srgbClr val="374151"/>
                </a:solidFill>
                <a:effectLst/>
                <a:latin typeface="Söhne"/>
              </a:rPr>
              <a:t> can use Regular Expressions (Regex) to validate email addresses and other specific input types</a:t>
            </a:r>
            <a:endParaRPr lang="en-IN" dirty="0"/>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3" name="Rectangle 2"/>
          <p:cNvSpPr/>
          <p:nvPr/>
        </p:nvSpPr>
        <p:spPr>
          <a:xfrm>
            <a:off x="323528" y="1196752"/>
            <a:ext cx="8136904" cy="4770537"/>
          </a:xfrm>
          <a:prstGeom prst="rect">
            <a:avLst/>
          </a:prstGeom>
        </p:spPr>
        <p:txBody>
          <a:bodyPr wrap="square">
            <a:spAutoFit/>
          </a:bodyPr>
          <a:lstStyle/>
          <a:p>
            <a:pPr algn="l"/>
            <a:r>
              <a:rPr lang="en-US" sz="3200" b="1" i="0" dirty="0">
                <a:solidFill>
                  <a:srgbClr val="374151"/>
                </a:solidFill>
                <a:effectLst/>
                <a:latin typeface="Söhne"/>
              </a:rPr>
              <a:t>Some key features of </a:t>
            </a:r>
            <a:r>
              <a:rPr lang="en-US" sz="3200" b="1" dirty="0">
                <a:solidFill>
                  <a:srgbClr val="374151"/>
                </a:solidFill>
                <a:latin typeface="Söhne"/>
              </a:rPr>
              <a:t>our</a:t>
            </a:r>
            <a:r>
              <a:rPr lang="en-US" sz="3200" b="1" i="0" dirty="0">
                <a:solidFill>
                  <a:srgbClr val="374151"/>
                </a:solidFill>
                <a:effectLst/>
                <a:latin typeface="Söhne"/>
              </a:rPr>
              <a:t> survey form include:</a:t>
            </a:r>
          </a:p>
          <a:p>
            <a:pPr algn="l"/>
            <a:endParaRPr lang="en-US" sz="1600" b="0" i="0" dirty="0">
              <a:solidFill>
                <a:srgbClr val="374151"/>
              </a:solidFill>
              <a:effectLst/>
              <a:latin typeface="Söhne"/>
            </a:endParaRPr>
          </a:p>
          <a:p>
            <a:pPr algn="l"/>
            <a:endParaRPr lang="en-US" sz="1600" dirty="0">
              <a:solidFill>
                <a:srgbClr val="374151"/>
              </a:solidFill>
              <a:latin typeface="Söhne"/>
            </a:endParaRPr>
          </a:p>
          <a:p>
            <a:pPr algn="l">
              <a:buFont typeface="+mj-lt"/>
              <a:buAutoNum type="arabicPeriod"/>
            </a:pPr>
            <a:r>
              <a:rPr lang="en-US" sz="2400" b="1" i="0" dirty="0">
                <a:solidFill>
                  <a:srgbClr val="374151"/>
                </a:solidFill>
                <a:effectLst/>
                <a:latin typeface="Söhne"/>
              </a:rPr>
              <a:t> Clear and concise questions</a:t>
            </a:r>
            <a:endParaRPr lang="en-US" sz="2400" b="0" i="0" dirty="0">
              <a:solidFill>
                <a:srgbClr val="374151"/>
              </a:solidFill>
              <a:effectLst/>
              <a:latin typeface="Söhne"/>
            </a:endParaRPr>
          </a:p>
          <a:p>
            <a:pPr algn="l">
              <a:buFont typeface="+mj-lt"/>
              <a:buAutoNum type="arabicPeriod"/>
            </a:pPr>
            <a:r>
              <a:rPr lang="en-US" sz="2400" i="0" dirty="0">
                <a:solidFill>
                  <a:srgbClr val="374151"/>
                </a:solidFill>
                <a:effectLst/>
                <a:latin typeface="Söhne"/>
              </a:rPr>
              <a:t> </a:t>
            </a:r>
            <a:r>
              <a:rPr lang="en-US" sz="2400" b="1" i="0" dirty="0">
                <a:solidFill>
                  <a:srgbClr val="374151"/>
                </a:solidFill>
                <a:effectLst/>
                <a:latin typeface="Söhne"/>
              </a:rPr>
              <a:t>Properly structured and organized</a:t>
            </a:r>
            <a:endParaRPr lang="en-US" sz="2400" b="0" i="0" dirty="0">
              <a:solidFill>
                <a:srgbClr val="374151"/>
              </a:solidFill>
              <a:effectLst/>
              <a:latin typeface="Söhne"/>
            </a:endParaRPr>
          </a:p>
          <a:p>
            <a:pPr algn="l">
              <a:buFont typeface="+mj-lt"/>
              <a:buAutoNum type="arabicPeriod"/>
            </a:pPr>
            <a:r>
              <a:rPr lang="en-US" sz="2400" b="0" i="0" dirty="0">
                <a:solidFill>
                  <a:srgbClr val="374151"/>
                </a:solidFill>
                <a:effectLst/>
                <a:latin typeface="Söhne"/>
              </a:rPr>
              <a:t> </a:t>
            </a:r>
            <a:r>
              <a:rPr lang="en-US" sz="2400" b="1" i="0" dirty="0">
                <a:solidFill>
                  <a:srgbClr val="374151"/>
                </a:solidFill>
                <a:effectLst/>
                <a:latin typeface="Söhne"/>
              </a:rPr>
              <a:t>Targeted audience</a:t>
            </a:r>
            <a:endParaRPr lang="en-US" sz="2400" b="0" i="0" dirty="0">
              <a:solidFill>
                <a:srgbClr val="374151"/>
              </a:solidFill>
              <a:effectLst/>
              <a:latin typeface="Söhne"/>
            </a:endParaRPr>
          </a:p>
          <a:p>
            <a:pPr algn="l">
              <a:buFont typeface="+mj-lt"/>
              <a:buAutoNum type="arabicPeriod"/>
            </a:pPr>
            <a:r>
              <a:rPr lang="en-US" sz="2400" b="0" i="0" dirty="0">
                <a:solidFill>
                  <a:srgbClr val="374151"/>
                </a:solidFill>
                <a:effectLst/>
                <a:latin typeface="Söhne"/>
              </a:rPr>
              <a:t> </a:t>
            </a:r>
            <a:r>
              <a:rPr lang="en-US" sz="2400" b="1" i="0" dirty="0">
                <a:solidFill>
                  <a:srgbClr val="374151"/>
                </a:solidFill>
                <a:effectLst/>
                <a:latin typeface="Söhne"/>
              </a:rPr>
              <a:t>Validity and reliability</a:t>
            </a:r>
            <a:endParaRPr lang="en-US" sz="2400" b="0" i="0" dirty="0">
              <a:solidFill>
                <a:srgbClr val="374151"/>
              </a:solidFill>
              <a:effectLst/>
              <a:latin typeface="Söhne"/>
            </a:endParaRPr>
          </a:p>
          <a:p>
            <a:pPr algn="l">
              <a:buFont typeface="+mj-lt"/>
              <a:buAutoNum type="arabicPeriod"/>
            </a:pPr>
            <a:r>
              <a:rPr lang="en-US" sz="2400" b="0" i="0" dirty="0">
                <a:solidFill>
                  <a:srgbClr val="374151"/>
                </a:solidFill>
                <a:effectLst/>
                <a:latin typeface="Söhne"/>
              </a:rPr>
              <a:t> </a:t>
            </a:r>
            <a:r>
              <a:rPr lang="en-US" sz="2400" b="1" i="0" dirty="0">
                <a:solidFill>
                  <a:srgbClr val="374151"/>
                </a:solidFill>
                <a:effectLst/>
                <a:latin typeface="Söhne"/>
              </a:rPr>
              <a:t>Adequate sample size</a:t>
            </a:r>
            <a:endParaRPr lang="en-US" sz="2400" b="0" i="0" dirty="0">
              <a:solidFill>
                <a:srgbClr val="374151"/>
              </a:solidFill>
              <a:effectLst/>
              <a:latin typeface="Söhne"/>
            </a:endParaRPr>
          </a:p>
          <a:p>
            <a:pPr algn="l">
              <a:buFont typeface="+mj-lt"/>
              <a:buAutoNum type="arabicPeriod"/>
            </a:pPr>
            <a:r>
              <a:rPr lang="en-US" sz="2400" b="0" i="0" dirty="0">
                <a:solidFill>
                  <a:srgbClr val="374151"/>
                </a:solidFill>
                <a:effectLst/>
                <a:latin typeface="Söhne"/>
              </a:rPr>
              <a:t> </a:t>
            </a:r>
            <a:r>
              <a:rPr lang="en-US" sz="2400" b="1" i="0" dirty="0">
                <a:solidFill>
                  <a:srgbClr val="374151"/>
                </a:solidFill>
                <a:effectLst/>
                <a:latin typeface="Söhne"/>
              </a:rPr>
              <a:t>Informed consent</a:t>
            </a:r>
            <a:endParaRPr lang="en-US" sz="2400" b="0" i="0" dirty="0">
              <a:solidFill>
                <a:srgbClr val="374151"/>
              </a:solidFill>
              <a:effectLst/>
              <a:latin typeface="Söhne"/>
            </a:endParaRPr>
          </a:p>
          <a:p>
            <a:pPr algn="l">
              <a:buFont typeface="+mj-lt"/>
              <a:buAutoNum type="arabicPeriod"/>
            </a:pPr>
            <a:r>
              <a:rPr lang="en-US" sz="2400" b="0" i="0" dirty="0">
                <a:solidFill>
                  <a:srgbClr val="374151"/>
                </a:solidFill>
                <a:effectLst/>
                <a:latin typeface="Söhne"/>
              </a:rPr>
              <a:t> </a:t>
            </a:r>
            <a:r>
              <a:rPr lang="en-US" sz="2400" b="1" i="0" dirty="0">
                <a:solidFill>
                  <a:srgbClr val="374151"/>
                </a:solidFill>
                <a:effectLst/>
                <a:latin typeface="Söhne"/>
              </a:rPr>
              <a:t>Multiple question types</a:t>
            </a:r>
            <a:endParaRPr lang="en-US" sz="2400" b="0" i="0" dirty="0">
              <a:solidFill>
                <a:srgbClr val="374151"/>
              </a:solidFill>
              <a:effectLst/>
              <a:latin typeface="Söhne"/>
            </a:endParaRPr>
          </a:p>
          <a:p>
            <a:pPr algn="l">
              <a:buFont typeface="+mj-lt"/>
              <a:buAutoNum type="arabicPeriod"/>
            </a:pPr>
            <a:r>
              <a:rPr lang="en-US" sz="2400" b="0" i="0" dirty="0">
                <a:solidFill>
                  <a:srgbClr val="374151"/>
                </a:solidFill>
                <a:effectLst/>
                <a:latin typeface="Söhne"/>
              </a:rPr>
              <a:t> </a:t>
            </a:r>
            <a:r>
              <a:rPr lang="en-US" sz="2400" b="1" i="0" dirty="0">
                <a:solidFill>
                  <a:srgbClr val="374151"/>
                </a:solidFill>
                <a:effectLst/>
                <a:latin typeface="Söhne"/>
              </a:rPr>
              <a:t>Data analysis</a:t>
            </a:r>
            <a:endParaRPr lang="en-US" sz="2400" b="0" i="0" dirty="0">
              <a:solidFill>
                <a:srgbClr val="374151"/>
              </a:solidFill>
              <a:effectLst/>
              <a:latin typeface="Söhne"/>
            </a:endParaRPr>
          </a:p>
          <a:p>
            <a:pPr algn="l"/>
            <a:endParaRPr lang="en-US" sz="1600" b="0" i="0" dirty="0">
              <a:solidFill>
                <a:srgbClr val="374151"/>
              </a:solidFill>
              <a:effectLst/>
              <a:latin typeface="Söhne"/>
            </a:endParaRPr>
          </a:p>
          <a:p>
            <a:pPr algn="l"/>
            <a:endParaRPr lang="en-US" sz="1600" b="0" i="0" dirty="0">
              <a:solidFill>
                <a:srgbClr val="374151"/>
              </a:solidFill>
              <a:effectLst/>
              <a:latin typeface="Söhne"/>
            </a:endParaRPr>
          </a:p>
          <a:p>
            <a:endParaRPr lang="en-US" sz="1600" dirty="0">
              <a:latin typeface="Times New Roman" pitchFamily="18" charset="0"/>
              <a:cs typeface="Times New Roman" pitchFamily="18" charset="0"/>
            </a:endParaRP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pic>
        <p:nvPicPr>
          <p:cNvPr id="4" name="Picture 3">
            <a:extLst>
              <a:ext uri="{FF2B5EF4-FFF2-40B4-BE49-F238E27FC236}">
                <a16:creationId xmlns:a16="http://schemas.microsoft.com/office/drawing/2014/main" id="{96002565-3B79-1091-7899-4021B6E6CE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419" y="908719"/>
            <a:ext cx="4752528" cy="5688633"/>
          </a:xfrm>
          <a:prstGeom prst="rect">
            <a:avLst/>
          </a:prstGeom>
        </p:spPr>
      </p:pic>
      <p:pic>
        <p:nvPicPr>
          <p:cNvPr id="6" name="Picture 5">
            <a:extLst>
              <a:ext uri="{FF2B5EF4-FFF2-40B4-BE49-F238E27FC236}">
                <a16:creationId xmlns:a16="http://schemas.microsoft.com/office/drawing/2014/main" id="{A9160039-3731-03F5-BD11-E42136BC6D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055" y="908719"/>
            <a:ext cx="3744415" cy="5688633"/>
          </a:xfrm>
          <a:prstGeom prst="rect">
            <a:avLst/>
          </a:prstGeom>
        </p:spPr>
      </p:pic>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22DD-0A47-6D04-9A9D-16CF0BEAAF28}"/>
              </a:ext>
            </a:extLst>
          </p:cNvPr>
          <p:cNvSpPr>
            <a:spLocks noGrp="1"/>
          </p:cNvSpPr>
          <p:nvPr>
            <p:ph type="ctrTitle"/>
          </p:nvPr>
        </p:nvSpPr>
        <p:spPr>
          <a:xfrm>
            <a:off x="533400" y="0"/>
            <a:ext cx="5486400" cy="914400"/>
          </a:xfrm>
        </p:spPr>
        <p:txBody>
          <a:bodyPr/>
          <a:lstStyle/>
          <a:p>
            <a:r>
              <a:rPr lang="en-IN" dirty="0"/>
              <a:t>Project Highlights Continued</a:t>
            </a:r>
          </a:p>
        </p:txBody>
      </p:sp>
      <p:pic>
        <p:nvPicPr>
          <p:cNvPr id="5" name="Picture 4">
            <a:extLst>
              <a:ext uri="{FF2B5EF4-FFF2-40B4-BE49-F238E27FC236}">
                <a16:creationId xmlns:a16="http://schemas.microsoft.com/office/drawing/2014/main" id="{14930F59-6D3D-4435-4C69-E36A8B2080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1" y="914401"/>
            <a:ext cx="7344816" cy="2298576"/>
          </a:xfrm>
          <a:prstGeom prst="rect">
            <a:avLst/>
          </a:prstGeom>
        </p:spPr>
      </p:pic>
      <p:pic>
        <p:nvPicPr>
          <p:cNvPr id="7" name="Picture 6">
            <a:extLst>
              <a:ext uri="{FF2B5EF4-FFF2-40B4-BE49-F238E27FC236}">
                <a16:creationId xmlns:a16="http://schemas.microsoft.com/office/drawing/2014/main" id="{8B6A68DE-6881-84BF-8359-42A0A68365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3284983"/>
            <a:ext cx="8640959" cy="3312367"/>
          </a:xfrm>
          <a:prstGeom prst="rect">
            <a:avLst/>
          </a:prstGeom>
        </p:spPr>
      </p:pic>
    </p:spTree>
    <p:extLst>
      <p:ext uri="{BB962C8B-B14F-4D97-AF65-F5344CB8AC3E}">
        <p14:creationId xmlns:p14="http://schemas.microsoft.com/office/powerpoint/2010/main" val="3181146376"/>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4" name="Rectangle 1">
            <a:extLst>
              <a:ext uri="{FF2B5EF4-FFF2-40B4-BE49-F238E27FC236}">
                <a16:creationId xmlns:a16="http://schemas.microsoft.com/office/drawing/2014/main" id="{8F912454-EA86-D1A2-7F0D-1BF05A12A4B5}"/>
              </a:ext>
            </a:extLst>
          </p:cNvPr>
          <p:cNvSpPr>
            <a:spLocks noChangeArrowheads="1"/>
          </p:cNvSpPr>
          <p:nvPr/>
        </p:nvSpPr>
        <p:spPr bwMode="auto">
          <a:xfrm>
            <a:off x="287524" y="1493912"/>
            <a:ext cx="856895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Söhne"/>
              </a:rPr>
              <a:t>The conclusion of a survey form typically summarizes the findings and insights gained from the survey.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Söhne"/>
              </a:rPr>
              <a:t>It may include a summary of the survey questions, response rates, and key findings, as well as any trends or patterns observed. The conclusion may also include recommendations or actions based on the survey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Söhne"/>
              </a:rPr>
              <a:t>results.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Söhne"/>
              </a:rPr>
              <a:t>In general, a good conclusion to a survey form should be concise and focused, highlighting the most important findings and takeaways. It should also be objective and based on the data collected, rather than personal opinions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Söhne"/>
              </a:rPr>
              <a:t>or biases. Finally, the conclusion should be written in a clear and accessible manner, so that readers can easily understand and use the information presented.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6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590</TotalTime>
  <Words>833</Words>
  <Application>Microsoft Office PowerPoint</Application>
  <PresentationFormat>On-screen Show (4:3)</PresentationFormat>
  <Paragraphs>71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Black</vt:lpstr>
      <vt:lpstr>Calibri</vt:lpstr>
      <vt:lpstr>Söhne</vt:lpstr>
      <vt:lpstr>Söhne Mono</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Highlights Continued</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purabvats18@gmail.com</cp:lastModifiedBy>
  <cp:revision>43</cp:revision>
  <dcterms:created xsi:type="dcterms:W3CDTF">2022-12-12T14:14:34Z</dcterms:created>
  <dcterms:modified xsi:type="dcterms:W3CDTF">2023-05-02T17:52:05Z</dcterms:modified>
</cp:coreProperties>
</file>