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74" r:id="rId7"/>
    <p:sldId id="275" r:id="rId8"/>
    <p:sldId id="280" r:id="rId9"/>
    <p:sldId id="278" r:id="rId10"/>
    <p:sldId id="279"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7D413A-8CF6-476A-BBD1-3B11BA0D32C4}">
          <p14:sldIdLst>
            <p14:sldId id="268"/>
            <p14:sldId id="267"/>
            <p14:sldId id="271"/>
            <p14:sldId id="273"/>
            <p14:sldId id="272"/>
            <p14:sldId id="274"/>
          </p14:sldIdLst>
        </p14:section>
        <p14:section name="Untitled Section" id="{92BA769C-8279-4B30-96E3-03869ECF53D3}">
          <p14:sldIdLst>
            <p14:sldId id="275"/>
            <p14:sldId id="280"/>
            <p14:sldId id="278"/>
            <p14:sldId id="279"/>
            <p14:sldId id="26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78" d="100"/>
          <a:sy n="78" d="100"/>
        </p:scale>
        <p:origin x="1613"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5/29/2023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5/29/2023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5/29/2023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5/29/2023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1547664" y="2852936"/>
            <a:ext cx="5976664" cy="2492990"/>
          </a:xfrm>
          <a:prstGeom prst="rect">
            <a:avLst/>
          </a:prstGeom>
          <a:solidFill>
            <a:schemeClr val="accent6">
              <a:lumMod val="60000"/>
              <a:lumOff val="40000"/>
            </a:schemeClr>
          </a:solidFill>
        </p:spPr>
        <p:txBody>
          <a:bodyPr wrap="square" rtlCol="0">
            <a:spAutoFit/>
          </a:bodyPr>
          <a:lstStyle/>
          <a:p>
            <a:r>
              <a:rPr lang="en-US" sz="2000" dirty="0"/>
              <a:t>Team Details:</a:t>
            </a:r>
          </a:p>
          <a:p>
            <a:pPr marL="457200" indent="-457200">
              <a:buAutoNum type="arabicParenR"/>
            </a:pPr>
            <a:r>
              <a:rPr lang="en-US" sz="2000" dirty="0"/>
              <a:t>Rajveer (2210990711)</a:t>
            </a:r>
          </a:p>
          <a:p>
            <a:pPr marL="457200" indent="-457200">
              <a:buAutoNum type="arabicParenR"/>
            </a:pPr>
            <a:r>
              <a:rPr lang="en-US" sz="2000" dirty="0" err="1"/>
              <a:t>Rakshit</a:t>
            </a:r>
            <a:r>
              <a:rPr lang="en-US" sz="2000" dirty="0"/>
              <a:t> (2210990712)</a:t>
            </a:r>
          </a:p>
          <a:p>
            <a:pPr marL="457200" indent="-457200">
              <a:buAutoNum type="arabicParenR"/>
            </a:pPr>
            <a:r>
              <a:rPr lang="en-US" sz="2000" dirty="0"/>
              <a:t>Ramandeep (2210990714)</a:t>
            </a:r>
          </a:p>
          <a:p>
            <a:pPr marL="457200" indent="-457200">
              <a:buAutoNum type="arabicParenR"/>
            </a:pPr>
            <a:r>
              <a:rPr lang="en-US" sz="2000" dirty="0" err="1"/>
              <a:t>Raninder</a:t>
            </a:r>
            <a:r>
              <a:rPr lang="en-US" sz="2000" dirty="0"/>
              <a:t> (2210990715)</a:t>
            </a:r>
          </a:p>
          <a:p>
            <a:endParaRPr lang="en-US" dirty="0">
              <a:solidFill>
                <a:schemeClr val="bg1"/>
              </a:solidFill>
            </a:endParaRPr>
          </a:p>
          <a:p>
            <a:r>
              <a:rPr lang="en-US" sz="2000" dirty="0">
                <a:latin typeface="Times New Roman" pitchFamily="18" charset="0"/>
                <a:cs typeface="Times New Roman" pitchFamily="18" charset="0"/>
              </a:rPr>
              <a:t>Faculty Coordinator: Dr . Mandeep Kaur</a:t>
            </a:r>
            <a:endParaRPr lang="en-US" dirty="0">
              <a:solidFill>
                <a:schemeClr val="bg1"/>
              </a:solidFill>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Link/</a:t>
            </a:r>
            <a:r>
              <a:rPr lang="en-US" sz="3200" dirty="0" err="1">
                <a:latin typeface="Times New Roman" pitchFamily="18" charset="0"/>
                <a:cs typeface="Times New Roman" pitchFamily="18" charset="0"/>
              </a:rPr>
              <a:t>Refrence</a:t>
            </a:r>
            <a:r>
              <a:rPr lang="en-US" sz="3200" dirty="0">
                <a:latin typeface="Times New Roman" pitchFamily="18" charset="0"/>
                <a:cs typeface="Times New Roman" pitchFamily="18" charset="0"/>
              </a:rPr>
              <a:t> Link</a:t>
            </a:r>
          </a:p>
        </p:txBody>
      </p:sp>
      <p:sp>
        <p:nvSpPr>
          <p:cNvPr id="3" name="Rectangle 2"/>
          <p:cNvSpPr/>
          <p:nvPr/>
        </p:nvSpPr>
        <p:spPr>
          <a:xfrm>
            <a:off x="395536" y="1196752"/>
            <a:ext cx="8136904" cy="1077218"/>
          </a:xfrm>
          <a:prstGeom prst="rect">
            <a:avLst/>
          </a:prstGeom>
        </p:spPr>
        <p:txBody>
          <a:bodyPr wrap="square">
            <a:spAutoFit/>
          </a:bodyPr>
          <a:lstStyle/>
          <a:p>
            <a:pPr>
              <a:buFont typeface="Arial" pitchFamily="34" charset="0"/>
              <a:buChar char="•"/>
            </a:pPr>
            <a:r>
              <a:rPr lang="en-US" sz="3200" dirty="0">
                <a:latin typeface="Times New Roman" pitchFamily="18" charset="0"/>
                <a:cs typeface="Times New Roman" pitchFamily="18" charset="0"/>
              </a:rPr>
              <a:t> </a:t>
            </a:r>
            <a:r>
              <a:rPr lang="en-US" sz="1800" kern="0" dirty="0">
                <a:effectLst/>
                <a:latin typeface="Times New Roman" panose="02020603050405020304" pitchFamily="18" charset="0"/>
                <a:ea typeface="Times New Roman" panose="02020603050405020304" pitchFamily="18" charset="0"/>
              </a:rPr>
              <a:t>https://github.com/RajveerSingh711/FEE-evalution-2.git</a:t>
            </a:r>
            <a:endParaRPr lang="en-US" sz="3200" dirty="0">
              <a:latin typeface="Times New Roman" pitchFamily="18" charset="0"/>
              <a:cs typeface="Times New Roman" pitchFamily="18" charset="0"/>
            </a:endParaRPr>
          </a:p>
          <a:p>
            <a:pPr>
              <a:buFont typeface="Arial" pitchFamily="34" charset="0"/>
              <a:buChar char="•"/>
            </a:pPr>
            <a:r>
              <a:rPr lang="en-US" sz="3200" dirty="0">
                <a:latin typeface="Times New Roman" pitchFamily="18" charset="0"/>
                <a:cs typeface="Times New Roman" pitchFamily="18" charset="0"/>
              </a:rPr>
              <a:t> </a:t>
            </a:r>
            <a:r>
              <a:rPr lang="en-US" kern="0" dirty="0">
                <a:effectLst/>
                <a:latin typeface="Times New Roman" panose="02020603050405020304" pitchFamily="18" charset="0"/>
                <a:ea typeface="Times New Roman" panose="02020603050405020304" pitchFamily="18" charset="0"/>
              </a:rPr>
              <a:t>https://www.w3schools.com/</a:t>
            </a:r>
            <a:endParaRPr lang="en-US" dirty="0">
              <a:latin typeface="Times New Roman" pitchFamily="18" charset="0"/>
              <a:cs typeface="Times New Roman" pitchFamily="18" charset="0"/>
            </a:endParaRPr>
          </a:p>
        </p:txBody>
      </p:sp>
    </p:spTree>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467544" y="1700808"/>
            <a:ext cx="6912768" cy="3970318"/>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pitchFamily="18" charset="0"/>
                <a:cs typeface="Times New Roman" pitchFamily="18" charset="0"/>
              </a:rPr>
              <a:t>Project Highlights</a:t>
            </a: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r>
              <a:rPr lang="en-US" sz="2800" dirty="0">
                <a:latin typeface="Times New Roman" pitchFamily="18" charset="0"/>
                <a:cs typeface="Times New Roman" pitchFamily="18" charset="0"/>
              </a:rPr>
              <a:t>Project Link/Reference Link</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179512" y="845423"/>
            <a:ext cx="8136904" cy="6463308"/>
          </a:xfrm>
          <a:prstGeom prst="rect">
            <a:avLst/>
          </a:prstGeom>
        </p:spPr>
        <p:txBody>
          <a:bodyPr wrap="square">
            <a:spAutoFit/>
          </a:bodyPr>
          <a:lstStyle/>
          <a:p>
            <a:pPr marL="57150" marR="82550" algn="just">
              <a:spcBef>
                <a:spcPts val="40"/>
              </a:spcBef>
              <a:spcAft>
                <a:spcPts val="0"/>
              </a:spcAft>
            </a:pPr>
            <a:r>
              <a:rPr lang="en-US" sz="1800" dirty="0">
                <a:effectLst/>
                <a:latin typeface="Times New Roman" panose="02020603050405020304" pitchFamily="18" charset="0"/>
                <a:ea typeface="Times New Roman" panose="02020603050405020304" pitchFamily="18" charset="0"/>
              </a:rPr>
              <a:t>This report is on the topic, ‘</a:t>
            </a:r>
            <a:r>
              <a:rPr lang="en-US" sz="1800" b="1" dirty="0">
                <a:effectLst/>
                <a:latin typeface="Times New Roman" panose="02020603050405020304" pitchFamily="18" charset="0"/>
                <a:ea typeface="Times New Roman" panose="02020603050405020304" pitchFamily="18" charset="0"/>
              </a:rPr>
              <a:t>Survey Form’</a:t>
            </a:r>
            <a:r>
              <a:rPr lang="en-US" sz="1800" dirty="0">
                <a:effectLst/>
                <a:latin typeface="Times New Roman" panose="02020603050405020304" pitchFamily="18" charset="0"/>
                <a:ea typeface="Times New Roman" panose="02020603050405020304" pitchFamily="18" charset="0"/>
              </a:rPr>
              <a:t>, and with the collective efforts of the team 12 members, </a:t>
            </a:r>
            <a:r>
              <a:rPr lang="en-US" sz="1800" b="1" dirty="0">
                <a:effectLst/>
                <a:latin typeface="Times New Roman" panose="02020603050405020304" pitchFamily="18" charset="0"/>
                <a:ea typeface="Times New Roman" panose="02020603050405020304" pitchFamily="18" charset="0"/>
              </a:rPr>
              <a:t>Rajveer</a:t>
            </a:r>
            <a:r>
              <a:rPr lang="en-US" sz="1800"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Rakshit</a:t>
            </a:r>
            <a:r>
              <a:rPr lang="en-US" sz="1800" b="1"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Ramandeep(Team Leader) </a:t>
            </a:r>
            <a:r>
              <a:rPr lang="en-US" sz="1800" dirty="0">
                <a:effectLst/>
                <a:latin typeface="Times New Roman" panose="02020603050405020304" pitchFamily="18" charset="0"/>
                <a:ea typeface="Times New Roman" panose="02020603050405020304" pitchFamily="18" charset="0"/>
              </a:rPr>
              <a:t>and </a:t>
            </a:r>
            <a:r>
              <a:rPr lang="en-US" sz="1800" b="1" dirty="0" err="1">
                <a:effectLst/>
                <a:latin typeface="Times New Roman" panose="02020603050405020304" pitchFamily="18" charset="0"/>
                <a:ea typeface="Times New Roman" panose="02020603050405020304" pitchFamily="18" charset="0"/>
              </a:rPr>
              <a:t>Raninder</a:t>
            </a:r>
            <a:r>
              <a:rPr lang="en-US" sz="1800" dirty="0">
                <a:effectLst/>
                <a:latin typeface="Times New Roman" panose="02020603050405020304" pitchFamily="18" charset="0"/>
                <a:ea typeface="Times New Roman" panose="02020603050405020304" pitchFamily="18" charset="0"/>
              </a:rPr>
              <a:t>, the project was made.</a:t>
            </a:r>
            <a:endParaRPr lang="en-IN" sz="1800" dirty="0">
              <a:effectLst/>
              <a:latin typeface="Times New Roman" panose="02020603050405020304" pitchFamily="18" charset="0"/>
              <a:ea typeface="Times New Roman" panose="02020603050405020304" pitchFamily="18" charset="0"/>
            </a:endParaRPr>
          </a:p>
          <a:p>
            <a:pPr marR="82550" algn="just">
              <a:spcBef>
                <a:spcPts val="40"/>
              </a:spcBef>
              <a:spcAft>
                <a:spcPts val="0"/>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57150" marR="82550" algn="just">
              <a:spcBef>
                <a:spcPts val="40"/>
              </a:spcBef>
              <a:spcAft>
                <a:spcPts val="0"/>
              </a:spcAft>
            </a:pPr>
            <a:r>
              <a:rPr lang="en-US" sz="1800" dirty="0">
                <a:effectLst/>
                <a:latin typeface="Times New Roman" panose="02020603050405020304" pitchFamily="18" charset="0"/>
                <a:ea typeface="Times New Roman" panose="02020603050405020304" pitchFamily="18" charset="0"/>
              </a:rPr>
              <a:t>1. HTML (</a:t>
            </a:r>
            <a:r>
              <a:rPr lang="en-US" sz="1800" dirty="0" err="1">
                <a:effectLst/>
                <a:latin typeface="Times New Roman" panose="02020603050405020304" pitchFamily="18" charset="0"/>
                <a:ea typeface="Times New Roman" panose="02020603050405020304" pitchFamily="18" charset="0"/>
              </a:rPr>
              <a:t>HyperText</a:t>
            </a:r>
            <a:r>
              <a:rPr lang="en-US" sz="1800" dirty="0">
                <a:effectLst/>
                <a:latin typeface="Times New Roman" panose="02020603050405020304" pitchFamily="18" charset="0"/>
                <a:ea typeface="Times New Roman" panose="02020603050405020304" pitchFamily="18" charset="0"/>
              </a:rPr>
              <a:t> Markup Language):</a:t>
            </a:r>
            <a:endParaRPr lang="en-IN" sz="1800" dirty="0">
              <a:effectLst/>
              <a:latin typeface="Times New Roman" panose="02020603050405020304" pitchFamily="18" charset="0"/>
              <a:ea typeface="Times New Roman" panose="02020603050405020304" pitchFamily="18" charset="0"/>
            </a:endParaRPr>
          </a:p>
          <a:p>
            <a:pPr marL="57150" marR="82550" algn="just">
              <a:spcBef>
                <a:spcPts val="40"/>
              </a:spcBef>
              <a:spcAft>
                <a:spcPts val="0"/>
              </a:spcAft>
            </a:pPr>
            <a:r>
              <a:rPr lang="en-US" sz="1800" dirty="0">
                <a:effectLst/>
                <a:latin typeface="Times New Roman" panose="02020603050405020304" pitchFamily="18" charset="0"/>
                <a:ea typeface="Times New Roman" panose="02020603050405020304" pitchFamily="18" charset="0"/>
              </a:rPr>
              <a:t>HTML is the foundation of every web page. It provides the structure and content, allowing us to define headings, paragraphs, images, links, and more. By using HTML tags, we can organize and present information in a structured manner.</a:t>
            </a:r>
            <a:endParaRPr lang="en-IN" sz="1800" dirty="0">
              <a:effectLst/>
              <a:latin typeface="Times New Roman" panose="02020603050405020304" pitchFamily="18" charset="0"/>
              <a:ea typeface="Times New Roman" panose="02020603050405020304" pitchFamily="18" charset="0"/>
            </a:endParaRPr>
          </a:p>
          <a:p>
            <a:pPr marL="57150" marR="82550" algn="just">
              <a:spcBef>
                <a:spcPts val="40"/>
              </a:spcBef>
              <a:spcAft>
                <a:spcPts val="0"/>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57150" marR="82550" algn="just">
              <a:spcBef>
                <a:spcPts val="40"/>
              </a:spcBef>
              <a:spcAft>
                <a:spcPts val="0"/>
              </a:spcAft>
            </a:pPr>
            <a:r>
              <a:rPr lang="en-US" sz="1800" dirty="0">
                <a:effectLst/>
                <a:latin typeface="Times New Roman" panose="02020603050405020304" pitchFamily="18" charset="0"/>
                <a:ea typeface="Times New Roman" panose="02020603050405020304" pitchFamily="18" charset="0"/>
              </a:rPr>
              <a:t>2. CSS (Cascading Style Sheets):</a:t>
            </a:r>
            <a:endParaRPr lang="en-IN" sz="1800" dirty="0">
              <a:effectLst/>
              <a:latin typeface="Times New Roman" panose="02020603050405020304" pitchFamily="18" charset="0"/>
              <a:ea typeface="Times New Roman" panose="02020603050405020304" pitchFamily="18" charset="0"/>
            </a:endParaRPr>
          </a:p>
          <a:p>
            <a:pPr marL="57150" marR="82550" algn="just">
              <a:spcBef>
                <a:spcPts val="40"/>
              </a:spcBef>
              <a:spcAft>
                <a:spcPts val="0"/>
              </a:spcAft>
            </a:pPr>
            <a:r>
              <a:rPr lang="en-US" sz="1800" dirty="0">
                <a:effectLst/>
                <a:latin typeface="Times New Roman" panose="02020603050405020304" pitchFamily="18" charset="0"/>
                <a:ea typeface="Times New Roman" panose="02020603050405020304" pitchFamily="18" charset="0"/>
              </a:rPr>
              <a:t>CSS is responsible for the presentation and visual styling of our web pages. It allows us to control the layout, colors, fonts, and other visual aspects. With CSS, we can transform plain HTML elements into eye-catching designs and ensure a consistent look and feel across multiple pages.</a:t>
            </a:r>
            <a:endParaRPr lang="en-IN" sz="1800" dirty="0">
              <a:effectLst/>
              <a:latin typeface="Times New Roman" panose="02020603050405020304" pitchFamily="18" charset="0"/>
              <a:ea typeface="Times New Roman" panose="02020603050405020304" pitchFamily="18" charset="0"/>
            </a:endParaRPr>
          </a:p>
          <a:p>
            <a:pPr marL="57150" marR="82550" algn="just">
              <a:spcBef>
                <a:spcPts val="40"/>
              </a:spcBef>
              <a:spcAft>
                <a:spcPts val="0"/>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57150" marR="82550" algn="just">
              <a:spcBef>
                <a:spcPts val="40"/>
              </a:spcBef>
              <a:spcAft>
                <a:spcPts val="0"/>
              </a:spcAft>
            </a:pPr>
            <a:r>
              <a:rPr lang="en-US" sz="1800" dirty="0">
                <a:effectLst/>
                <a:latin typeface="Times New Roman" panose="02020603050405020304" pitchFamily="18" charset="0"/>
                <a:ea typeface="Times New Roman" panose="02020603050405020304" pitchFamily="18" charset="0"/>
              </a:rPr>
              <a:t>3. JavaScript:</a:t>
            </a:r>
            <a:endParaRPr lang="en-IN" sz="1800" dirty="0">
              <a:effectLst/>
              <a:latin typeface="Times New Roman" panose="02020603050405020304" pitchFamily="18" charset="0"/>
              <a:ea typeface="Times New Roman" panose="02020603050405020304" pitchFamily="18" charset="0"/>
            </a:endParaRPr>
          </a:p>
          <a:p>
            <a:pPr marL="57150" marR="82550" algn="just">
              <a:spcBef>
                <a:spcPts val="40"/>
              </a:spcBef>
              <a:spcAft>
                <a:spcPts val="0"/>
              </a:spcAft>
            </a:pPr>
            <a:r>
              <a:rPr lang="en-US" sz="1800" dirty="0">
                <a:effectLst/>
                <a:latin typeface="Times New Roman" panose="02020603050405020304" pitchFamily="18" charset="0"/>
                <a:ea typeface="Times New Roman" panose="02020603050405020304" pitchFamily="18" charset="0"/>
              </a:rPr>
              <a:t>JavaScript adds interactivity and dynamic functionality to our web pages. It is a powerful scripting language that enables us to respond to user actions, manipulate HTML elements, handle form submissions, create animations, and much more. JavaScript brings life to our static web pages by allowing them to interact with the user and respond in real-time.</a:t>
            </a:r>
            <a:endParaRPr lang="en-IN" sz="1800" dirty="0">
              <a:effectLst/>
              <a:latin typeface="Times New Roman" panose="02020603050405020304" pitchFamily="18" charset="0"/>
              <a:ea typeface="Times New Roman" panose="02020603050405020304" pitchFamily="18" charset="0"/>
            </a:endParaRPr>
          </a:p>
          <a:p>
            <a:pPr marL="57150" marR="82550" algn="just">
              <a:spcBef>
                <a:spcPts val="40"/>
              </a:spcBef>
              <a:spcAft>
                <a:spcPts val="0"/>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US" dirty="0">
              <a:latin typeface="Times New Roman" pitchFamily="18" charset="0"/>
              <a:cs typeface="Times New Roman" pitchFamily="18" charset="0"/>
            </a:endParaRP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323528" y="1268760"/>
            <a:ext cx="8136904" cy="4493538"/>
          </a:xfrm>
          <a:prstGeom prst="rect">
            <a:avLst/>
          </a:prstGeom>
        </p:spPr>
        <p:txBody>
          <a:bodyPr wrap="square">
            <a:spAutoFit/>
          </a:bodyPr>
          <a:lstStyle/>
          <a:p>
            <a:r>
              <a:rPr lang="en-US" sz="1800" dirty="0">
                <a:effectLst/>
                <a:latin typeface="Times New Roman" panose="02020603050405020304" pitchFamily="18" charset="0"/>
                <a:ea typeface="Times New Roman" panose="02020603050405020304" pitchFamily="18" charset="0"/>
              </a:rPr>
              <a:t>The problem at hand is the absence of a comprehensive and efficient survey form. In various domains such as market research, customer feedback, academic studies, and organizational assessments, the lack of a well-designed survey form poses significant challenges.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Without a standardized and user-friendly survey form, data collection becomes haphazard and time-consuming, leading to incomplete or inaccurate responses. Respondents often struggle to navigate confusing or overly complex survey structures, resulting in disengagement and biased data. Additionally, the absence of essential features such as skip logic, data validation, and multi-platform compatibility further hinder the effectiveness of surveys.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Therefore, there is a pressing need for an intelligently designed survey form that addresses these shortcomings and empowers researchers, organizations, and institutions to collect reliable and valuable data efficiently.</a:t>
            </a:r>
            <a:endParaRPr lang="en-IN" sz="1800" dirty="0">
              <a:effectLst/>
              <a:latin typeface="Times New Roman" panose="02020603050405020304" pitchFamily="18" charset="0"/>
              <a:ea typeface="Times New Roman" panose="02020603050405020304" pitchFamily="18" charset="0"/>
            </a:endParaRPr>
          </a:p>
          <a:p>
            <a:endParaRPr lang="en-US" sz="1600" dirty="0">
              <a:latin typeface="Times New Roman" pitchFamily="18" charset="0"/>
              <a:cs typeface="Times New Roman" pitchFamily="18" charset="0"/>
            </a:endParaRP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395536" y="1196752"/>
            <a:ext cx="8136904" cy="3046988"/>
          </a:xfrm>
          <a:prstGeom prst="rect">
            <a:avLst/>
          </a:prstGeom>
        </p:spPr>
        <p:txBody>
          <a:bodyPr wrap="square">
            <a:spAutoFit/>
          </a:bodyPr>
          <a:lstStyle/>
          <a:p>
            <a:r>
              <a:rPr lang="en-US" sz="3200" dirty="0">
                <a:latin typeface="Times New Roman" pitchFamily="18" charset="0"/>
                <a:cs typeface="Times New Roman" pitchFamily="18" charset="0"/>
              </a:rPr>
              <a:t> </a:t>
            </a:r>
          </a:p>
          <a:p>
            <a:endParaRPr lang="en-US" sz="3200" dirty="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p:txBody>
      </p:sp>
      <p:sp>
        <p:nvSpPr>
          <p:cNvPr id="6" name="Rectangle 3">
            <a:extLst>
              <a:ext uri="{FF2B5EF4-FFF2-40B4-BE49-F238E27FC236}">
                <a16:creationId xmlns:a16="http://schemas.microsoft.com/office/drawing/2014/main" id="{D689103D-D8BB-8972-628E-812314AF80C0}"/>
              </a:ext>
            </a:extLst>
          </p:cNvPr>
          <p:cNvSpPr>
            <a:spLocks noChangeArrowheads="1"/>
          </p:cNvSpPr>
          <p:nvPr/>
        </p:nvSpPr>
        <p:spPr bwMode="auto">
          <a:xfrm>
            <a:off x="395536" y="871279"/>
            <a:ext cx="7488833" cy="518629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r>
              <a:rPr lang="en-US" sz="1800" dirty="0">
                <a:effectLst/>
                <a:latin typeface="Times New Roman" panose="02020603050405020304" pitchFamily="18" charset="0"/>
                <a:ea typeface="Times New Roman" panose="02020603050405020304" pitchFamily="18" charset="0"/>
              </a:rPr>
              <a:t>To create a survey form using basic HTML, CSS, and JavaScript, you can follow the technical details outlined below:</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1. HTML Structure:</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 Create an HTML form using the `&lt;form&gt;` element.</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 Inside the form, add `&lt;input&gt;` elements for various types of questions (text, radio buttons, checkboxes, etc.).</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 Use `&lt;label&gt;` elements to provide a description for each input field.</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 Include a submit button using the `&lt;button&gt;` or `&lt;input type="submit"&gt;` element.</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2. CSS Styling:</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 Use CSS to style the form elements, including fonts, colors, margins, and padding, to achieve an appealing layout.</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 Apply CSS classes or IDs to specific elements to target them for styling.</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3. JavaScript Functionality:</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 Add event listeners to capture user actions, such as button clicks or form submissions.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 Use JavaScript to validate user inputs, ensuring that required fields are filled and data formats are correct.</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179512" y="908720"/>
            <a:ext cx="8136904" cy="6401753"/>
          </a:xfrm>
          <a:prstGeom prst="rect">
            <a:avLst/>
          </a:prstGeom>
        </p:spPr>
        <p:txBody>
          <a:bodyPr wrap="square">
            <a:spAutoFit/>
          </a:bodyPr>
          <a:lstStyle/>
          <a:p>
            <a:r>
              <a:rPr lang="en-US" sz="1800" dirty="0">
                <a:effectLst/>
                <a:latin typeface="Times New Roman" panose="02020603050405020304" pitchFamily="18" charset="0"/>
                <a:ea typeface="Times New Roman" panose="02020603050405020304" pitchFamily="18" charset="0"/>
              </a:rPr>
              <a:t>The key features used in making the project are given below:</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Apologies for the repetition. Here are six key features of a basic survey form:</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1. Questions: Include a set of well-structured and relevant questions that cover the desired information or feedback.</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2. Response Options: Provide appropriate response options for each question, such as multiple-choice, rating scales, or open-ended text fields.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3. Clear Instructions: Include clear and concise instructions to guide respondents on how to answer the questions or provide feedback.</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4. Submit Button: Include a "Submit" button to allow users to submit their responses once they have completed the survey.</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5. Thank You Message: Display a thank you message or confirmation page after the survey is submitted to acknowledge the user's participation.</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6. Responsiveness: Ensure that the survey form is designed to be responsive, adjusting its layout and formatting to fit different screen sizes, such as desktops, tablets, and mobile devices.</a:t>
            </a:r>
            <a:endParaRPr lang="en-IN" sz="1800" dirty="0">
              <a:effectLst/>
              <a:latin typeface="Times New Roman" panose="02020603050405020304" pitchFamily="18" charset="0"/>
              <a:ea typeface="Times New Roman" panose="02020603050405020304" pitchFamily="18" charset="0"/>
            </a:endParaRPr>
          </a:p>
          <a:p>
            <a:pPr algn="l"/>
            <a:endParaRPr lang="en-US" sz="1600" b="0" i="0" dirty="0">
              <a:solidFill>
                <a:srgbClr val="374151"/>
              </a:solidFill>
              <a:effectLst/>
              <a:latin typeface="Söhne"/>
            </a:endParaRPr>
          </a:p>
          <a:p>
            <a:endParaRPr lang="en-US" sz="1600" dirty="0">
              <a:latin typeface="Times New Roman" pitchFamily="18" charset="0"/>
              <a:cs typeface="Times New Roman" pitchFamily="18" charset="0"/>
            </a:endParaRP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pic>
        <p:nvPicPr>
          <p:cNvPr id="5" name="Picture 4">
            <a:extLst>
              <a:ext uri="{FF2B5EF4-FFF2-40B4-BE49-F238E27FC236}">
                <a16:creationId xmlns:a16="http://schemas.microsoft.com/office/drawing/2014/main" id="{9151B983-76BD-9961-7083-56B8640F41EA}"/>
              </a:ext>
            </a:extLst>
          </p:cNvPr>
          <p:cNvPicPr>
            <a:picLocks noChangeAspect="1"/>
          </p:cNvPicPr>
          <p:nvPr/>
        </p:nvPicPr>
        <p:blipFill rotWithShape="1">
          <a:blip r:embed="rId2">
            <a:extLst>
              <a:ext uri="{28A0092B-C50C-407E-A947-70E740481C1C}">
                <a14:useLocalDpi xmlns:a14="http://schemas.microsoft.com/office/drawing/2010/main" val="0"/>
              </a:ext>
            </a:extLst>
          </a:blip>
          <a:srcRect t="8169" r="1176" b="5198"/>
          <a:stretch/>
        </p:blipFill>
        <p:spPr>
          <a:xfrm>
            <a:off x="-19951" y="845422"/>
            <a:ext cx="9195363" cy="4743818"/>
          </a:xfrm>
          <a:prstGeom prst="rect">
            <a:avLst/>
          </a:prstGeom>
        </p:spPr>
      </p:pic>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22DD-0A47-6D04-9A9D-16CF0BEAAF28}"/>
              </a:ext>
            </a:extLst>
          </p:cNvPr>
          <p:cNvSpPr>
            <a:spLocks noGrp="1"/>
          </p:cNvSpPr>
          <p:nvPr>
            <p:ph type="ctrTitle"/>
          </p:nvPr>
        </p:nvSpPr>
        <p:spPr>
          <a:xfrm>
            <a:off x="533400" y="0"/>
            <a:ext cx="5486400" cy="914400"/>
          </a:xfrm>
        </p:spPr>
        <p:txBody>
          <a:bodyPr/>
          <a:lstStyle/>
          <a:p>
            <a:r>
              <a:rPr lang="en-IN" dirty="0"/>
              <a:t>Project Highlights Continued</a:t>
            </a:r>
          </a:p>
        </p:txBody>
      </p:sp>
      <p:pic>
        <p:nvPicPr>
          <p:cNvPr id="4" name="Picture 3">
            <a:extLst>
              <a:ext uri="{FF2B5EF4-FFF2-40B4-BE49-F238E27FC236}">
                <a16:creationId xmlns:a16="http://schemas.microsoft.com/office/drawing/2014/main" id="{ED97EB69-A461-2072-1370-5B2C2F14587A}"/>
              </a:ext>
            </a:extLst>
          </p:cNvPr>
          <p:cNvPicPr>
            <a:picLocks noChangeAspect="1"/>
          </p:cNvPicPr>
          <p:nvPr/>
        </p:nvPicPr>
        <p:blipFill rotWithShape="1">
          <a:blip r:embed="rId2">
            <a:extLst>
              <a:ext uri="{28A0092B-C50C-407E-A947-70E740481C1C}">
                <a14:useLocalDpi xmlns:a14="http://schemas.microsoft.com/office/drawing/2010/main" val="0"/>
              </a:ext>
            </a:extLst>
          </a:blip>
          <a:srcRect t="7999" r="1176" b="5201"/>
          <a:stretch/>
        </p:blipFill>
        <p:spPr>
          <a:xfrm>
            <a:off x="0" y="836712"/>
            <a:ext cx="9144000" cy="4896544"/>
          </a:xfrm>
          <a:prstGeom prst="rect">
            <a:avLst/>
          </a:prstGeom>
        </p:spPr>
      </p:pic>
    </p:spTree>
    <p:extLst>
      <p:ext uri="{BB962C8B-B14F-4D97-AF65-F5344CB8AC3E}">
        <p14:creationId xmlns:p14="http://schemas.microsoft.com/office/powerpoint/2010/main" val="3181146376"/>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4" name="Rectangle 1">
            <a:extLst>
              <a:ext uri="{FF2B5EF4-FFF2-40B4-BE49-F238E27FC236}">
                <a16:creationId xmlns:a16="http://schemas.microsoft.com/office/drawing/2014/main" id="{8F912454-EA86-D1A2-7F0D-1BF05A12A4B5}"/>
              </a:ext>
            </a:extLst>
          </p:cNvPr>
          <p:cNvSpPr>
            <a:spLocks noChangeArrowheads="1"/>
          </p:cNvSpPr>
          <p:nvPr/>
        </p:nvSpPr>
        <p:spPr bwMode="auto">
          <a:xfrm>
            <a:off x="179512" y="1196752"/>
            <a:ext cx="856895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1800" dirty="0">
                <a:effectLst/>
                <a:latin typeface="Times New Roman" panose="02020603050405020304" pitchFamily="18" charset="0"/>
                <a:ea typeface="Times New Roman" panose="02020603050405020304" pitchFamily="18" charset="0"/>
              </a:rPr>
              <a:t>In conclusion, creating a survey form using HTML, CSS, and JavaScript allows you to design a user-friendly and interactive survey experience. By incorporating key features such as clear question structures, various response options, validation, navigation controls, and a responsive design, you can ensure a smooth and engaging survey process for your users.</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Remember to consider the specific requirements of your survey and customize the form accordingly. With HTML, CSS, and JavaScript, you have the flexibility to create a survey form that meets your needs and provides valuable insights from your respondents.</a:t>
            </a:r>
            <a:endParaRPr lang="en-IN" sz="1800" dirty="0">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727</TotalTime>
  <Words>961</Words>
  <Application>Microsoft Office PowerPoint</Application>
  <PresentationFormat>On-screen Show (4:3)</PresentationFormat>
  <Paragraphs>78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Söhne</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Highlights Continued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Rajveer Singh</cp:lastModifiedBy>
  <cp:revision>46</cp:revision>
  <dcterms:created xsi:type="dcterms:W3CDTF">2022-12-12T14:14:34Z</dcterms:created>
  <dcterms:modified xsi:type="dcterms:W3CDTF">2023-05-29T08:32:29Z</dcterms:modified>
</cp:coreProperties>
</file>