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j\Desktop\Project\Project%205\Detai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j\Desktop\Project\Project%205\Detail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j\Desktop\Project\Project%205\Detai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[Details.xlsx]Pivot Table!PivotTable9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ln>
                  <a:noFill/>
                </a:ln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CA" sz="1800" b="1"/>
              <a:t>Revenue</a:t>
            </a:r>
            <a:r>
              <a:rPr lang="en-CA" sz="1800" b="1" baseline="0"/>
              <a:t> and Profit by Month</a:t>
            </a:r>
            <a:endParaRPr lang="en-CA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ln>
                <a:noFill/>
              </a:ln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Table'!$I$3</c:f>
              <c:strCache>
                <c:ptCount val="1"/>
                <c:pt idx="0">
                  <c:v>Sum of Amount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stdErr"/>
            <c:noEndCap val="0"/>
            <c:spPr>
              <a:noFill/>
              <a:ln w="19050" cap="flat" cmpd="sng" algn="ctr">
                <a:solidFill>
                  <a:srgbClr val="C00000"/>
                </a:solidFill>
                <a:round/>
              </a:ln>
              <a:effectLst/>
            </c:spPr>
          </c:errBars>
          <c:cat>
            <c:strRef>
              <c:f>'Pivot Table'!$H$4:$H$16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Table'!$I$4:$I$16</c:f>
              <c:numCache>
                <c:formatCode>General</c:formatCode>
                <c:ptCount val="12"/>
                <c:pt idx="0">
                  <c:v>61632</c:v>
                </c:pt>
                <c:pt idx="1">
                  <c:v>38962</c:v>
                </c:pt>
                <c:pt idx="2">
                  <c:v>60694</c:v>
                </c:pt>
                <c:pt idx="3">
                  <c:v>34330</c:v>
                </c:pt>
                <c:pt idx="4">
                  <c:v>29093</c:v>
                </c:pt>
                <c:pt idx="5">
                  <c:v>23658</c:v>
                </c:pt>
                <c:pt idx="6">
                  <c:v>12966</c:v>
                </c:pt>
                <c:pt idx="7">
                  <c:v>31492</c:v>
                </c:pt>
                <c:pt idx="8">
                  <c:v>27283</c:v>
                </c:pt>
                <c:pt idx="9">
                  <c:v>31613</c:v>
                </c:pt>
                <c:pt idx="10">
                  <c:v>48469</c:v>
                </c:pt>
                <c:pt idx="11">
                  <c:v>37579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25-4022-B5ED-ECEB85F69E70}"/>
            </c:ext>
          </c:extLst>
        </c:ser>
        <c:ser>
          <c:idx val="1"/>
          <c:order val="1"/>
          <c:tx>
            <c:strRef>
              <c:f>'Pivot Table'!$J$3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stdErr"/>
            <c:noEndCap val="0"/>
            <c:spPr>
              <a:noFill/>
              <a:ln w="12700" cap="flat" cmpd="sng" algn="ctr">
                <a:solidFill>
                  <a:srgbClr val="C00000"/>
                </a:solidFill>
                <a:round/>
              </a:ln>
              <a:effectLst/>
            </c:spPr>
          </c:errBars>
          <c:cat>
            <c:strRef>
              <c:f>'Pivot Table'!$H$4:$H$16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Table'!$J$4:$J$16</c:f>
              <c:numCache>
                <c:formatCode>General</c:formatCode>
                <c:ptCount val="12"/>
                <c:pt idx="0">
                  <c:v>9684</c:v>
                </c:pt>
                <c:pt idx="1">
                  <c:v>8465</c:v>
                </c:pt>
                <c:pt idx="2">
                  <c:v>7793</c:v>
                </c:pt>
                <c:pt idx="3">
                  <c:v>4192</c:v>
                </c:pt>
                <c:pt idx="4">
                  <c:v>-3730</c:v>
                </c:pt>
                <c:pt idx="5">
                  <c:v>420</c:v>
                </c:pt>
                <c:pt idx="6">
                  <c:v>-2138</c:v>
                </c:pt>
                <c:pt idx="7">
                  <c:v>2068</c:v>
                </c:pt>
                <c:pt idx="8">
                  <c:v>-1399</c:v>
                </c:pt>
                <c:pt idx="9">
                  <c:v>2959</c:v>
                </c:pt>
                <c:pt idx="10">
                  <c:v>10253</c:v>
                </c:pt>
                <c:pt idx="11">
                  <c:v>-1604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25-4022-B5ED-ECEB85F69E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6814831"/>
        <c:axId val="671521743"/>
      </c:lineChart>
      <c:catAx>
        <c:axId val="8668148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200" b="1" i="0" u="none" strike="noStrike" kern="1200" baseline="0">
                    <a:ln>
                      <a:noFill/>
                    </a:ln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200" b="1"/>
                  <a:t>Month</a:t>
                </a:r>
              </a:p>
            </c:rich>
          </c:tx>
          <c:layout>
            <c:manualLayout>
              <c:xMode val="edge"/>
              <c:yMode val="edge"/>
              <c:x val="0.38048005668715001"/>
              <c:y val="0.90429191480695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1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1" i="0" u="none" strike="noStrike" kern="1200" baseline="0">
                <a:ln>
                  <a:noFill/>
                </a:ln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521743"/>
        <c:crosses val="autoZero"/>
        <c:auto val="0"/>
        <c:lblAlgn val="ctr"/>
        <c:lblOffset val="100"/>
        <c:noMultiLvlLbl val="0"/>
      </c:catAx>
      <c:valAx>
        <c:axId val="671521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1" i="0" u="none" strike="noStrike" kern="1200" baseline="0">
                    <a:ln>
                      <a:noFill/>
                    </a:ln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200" b="1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200" b="1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1" i="0" u="none" strike="noStrike" kern="1200" baseline="0">
                <a:ln>
                  <a:noFill/>
                </a:ln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814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1" i="0" u="none" strike="noStrike" kern="1200" baseline="0">
              <a:ln>
                <a:noFill/>
              </a:ln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6">
            <a:lumMod val="60000"/>
            <a:lumOff val="40000"/>
          </a:schemeClr>
        </a:gs>
        <a:gs pos="83000">
          <a:schemeClr val="accent6">
            <a:lumMod val="60000"/>
            <a:lumOff val="40000"/>
          </a:schemeClr>
        </a:gs>
        <a:gs pos="100000">
          <a:schemeClr val="accent6">
            <a:lumMod val="60000"/>
            <a:lumOff val="40000"/>
          </a:schemeClr>
        </a:gs>
      </a:gsLst>
      <a:lin ang="5400000" scaled="1"/>
    </a:gra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lang="en-US" sz="1000" b="0" i="0" u="none" strike="noStrike" kern="1200" baseline="0">
          <a:ln>
            <a:noFill/>
          </a:ln>
          <a:solidFill>
            <a:srgbClr val="C00000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[Details.xlsx]Pivot Table!PivotTable12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0" i="0" u="none" strike="noStrike" kern="1200" spc="0" baseline="0">
                <a:ln>
                  <a:noFill/>
                </a:ln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Categorywise Revenue</a:t>
            </a:r>
          </a:p>
        </c:rich>
      </c:tx>
      <c:layout>
        <c:manualLayout>
          <c:xMode val="edge"/>
          <c:yMode val="edge"/>
          <c:x val="0.36391700551824424"/>
          <c:y val="3.4526838227897792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0" i="0" u="none" strike="noStrike" kern="1200" spc="0" baseline="0">
              <a:ln>
                <a:noFill/>
              </a:ln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5556375021437919"/>
          <c:y val="8.1729857789261173E-2"/>
          <c:w val="0.50209683784419223"/>
          <c:h val="0.775932154731284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'Pivot Table'!$B$2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'Pivot Table'!$A$3:$A$23</c:f>
              <c:multiLvlStrCache>
                <c:ptCount val="17"/>
                <c:lvl>
                  <c:pt idx="0">
                    <c:v>Hankerchief</c:v>
                  </c:pt>
                  <c:pt idx="1">
                    <c:v>Kurti</c:v>
                  </c:pt>
                  <c:pt idx="2">
                    <c:v>Leggings</c:v>
                  </c:pt>
                  <c:pt idx="3">
                    <c:v>Saree</c:v>
                  </c:pt>
                  <c:pt idx="4">
                    <c:v>Shirt</c:v>
                  </c:pt>
                  <c:pt idx="5">
                    <c:v>Skirt</c:v>
                  </c:pt>
                  <c:pt idx="6">
                    <c:v>Stole</c:v>
                  </c:pt>
                  <c:pt idx="7">
                    <c:v>Trousers</c:v>
                  </c:pt>
                  <c:pt idx="8">
                    <c:v>T-shirt</c:v>
                  </c:pt>
                  <c:pt idx="9">
                    <c:v>Accessories</c:v>
                  </c:pt>
                  <c:pt idx="10">
                    <c:v>Electronic Games</c:v>
                  </c:pt>
                  <c:pt idx="11">
                    <c:v>Phones</c:v>
                  </c:pt>
                  <c:pt idx="12">
                    <c:v>Printers</c:v>
                  </c:pt>
                  <c:pt idx="13">
                    <c:v>Bookcases</c:v>
                  </c:pt>
                  <c:pt idx="14">
                    <c:v>Chairs</c:v>
                  </c:pt>
                  <c:pt idx="15">
                    <c:v>Furnishings</c:v>
                  </c:pt>
                  <c:pt idx="16">
                    <c:v>Tables</c:v>
                  </c:pt>
                </c:lvl>
                <c:lvl>
                  <c:pt idx="0">
                    <c:v>Clothing</c:v>
                  </c:pt>
                  <c:pt idx="9">
                    <c:v>Electronics</c:v>
                  </c:pt>
                  <c:pt idx="13">
                    <c:v>Furniture</c:v>
                  </c:pt>
                </c:lvl>
              </c:multiLvlStrCache>
            </c:multiLvlStrRef>
          </c:cat>
          <c:val>
            <c:numRef>
              <c:f>'Pivot Table'!$B$3:$B$23</c:f>
              <c:numCache>
                <c:formatCode>General</c:formatCode>
                <c:ptCount val="17"/>
                <c:pt idx="0">
                  <c:v>14294</c:v>
                </c:pt>
                <c:pt idx="1">
                  <c:v>3361</c:v>
                </c:pt>
                <c:pt idx="2">
                  <c:v>2106</c:v>
                </c:pt>
                <c:pt idx="3">
                  <c:v>59094</c:v>
                </c:pt>
                <c:pt idx="4">
                  <c:v>7555</c:v>
                </c:pt>
                <c:pt idx="5">
                  <c:v>1946</c:v>
                </c:pt>
                <c:pt idx="6">
                  <c:v>18546</c:v>
                </c:pt>
                <c:pt idx="7">
                  <c:v>30039</c:v>
                </c:pt>
                <c:pt idx="8">
                  <c:v>7382</c:v>
                </c:pt>
                <c:pt idx="9">
                  <c:v>21728</c:v>
                </c:pt>
                <c:pt idx="10">
                  <c:v>39168</c:v>
                </c:pt>
                <c:pt idx="11">
                  <c:v>46119</c:v>
                </c:pt>
                <c:pt idx="12">
                  <c:v>59252</c:v>
                </c:pt>
                <c:pt idx="13">
                  <c:v>56861</c:v>
                </c:pt>
                <c:pt idx="14">
                  <c:v>34222</c:v>
                </c:pt>
                <c:pt idx="15">
                  <c:v>13484</c:v>
                </c:pt>
                <c:pt idx="16">
                  <c:v>22614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21-424E-B01A-030436883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77241743"/>
        <c:axId val="209600992"/>
      </c:barChart>
      <c:catAx>
        <c:axId val="8772417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400" b="1" i="0" u="none" strike="noStrike" kern="1200" baseline="0">
                    <a:ln>
                      <a:noFill/>
                    </a:ln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 b="1"/>
                  <a:t>Category</a:t>
                </a:r>
              </a:p>
            </c:rich>
          </c:tx>
          <c:layout>
            <c:manualLayout>
              <c:xMode val="edge"/>
              <c:yMode val="edge"/>
              <c:x val="9.8729368226507186E-2"/>
              <c:y val="0.39296423018111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400" b="1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1" i="0" u="none" strike="noStrike" kern="1200" baseline="0">
                <a:ln>
                  <a:noFill/>
                </a:ln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00992"/>
        <c:crosses val="autoZero"/>
        <c:auto val="1"/>
        <c:lblAlgn val="ctr"/>
        <c:lblOffset val="100"/>
        <c:noMultiLvlLbl val="0"/>
      </c:catAx>
      <c:valAx>
        <c:axId val="209600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400" b="1" i="0" u="none" strike="noStrike" kern="1200" baseline="0">
                    <a:ln>
                      <a:noFill/>
                    </a:ln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 b="1"/>
                  <a:t>Revenue</a:t>
                </a:r>
              </a:p>
            </c:rich>
          </c:tx>
          <c:layout>
            <c:manualLayout>
              <c:xMode val="edge"/>
              <c:yMode val="edge"/>
              <c:x val="0.53156182586983169"/>
              <c:y val="0.919304684277158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1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1" i="0" u="none" strike="noStrike" kern="1200" baseline="0">
                <a:ln>
                  <a:noFill/>
                </a:ln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241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6">
            <a:lumMod val="5000"/>
            <a:lumOff val="95000"/>
          </a:schemeClr>
        </a:gs>
        <a:gs pos="54000">
          <a:schemeClr val="accent6">
            <a:lumMod val="60000"/>
            <a:lumOff val="40000"/>
          </a:schemeClr>
        </a:gs>
        <a:gs pos="83000">
          <a:schemeClr val="accent6">
            <a:lumMod val="60000"/>
            <a:lumOff val="40000"/>
          </a:schemeClr>
        </a:gs>
        <a:gs pos="100000">
          <a:schemeClr val="accent6">
            <a:lumMod val="60000"/>
            <a:lumOff val="4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000" b="0" i="0" u="none" strike="noStrike" kern="1200" baseline="0">
          <a:ln>
            <a:noFill/>
          </a:ln>
          <a:solidFill>
            <a:srgbClr val="C00000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[Details.xlsx]Pivot Table!PivotTable11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spc="0" baseline="0">
                <a:ln>
                  <a:noFill/>
                </a:ln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Revenue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spc="0" baseline="0">
              <a:ln>
                <a:noFill/>
              </a:ln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0794364242206601"/>
          <c:y val="0.11768212879328267"/>
          <c:w val="0.61583218051730682"/>
          <c:h val="0.711714606329757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'Pivot Table'!$E$2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Table'!$D$3:$D$22</c:f>
              <c:strCache>
                <c:ptCount val="19"/>
                <c:pt idx="0">
                  <c:v>Andhra Pradesh</c:v>
                </c:pt>
                <c:pt idx="1">
                  <c:v>Bihar</c:v>
                </c:pt>
                <c:pt idx="2">
                  <c:v>Delhi</c:v>
                </c:pt>
                <c:pt idx="3">
                  <c:v>Goa</c:v>
                </c:pt>
                <c:pt idx="4">
                  <c:v>Gujarat</c:v>
                </c:pt>
                <c:pt idx="5">
                  <c:v>Haryana</c:v>
                </c:pt>
                <c:pt idx="6">
                  <c:v>Himachal Pradesh</c:v>
                </c:pt>
                <c:pt idx="7">
                  <c:v>Jammu and Kashmir</c:v>
                </c:pt>
                <c:pt idx="8">
                  <c:v>Karnataka</c:v>
                </c:pt>
                <c:pt idx="9">
                  <c:v>Kerala </c:v>
                </c:pt>
                <c:pt idx="10">
                  <c:v>Madhya Pradesh</c:v>
                </c:pt>
                <c:pt idx="11">
                  <c:v>Maharashtra</c:v>
                </c:pt>
                <c:pt idx="12">
                  <c:v>Nagaland</c:v>
                </c:pt>
                <c:pt idx="13">
                  <c:v>Punjab</c:v>
                </c:pt>
                <c:pt idx="14">
                  <c:v>Rajasthan</c:v>
                </c:pt>
                <c:pt idx="15">
                  <c:v>Sikkim</c:v>
                </c:pt>
                <c:pt idx="16">
                  <c:v>Tamil Nadu</c:v>
                </c:pt>
                <c:pt idx="17">
                  <c:v>Uttar Pradesh</c:v>
                </c:pt>
                <c:pt idx="18">
                  <c:v>West Bengal</c:v>
                </c:pt>
              </c:strCache>
            </c:strRef>
          </c:cat>
          <c:val>
            <c:numRef>
              <c:f>'Pivot Table'!$E$3:$E$22</c:f>
              <c:numCache>
                <c:formatCode>General</c:formatCode>
                <c:ptCount val="19"/>
                <c:pt idx="0">
                  <c:v>13256</c:v>
                </c:pt>
                <c:pt idx="1">
                  <c:v>13417</c:v>
                </c:pt>
                <c:pt idx="2">
                  <c:v>22957</c:v>
                </c:pt>
                <c:pt idx="3">
                  <c:v>6705</c:v>
                </c:pt>
                <c:pt idx="4">
                  <c:v>21371</c:v>
                </c:pt>
                <c:pt idx="5">
                  <c:v>8863</c:v>
                </c:pt>
                <c:pt idx="6">
                  <c:v>8666</c:v>
                </c:pt>
                <c:pt idx="7">
                  <c:v>10829</c:v>
                </c:pt>
                <c:pt idx="8">
                  <c:v>12520</c:v>
                </c:pt>
                <c:pt idx="9">
                  <c:v>13871</c:v>
                </c:pt>
                <c:pt idx="10">
                  <c:v>87463</c:v>
                </c:pt>
                <c:pt idx="11">
                  <c:v>102498</c:v>
                </c:pt>
                <c:pt idx="12">
                  <c:v>11993</c:v>
                </c:pt>
                <c:pt idx="13">
                  <c:v>16786</c:v>
                </c:pt>
                <c:pt idx="14">
                  <c:v>22334</c:v>
                </c:pt>
                <c:pt idx="15">
                  <c:v>5276</c:v>
                </c:pt>
                <c:pt idx="16">
                  <c:v>6276</c:v>
                </c:pt>
                <c:pt idx="17">
                  <c:v>38362</c:v>
                </c:pt>
                <c:pt idx="18">
                  <c:v>14328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F-4793-B646-DB0E162E6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69011599"/>
        <c:axId val="865056879"/>
      </c:barChart>
      <c:catAx>
        <c:axId val="86901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400" b="1" i="0" u="none" strike="noStrike" kern="1200" baseline="0">
                    <a:ln>
                      <a:noFill/>
                    </a:ln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 b="1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400" b="1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1" i="0" u="none" strike="noStrike" kern="1200" baseline="0">
                <a:ln>
                  <a:noFill/>
                </a:ln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056879"/>
        <c:crosses val="autoZero"/>
        <c:auto val="1"/>
        <c:lblAlgn val="ctr"/>
        <c:lblOffset val="100"/>
        <c:noMultiLvlLbl val="0"/>
      </c:catAx>
      <c:valAx>
        <c:axId val="865056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400" b="1" i="0" u="none" strike="noStrike" kern="1200" baseline="0">
                    <a:ln>
                      <a:noFill/>
                    </a:ln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 b="1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1" i="0" u="none" strike="noStrike" kern="1200" baseline="0">
                  <a:ln>
                    <a:noFill/>
                  </a:ln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1" i="0" u="none" strike="noStrike" kern="1200" baseline="0">
                <a:ln>
                  <a:noFill/>
                </a:ln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011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6">
            <a:lumMod val="60000"/>
            <a:lumOff val="40000"/>
          </a:schemeClr>
        </a:gs>
        <a:gs pos="83000">
          <a:schemeClr val="accent6">
            <a:lumMod val="60000"/>
            <a:lumOff val="40000"/>
          </a:schemeClr>
        </a:gs>
        <a:gs pos="100000">
          <a:schemeClr val="accent6">
            <a:lumMod val="60000"/>
            <a:lumOff val="40000"/>
          </a:schemeClr>
        </a:gs>
      </a:gsLst>
      <a:lin ang="5400000" scaled="1"/>
    </a:gra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lang="en-US" sz="1000" b="0" i="0" u="none" strike="noStrike" kern="1200" baseline="0">
          <a:ln>
            <a:noFill/>
          </a:ln>
          <a:solidFill>
            <a:srgbClr val="C00000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1AA3-C40F-BB11-4E69-BAC5DC70C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CCC5F-8BED-5F2A-77A9-6F5BDCB79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1937-61D6-94AE-389B-4AE0E3C9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3F8F-8627-4519-9858-A37C89CBE887}" type="datetimeFigureOut">
              <a:rPr lang="en-CA" smtClean="0"/>
              <a:t>10/02/2024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F537-5797-8AE7-11CA-BBA41BB0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F70C5-2DDC-A2E4-B207-1F3CDC17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8D2-E2AF-4B16-95A0-18DE0C3F6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55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9A8A-7068-33EC-4AF3-34C42015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40A6F-0885-BB44-146B-5616AF5B4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BE54C-534F-8339-D149-B68C9336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3F8F-8627-4519-9858-A37C89CBE887}" type="datetimeFigureOut">
              <a:rPr lang="en-CA" smtClean="0"/>
              <a:t>10/02/2024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0D8E-3BE9-F286-F5CC-DCB98F66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F75C-81FE-1708-7C9F-39DCC38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8D2-E2AF-4B16-95A0-18DE0C3F6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84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5BE54-CD2D-BD55-6B41-7D352536F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9EF82-E61A-F6EC-02F1-9C080B435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B46A-30AF-9D67-6312-10FC41D7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3F8F-8627-4519-9858-A37C89CBE887}" type="datetimeFigureOut">
              <a:rPr lang="en-CA" smtClean="0"/>
              <a:t>10/02/2024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17D7-A5BB-0B83-1370-ECE75642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01D52-C51D-F49F-F0DF-06DEA1EC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8D2-E2AF-4B16-95A0-18DE0C3F6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20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EC19-32C0-A343-E121-13E755B3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D5D4-18C9-7985-D1EC-173B2459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56A0-A45E-8316-ACBD-D2A31459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3F8F-8627-4519-9858-A37C89CBE887}" type="datetimeFigureOut">
              <a:rPr lang="en-CA" smtClean="0"/>
              <a:t>10/02/2024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E000-27CA-720E-5701-76151858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A50C-809A-66CA-250C-0907093A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8D2-E2AF-4B16-95A0-18DE0C3F6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45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ED62-C172-A699-8BBD-F941EB0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008F7-B2B4-15A1-B8C9-85909DA20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6575-52F1-4944-AB21-2F3509FD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3F8F-8627-4519-9858-A37C89CBE887}" type="datetimeFigureOut">
              <a:rPr lang="en-CA" smtClean="0"/>
              <a:t>10/02/2024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20EE1-0278-00BA-22AA-D6092A64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244F-92F8-FEFD-6C6C-591F5812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8D2-E2AF-4B16-95A0-18DE0C3F6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35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DCDF-1142-32E6-1D86-50581295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61B6F-4365-7872-81E4-43F454C9D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8F209-80D8-D9ED-E12C-B3D2BDFD2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DF32E-2B3C-1D8B-BF87-4E205B4C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3F8F-8627-4519-9858-A37C89CBE887}" type="datetimeFigureOut">
              <a:rPr lang="en-CA" smtClean="0"/>
              <a:t>10/02/2024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D128C-0B89-0429-0677-0D0D36A7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AED7A-1FE2-B5FE-F886-D2E65A42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8D2-E2AF-4B16-95A0-18DE0C3F6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12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FC88-33ED-BEE2-E249-CA362103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ED76E-130A-2586-443E-359356D9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A0196-73E5-99CB-5FD1-1529640D0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55238-1276-3467-1DA6-04503A134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53EF2-5038-2D1C-6E60-790C99C2B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CE0EA-7505-7AE8-42A9-D9FEE720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3F8F-8627-4519-9858-A37C89CBE887}" type="datetimeFigureOut">
              <a:rPr lang="en-CA" smtClean="0"/>
              <a:t>10/02/2024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5EF9B-FFF0-2E2E-66C8-792FC8D1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7BE82-EB5F-B73D-1999-9D780F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8D2-E2AF-4B16-95A0-18DE0C3F6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15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97E7-D8B4-80EA-8394-7D6CADC6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2F6BE-9066-520E-60D1-C50E93E6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3F8F-8627-4519-9858-A37C89CBE887}" type="datetimeFigureOut">
              <a:rPr lang="en-CA" smtClean="0"/>
              <a:t>10/02/2024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08BA4-53D5-FB34-0C0B-E8506831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EFB18-CFAF-C814-9F22-EBFE9FC6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8D2-E2AF-4B16-95A0-18DE0C3F6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89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FA25A-0C75-FEC0-9529-05737EE4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3F8F-8627-4519-9858-A37C89CBE887}" type="datetimeFigureOut">
              <a:rPr lang="en-CA" smtClean="0"/>
              <a:t>10/02/2024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EBA32-6B54-31AD-3E14-121D034B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138A4-FD4B-341C-3E24-B6357C3A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8D2-E2AF-4B16-95A0-18DE0C3F6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89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FFA6-8FD4-96FC-CB1C-8B5C8332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4B65-7507-3414-9743-1E7F003D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5BD5B-D3EB-F0C3-FAEF-7F62B1AB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3735C-CF5E-A165-95E2-CAFF99F1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3F8F-8627-4519-9858-A37C89CBE887}" type="datetimeFigureOut">
              <a:rPr lang="en-CA" smtClean="0"/>
              <a:t>10/02/2024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BB878-9D22-6754-5455-7AC035A0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B9674-B579-BF53-440E-9A62D990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8D2-E2AF-4B16-95A0-18DE0C3F6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43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B2D8-3751-ACC4-E120-4D02E68B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F4045-6BEC-7281-81A8-374D59D5D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0EBEF-D1DD-A6A1-DCD4-0565B2415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4BFB9-779D-D5E3-3C9E-F6447A9B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3F8F-8627-4519-9858-A37C89CBE887}" type="datetimeFigureOut">
              <a:rPr lang="en-CA" smtClean="0"/>
              <a:t>10/02/2024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58583-C5C4-6BC4-8FF4-A1D23AB7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A86C2-46A1-16D7-A507-CC8A391A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8D2-E2AF-4B16-95A0-18DE0C3F6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33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A8705-973A-2336-81AC-CD4843A7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F790-46A9-A8AD-681D-F26FE1D5D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91FB-1932-2DBC-5B04-A792D7309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3F8F-8627-4519-9858-A37C89CBE887}" type="datetimeFigureOut">
              <a:rPr lang="en-CA" smtClean="0"/>
              <a:t>10/02/2024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F6903-4F67-CED1-562F-A9F4E5F97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7481B-E6AB-5CC0-0D42-35A86B7D6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08D2-E2AF-4B16-95A0-18DE0C3F6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23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TheMrityunjayPathak/RetailStoreSalesDashboard/blob/main/Dataset/Detail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5944-5D95-922E-0DBF-1F48CCBA3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919" y="2313570"/>
            <a:ext cx="9144000" cy="2387600"/>
          </a:xfrm>
        </p:spPr>
        <p:txBody>
          <a:bodyPr>
            <a:normAutofit/>
          </a:bodyPr>
          <a:lstStyle/>
          <a:p>
            <a:r>
              <a:rPr lang="en-CA" sz="8000" b="1" dirty="0">
                <a:solidFill>
                  <a:srgbClr val="FF0000"/>
                </a:solidFill>
              </a:rPr>
              <a:t>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1ADE0-AF01-5A8B-4131-5EC1D3B9B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3959" y="454443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CA" sz="3200" b="1" dirty="0"/>
              <a:t>By Rajvinder Kaur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9B623-3921-947C-D29E-73A0B74E8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98"/>
            <a:ext cx="12192000" cy="30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5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A8498-5FAB-8BB3-34DD-AF95B0B0C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55" y="1001908"/>
            <a:ext cx="4951445" cy="48541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73E27A-9E66-2F3F-3341-CBCE5550A66F}"/>
              </a:ext>
            </a:extLst>
          </p:cNvPr>
          <p:cNvSpPr txBox="1"/>
          <p:nvPr/>
        </p:nvSpPr>
        <p:spPr>
          <a:xfrm>
            <a:off x="167951" y="335844"/>
            <a:ext cx="6036906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In the first Quarter of the year sales was quite good, that same strategy should be applied for other quarters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Skirt, legging and Kurtis are least selling products. Company can improve marketing strategies on less selling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Company should implement new marketing strategies in states like Tamil Nadu, Sikkim, Himachal Pradesh, Haryana which are contributing less in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Company could give some coupons or discount on the less selling products to increase its 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Company should work on the advertisement campaigns to make people aware about the existing and upcoming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994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E563F-B22E-E4F3-D3E1-2EB7E87D1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4425F9-C678-AF27-E0FF-25F1694F0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88" y="0"/>
            <a:ext cx="6803516" cy="66373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D6AE61-3924-CDF2-730F-0F7A7B143A64}"/>
              </a:ext>
            </a:extLst>
          </p:cNvPr>
          <p:cNvSpPr/>
          <p:nvPr/>
        </p:nvSpPr>
        <p:spPr>
          <a:xfrm>
            <a:off x="644921" y="2276870"/>
            <a:ext cx="45759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553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AF4C-44A7-ACA0-132D-22692E66E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053" y="824172"/>
            <a:ext cx="6540759" cy="5209656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b="1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Objective: Analyze Sales Data using Excel to identify trends and generate insights</a:t>
            </a:r>
            <a:endParaRPr lang="en-CA" sz="32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Utilized Advanced Excel(Vlookup Function, DateValue Function, Month Function), Pivot Tables, and Data Visualization to analyze sales data, identify trends, and generate insights.</a:t>
            </a:r>
            <a:endParaRPr lang="en-CA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647B8-24F3-A20F-7869-A1836882F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122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75119-9614-7B58-44FC-A4592B747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618E-2988-F5CB-D089-6D6E5D46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008" y="1430661"/>
            <a:ext cx="5169159" cy="399667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CA" dirty="0"/>
              <a:t>The fictitious company dataset contains order id, customers demographics, sales amount and profit generated over the year 2018 in India.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CA" sz="2600" dirty="0">
                <a:hlinkClick r:id="rId2"/>
              </a:rPr>
              <a:t>https://github.com/TheMrityunjayPathak/RetailStoreSalesDashboard/blob/main/Dataset/Details.csv</a:t>
            </a:r>
            <a:endParaRPr lang="en-CA" sz="2600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CA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5C1A5-60AD-B10E-8444-83E6BD919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7"/>
            <a:ext cx="6456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1A188-D0AC-F064-ACED-786FBF406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0E63-3970-2B6D-59F2-49AA9DE8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5" y="99462"/>
            <a:ext cx="4732175" cy="6637240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This data contains two worksheet Orders and details.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Data from Orders is imported in Details using Vlookup Function.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DateValue function is used to change the format from text to date.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Dataset and system date format was different so need to change system date format.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Month function to extract month number from date.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4FD39-8CD9-759E-C508-6F96756A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107" y="325256"/>
            <a:ext cx="4857362" cy="2613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F3493A-385A-1CC7-1371-691E6B453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42373" b="58912"/>
          <a:stretch/>
        </p:blipFill>
        <p:spPr>
          <a:xfrm>
            <a:off x="5018315" y="3200400"/>
            <a:ext cx="7025951" cy="32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0B2E6-DC7D-AA97-D887-FF2C3E86C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97E1-A389-2135-7556-AC9A7C58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99462"/>
            <a:ext cx="11916747" cy="663724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CA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Created Pivot tables to aggregate data for creating charts.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Created KPIs for Total Revenue, Sales Quantity, Profit Margin, Total Profit,  and Average Order Value for the visualizations.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EEF30-84F5-0D9A-6534-C802CD4A5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1" b="41361"/>
          <a:stretch/>
        </p:blipFill>
        <p:spPr>
          <a:xfrm>
            <a:off x="127519" y="3492824"/>
            <a:ext cx="12192000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4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AD1DA-3484-70DB-DA51-6B87C5BBE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A0C2-464B-1F61-C2AD-682E0C21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5" y="99462"/>
            <a:ext cx="5040086" cy="663724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CA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CA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Revenue and Profit changing over the months.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Decline in sales and profit is noticed.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4475404-4D7E-42A7-BB3B-1E9A941FF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801261"/>
              </p:ext>
            </p:extLst>
          </p:nvPr>
        </p:nvGraphicFramePr>
        <p:xfrm>
          <a:off x="5384358" y="1564702"/>
          <a:ext cx="6331185" cy="2982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39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3BC23-F2E4-28CC-6196-82B306268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E219-42AE-25DD-3909-DAF49EF9C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5" y="99462"/>
            <a:ext cx="5040086" cy="6637240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CA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Maximum sales is generated by bookcases, printers, clothing saree.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Skirt, legging and Kurtis are least selling products. Company can improve marketing strategies on less selling products.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E6DCC98-EB26-4DD2-9561-4CF9AD471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902621"/>
              </p:ext>
            </p:extLst>
          </p:nvPr>
        </p:nvGraphicFramePr>
        <p:xfrm>
          <a:off x="5411755" y="1411801"/>
          <a:ext cx="6545673" cy="386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643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73AE3-09DC-1CA5-9A88-DFBEFC4D0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F38A-21D0-89F8-A389-C74D8BA58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99462"/>
            <a:ext cx="5693229" cy="6637240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CA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CA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Madhya Pradesh and Maharashtra are contributing in most of the sales.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Company should implement marketing strategies in other states like Tamil Nadu, Sikkim, Himachal Pradesh, Haryana.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2573F4B-A423-447D-B824-073EC4BB54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043007"/>
              </p:ext>
            </p:extLst>
          </p:nvPr>
        </p:nvGraphicFramePr>
        <p:xfrm>
          <a:off x="5945500" y="1131807"/>
          <a:ext cx="6011333" cy="3885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508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CBBF5-D92C-AFD0-BEA5-07A455AD8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F713-A248-2D91-6CB8-0068BC5B0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99462"/>
            <a:ext cx="11916747" cy="6637240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F57F2-AB9F-5F8C-345A-65A62AF8F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57" b="11565"/>
          <a:stretch/>
        </p:blipFill>
        <p:spPr>
          <a:xfrm>
            <a:off x="0" y="121298"/>
            <a:ext cx="12192000" cy="67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4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383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Sales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https://github.com/TheMrityunjayPathak/RetailStoreSalesDashboard/blob/main/Dataset/Details.csv</dc:title>
  <dc:creator>Rajvinder Kaur</dc:creator>
  <cp:lastModifiedBy>Rajvinder Kaur</cp:lastModifiedBy>
  <cp:revision>5</cp:revision>
  <dcterms:created xsi:type="dcterms:W3CDTF">2024-02-08T02:10:45Z</dcterms:created>
  <dcterms:modified xsi:type="dcterms:W3CDTF">2024-02-10T20:15:17Z</dcterms:modified>
</cp:coreProperties>
</file>