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75" r:id="rId12"/>
    <p:sldId id="267" r:id="rId13"/>
    <p:sldId id="268" r:id="rId14"/>
    <p:sldId id="269" r:id="rId15"/>
    <p:sldId id="270" r:id="rId16"/>
    <p:sldId id="272" r:id="rId17"/>
    <p:sldId id="27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804"/>
  </p:normalViewPr>
  <p:slideViewPr>
    <p:cSldViewPr snapToGrid="0">
      <p:cViewPr varScale="1">
        <p:scale>
          <a:sx n="75" d="100"/>
          <a:sy n="75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50866-37B9-D846-B433-6B8E70BA5601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5260-16BF-F645-81D3-9262C305E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this trend continues, </a:t>
            </a:r>
            <a:r>
              <a:rPr lang="en-CA" b="1" dirty="0"/>
              <a:t>cardiovascular diseases will remain a major global health challenge</a:t>
            </a:r>
            <a:r>
              <a:rPr lang="en-CA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CA" dirty="0"/>
            </a:br>
            <a:r>
              <a:rPr lang="en-CA" b="1" dirty="0"/>
              <a:t>Future research should focus on identifying key risk factors contributing to this increase and implementing strategies to </a:t>
            </a:r>
            <a:r>
              <a:rPr lang="en-CA" dirty="0"/>
              <a:t>reduce</a:t>
            </a:r>
            <a:r>
              <a:rPr lang="en-CA" b="1" dirty="0"/>
              <a:t> them.</a:t>
            </a:r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Final Verdict:</a:t>
            </a:r>
            <a:endParaRPr lang="en-CA" dirty="0"/>
          </a:p>
          <a:p>
            <a:r>
              <a:rPr lang="en-CA" dirty="0"/>
              <a:t>✔ </a:t>
            </a:r>
            <a:r>
              <a:rPr lang="en-CA" b="1" dirty="0"/>
              <a:t>If the goal is forecasting future deaths, ARIMA is the preferred model due to lower prediction errors.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If the goal is interpreting historical trends, Linear Regression is slightly better.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For predicting cardiovascular disease deaths in the future, ARIMA is the better choice.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Users can </a:t>
            </a:r>
            <a:r>
              <a:rPr lang="en-CA" b="1" dirty="0"/>
              <a:t>switch between different causes</a:t>
            </a:r>
            <a:r>
              <a:rPr lang="en-CA" dirty="0"/>
              <a:t> (</a:t>
            </a:r>
            <a:r>
              <a:rPr lang="en-CA" b="1" dirty="0"/>
              <a:t>Cardiovascular Diseases, Neoplasms, Lower Respiratory Infections, Neonatal Disorders, and Tuberculosis</a:t>
            </a:r>
            <a:r>
              <a:rPr lang="en-CA" dirty="0"/>
              <a:t>) to see how different diseases impact various countries.</a:t>
            </a:r>
          </a:p>
          <a:p>
            <a:endParaRPr lang="en-CA" dirty="0"/>
          </a:p>
          <a:p>
            <a:r>
              <a:rPr lang="en-CA" dirty="0"/>
              <a:t>Countries with the </a:t>
            </a:r>
            <a:r>
              <a:rPr lang="en-CA" b="1" dirty="0"/>
              <a:t>darkest red shades</a:t>
            </a:r>
            <a:r>
              <a:rPr lang="en-CA" dirty="0"/>
              <a:t> indicate the </a:t>
            </a:r>
            <a:r>
              <a:rPr lang="en-CA" b="1" dirty="0"/>
              <a:t>highest number of deaths.</a:t>
            </a:r>
          </a:p>
          <a:p>
            <a:endParaRPr lang="en-US" dirty="0"/>
          </a:p>
          <a:p>
            <a:r>
              <a:rPr lang="en-CA" dirty="0"/>
              <a:t>Choropleth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</a:t>
            </a:r>
            <a:r>
              <a:rPr lang="en-CA" b="1" dirty="0"/>
              <a:t>visualization helps identify the leading causes of death globally</a:t>
            </a:r>
            <a:r>
              <a:rPr lang="en-CA" dirty="0"/>
              <a:t>, providing insights into: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Public health priorities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Areas requiring urgent intervention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The overall burden of non-communicable and communicable diseases worldwide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64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.This </a:t>
            </a:r>
            <a:r>
              <a:rPr lang="en-CA" b="1" dirty="0"/>
              <a:t>interactive visualization</a:t>
            </a:r>
            <a:r>
              <a:rPr lang="en-CA" dirty="0"/>
              <a:t> allows </a:t>
            </a:r>
            <a:r>
              <a:rPr lang="en-CA" b="1" dirty="0"/>
              <a:t>researchers, policymakers, and public health officials</a:t>
            </a:r>
            <a:r>
              <a:rPr lang="en-CA" dirty="0"/>
              <a:t> to: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Identify high-risk regions</a:t>
            </a:r>
            <a:r>
              <a:rPr lang="en-CA" dirty="0"/>
              <a:t> with the highest mortality burdens.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Analyze global health trends</a:t>
            </a:r>
            <a:r>
              <a:rPr lang="en-CA" dirty="0"/>
              <a:t> and variations across countries.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Prioritize interventions</a:t>
            </a:r>
            <a:r>
              <a:rPr lang="en-CA" dirty="0"/>
              <a:t> in </a:t>
            </a:r>
            <a:r>
              <a:rPr lang="en-CA" b="1" dirty="0"/>
              <a:t>countries with the highest mortality rates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chart represents </a:t>
            </a:r>
            <a:r>
              <a:rPr lang="en-CA" b="1" dirty="0"/>
              <a:t>total global deaths</a:t>
            </a:r>
            <a:r>
              <a:rPr lang="en-CA" dirty="0"/>
              <a:t> over time, spanning from </a:t>
            </a:r>
            <a:r>
              <a:rPr lang="en-CA" b="1" dirty="0"/>
              <a:t>1990 to 2020</a:t>
            </a:r>
            <a:r>
              <a:rPr lang="en-CA" dirty="0"/>
              <a:t>. The trend line is </a:t>
            </a:r>
            <a:r>
              <a:rPr lang="en-CA" b="1" dirty="0"/>
              <a:t>increasing</a:t>
            </a:r>
            <a:r>
              <a:rPr lang="en-CA" dirty="0"/>
              <a:t>, indicating a rise in global deaths over time.</a:t>
            </a:r>
          </a:p>
          <a:p>
            <a:endParaRPr lang="en-CA" dirty="0"/>
          </a:p>
          <a:p>
            <a:r>
              <a:rPr lang="en-CA" dirty="0"/>
              <a:t>Users can </a:t>
            </a:r>
            <a:r>
              <a:rPr lang="en-CA" b="1" dirty="0"/>
              <a:t>hover over each year</a:t>
            </a:r>
            <a:r>
              <a:rPr lang="en-CA" dirty="0"/>
              <a:t> to see the </a:t>
            </a:r>
            <a:r>
              <a:rPr lang="en-CA" b="1" dirty="0"/>
              <a:t>exact number of deaths</a:t>
            </a:r>
            <a:r>
              <a:rPr lang="en-CA" dirty="0"/>
              <a:t>. </a:t>
            </a:r>
          </a:p>
          <a:p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Increases in deaths due to pandemics, wars, or other global health crises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Fluctuations in mortality rates that may reflect public health improvements or disease outbreaks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✔ </a:t>
            </a:r>
            <a:r>
              <a:rPr lang="en-CA" b="1" dirty="0"/>
              <a:t>Healthcare interventions and their impact across different time periods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8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b="1" dirty="0"/>
              <a:t>op 10 Deadliest Diseases by Country</a:t>
            </a:r>
            <a:endParaRPr lang="en-CA" dirty="0"/>
          </a:p>
          <a:p>
            <a:r>
              <a:rPr lang="en-CA" dirty="0"/>
              <a:t>The below interactive visualization represents the Top 10 Deadliest Diseases by Country using a bar chart. </a:t>
            </a:r>
          </a:p>
          <a:p>
            <a:endParaRPr lang="en-CA" dirty="0"/>
          </a:p>
          <a:p>
            <a:r>
              <a:rPr lang="en-CA" dirty="0"/>
              <a:t>The user can select a country from the dropdown menu, and this will display the bar chart to show  the top 10 diseases causing the highest number of deaths in that country.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50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statement means that </a:t>
            </a:r>
            <a:r>
              <a:rPr lang="en-CA" b="1" dirty="0"/>
              <a:t>deaths from infectious diseases (Communicable Diseases - CDs)</a:t>
            </a:r>
            <a:r>
              <a:rPr lang="en-CA" dirty="0"/>
              <a:t> such as tuberculosis, malaria, and pneumonia have </a:t>
            </a:r>
            <a:r>
              <a:rPr lang="en-CA" b="1" dirty="0"/>
              <a:t>decreased over time</a:t>
            </a:r>
            <a:r>
              <a:rPr lang="en-CA" dirty="0"/>
              <a:t> due to advancements in </a:t>
            </a:r>
            <a:r>
              <a:rPr lang="en-CA" b="1" dirty="0"/>
              <a:t>medicine, vaccines, improved sanitation, and healthcare access</a:t>
            </a:r>
            <a:r>
              <a:rPr lang="en-CA" dirty="0"/>
              <a:t>.</a:t>
            </a:r>
          </a:p>
          <a:p>
            <a:r>
              <a:rPr lang="en-CA" dirty="0"/>
              <a:t>However, </a:t>
            </a:r>
            <a:r>
              <a:rPr lang="en-CA" b="1" dirty="0"/>
              <a:t>Non-Communicable Diseases (NCDs)</a:t>
            </a:r>
            <a:r>
              <a:rPr lang="en-CA" dirty="0"/>
              <a:t> such as heart disease, cancer, and diabetes are </a:t>
            </a:r>
            <a:r>
              <a:rPr lang="en-CA" b="1" dirty="0"/>
              <a:t>increasing</a:t>
            </a:r>
            <a:r>
              <a:rPr lang="en-CA" dirty="0"/>
              <a:t>, mainly because: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Aging Populations</a:t>
            </a:r>
            <a:r>
              <a:rPr lang="en-CA" dirty="0"/>
              <a:t> – As people live longer, they are more likely to develop chronic illnesses.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Lifestyle Factors</a:t>
            </a:r>
            <a:r>
              <a:rPr lang="en-CA" dirty="0"/>
              <a:t> – Poor diet, lack of exercise, smoking, alcohol consumption, and stress contribute to the rise in NCDs.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means that analyzing mortality patterns (how and why people die) helps us understand the major health issues affecting populations globally.</a:t>
            </a:r>
            <a:endParaRPr lang="en-CA" b="1" dirty="0"/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analysis explores global mortality trends by examining the leading causes of death across different countries and time periods.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Mortality Rate:</a:t>
            </a:r>
            <a:r>
              <a:rPr lang="en-CA" dirty="0"/>
              <a:t> The number of deaths in a specific population over a given period, usually expressed per 1,000 or 100,000 people.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This bar chart represents the top 10 causes of death globally.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Cardiovascular Diseases</a:t>
            </a:r>
            <a:r>
              <a:rPr lang="en-CA" dirty="0"/>
              <a:t> responsible for millions of deaths each year.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Coronary Artery Disease (CAD)</a:t>
            </a:r>
            <a:r>
              <a:rPr lang="en-CA" dirty="0"/>
              <a:t> – Blockages in the arteries supplying the heart, leading to heart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Stroke</a:t>
            </a:r>
            <a:r>
              <a:rPr lang="en-CA" dirty="0"/>
              <a:t> – Disruption of blood flow to the brain due to a clot or rupture.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Heart Failure</a:t>
            </a:r>
            <a:r>
              <a:rPr lang="en-CA" dirty="0"/>
              <a:t> – The heart's inability to pump blood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Hypertension (High Blood Pressure)</a:t>
            </a:r>
            <a:r>
              <a:rPr lang="en-CA" dirty="0"/>
              <a:t> – A major risk factor for heart disease and stroke.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Arrhythmias</a:t>
            </a:r>
            <a:r>
              <a:rPr lang="en-CA" dirty="0"/>
              <a:t> – Irregular heartbeats that can lead to complications.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line graph visualizes the </a:t>
            </a:r>
            <a:r>
              <a:rPr lang="en-CA" b="1" dirty="0"/>
              <a:t>top 5 causes of death</a:t>
            </a:r>
            <a:r>
              <a:rPr lang="en-CA" dirty="0"/>
              <a:t> from around </a:t>
            </a:r>
            <a:r>
              <a:rPr lang="en-CA" b="1" dirty="0"/>
              <a:t>1990 to 2020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A" b="1" dirty="0"/>
          </a:p>
          <a:p>
            <a:r>
              <a:rPr lang="en-CA" b="1" dirty="0"/>
              <a:t>Overall Trend:</a:t>
            </a:r>
            <a:r>
              <a:rPr lang="en-CA" dirty="0"/>
              <a:t> Non-communicable diseases (NCDs) are becoming major global health issue, while some infectious diseases show a decline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This graph represents the top 10 countries by total deaths.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China</a:t>
            </a:r>
            <a:r>
              <a:rPr lang="en-CA" dirty="0"/>
              <a:t> and </a:t>
            </a:r>
            <a:r>
              <a:rPr lang="en-CA" b="1" dirty="0"/>
              <a:t>India</a:t>
            </a:r>
            <a:r>
              <a:rPr lang="en-CA" dirty="0"/>
              <a:t> have the highest total deaths, with </a:t>
            </a:r>
            <a:r>
              <a:rPr lang="en-CA" b="1" dirty="0"/>
              <a:t>265.4 million</a:t>
            </a:r>
            <a:r>
              <a:rPr lang="en-CA" dirty="0"/>
              <a:t> and </a:t>
            </a:r>
            <a:r>
              <a:rPr lang="en-CA" b="1" dirty="0"/>
              <a:t>238.2 million</a:t>
            </a:r>
            <a:r>
              <a:rPr lang="en-CA" dirty="0"/>
              <a:t> deaths, respectively, significantly surpassing all other countries.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🔹 </a:t>
            </a:r>
            <a:r>
              <a:rPr lang="en-CA" b="1" dirty="0"/>
              <a:t>Non-Communicable Diseases (NCDs):</a:t>
            </a:r>
            <a:br>
              <a:rPr lang="en-CA" dirty="0"/>
            </a:br>
            <a:r>
              <a:rPr lang="en-CA" dirty="0"/>
              <a:t>Chronic diseases that are </a:t>
            </a:r>
            <a:r>
              <a:rPr lang="en-CA" b="1" dirty="0"/>
              <a:t>not infectious</a:t>
            </a:r>
            <a:r>
              <a:rPr lang="en-CA" dirty="0"/>
              <a:t> and </a:t>
            </a:r>
            <a:r>
              <a:rPr lang="en-CA" b="1" dirty="0"/>
              <a:t>cannot be transmitted</a:t>
            </a:r>
            <a:r>
              <a:rPr lang="en-CA" dirty="0"/>
              <a:t> from person to person. They are often caused by lifestyle factors, genetics, or environmental influences. Examples include </a:t>
            </a:r>
            <a:r>
              <a:rPr lang="en-CA" b="1" dirty="0"/>
              <a:t>heart disease, cancer, diabetes, and chronic respiratory diseases</a:t>
            </a:r>
            <a:r>
              <a:rPr lang="en-CA" dirty="0"/>
              <a:t>.</a:t>
            </a:r>
          </a:p>
          <a:p>
            <a:r>
              <a:rPr lang="en-CA" dirty="0"/>
              <a:t>🔹 </a:t>
            </a:r>
            <a:r>
              <a:rPr lang="en-CA" b="1" dirty="0"/>
              <a:t>Communicable Diseases (CDs):</a:t>
            </a:r>
            <a:br>
              <a:rPr lang="en-CA" dirty="0"/>
            </a:br>
            <a:r>
              <a:rPr lang="en-CA" dirty="0"/>
              <a:t>Infectious diseases caused by </a:t>
            </a:r>
            <a:r>
              <a:rPr lang="en-CA" b="1" dirty="0"/>
              <a:t>bacteria, viruses, fungi, or parasites</a:t>
            </a:r>
            <a:r>
              <a:rPr lang="en-CA" dirty="0"/>
              <a:t> that can </a:t>
            </a:r>
            <a:r>
              <a:rPr lang="en-CA" b="1" dirty="0"/>
              <a:t>spread</a:t>
            </a:r>
            <a:r>
              <a:rPr lang="en-CA" dirty="0"/>
              <a:t> from one person to another through air, water, food, direct contact, or vectors. Examples include </a:t>
            </a:r>
            <a:r>
              <a:rPr lang="en-CA" b="1" dirty="0"/>
              <a:t>influenza, tuberculosis, malaria, and COVID-19</a:t>
            </a:r>
            <a:r>
              <a:rPr lang="en-CA" dirty="0"/>
              <a:t>.</a:t>
            </a:r>
          </a:p>
          <a:p>
            <a:endParaRPr lang="en-US" dirty="0"/>
          </a:p>
          <a:p>
            <a:r>
              <a:rPr lang="en-CA" b="1" dirty="0"/>
              <a:t>Examples of Chronic Diseases</a:t>
            </a:r>
          </a:p>
          <a:p>
            <a:r>
              <a:rPr lang="en-CA" dirty="0"/>
              <a:t>🔹 </a:t>
            </a:r>
            <a:r>
              <a:rPr lang="en-CA" b="1" dirty="0"/>
              <a:t>Cardiovascular Diseases</a:t>
            </a:r>
            <a:r>
              <a:rPr lang="en-CA" dirty="0"/>
              <a:t> – Heart disease, hypertension, stroke.</a:t>
            </a:r>
            <a:br>
              <a:rPr lang="en-CA" dirty="0"/>
            </a:br>
            <a:r>
              <a:rPr lang="en-CA" dirty="0"/>
              <a:t>🔹 </a:t>
            </a:r>
            <a:r>
              <a:rPr lang="en-CA" b="1" dirty="0"/>
              <a:t>Cancer</a:t>
            </a:r>
            <a:r>
              <a:rPr lang="en-CA" dirty="0"/>
              <a:t> – Breast cancer, lung cancer, colorectal cancer.</a:t>
            </a:r>
            <a:br>
              <a:rPr lang="en-CA" dirty="0"/>
            </a:br>
            <a:r>
              <a:rPr lang="en-CA" dirty="0"/>
              <a:t>🔹 </a:t>
            </a:r>
            <a:r>
              <a:rPr lang="en-CA" b="1" dirty="0"/>
              <a:t>Diabetes</a:t>
            </a:r>
            <a:r>
              <a:rPr lang="en-CA" dirty="0"/>
              <a:t> – Type 1 and Type 2 diabetes.</a:t>
            </a:r>
            <a:br>
              <a:rPr lang="en-CA" dirty="0"/>
            </a:br>
            <a:r>
              <a:rPr lang="en-CA" dirty="0"/>
              <a:t>🔹 </a:t>
            </a:r>
            <a:r>
              <a:rPr lang="en-CA" b="1" dirty="0"/>
              <a:t>Chronic Respiratory Diseases</a:t>
            </a:r>
            <a:r>
              <a:rPr lang="en-CA" dirty="0"/>
              <a:t> – Asthma, chronic obstructive pulmonary disease (COPD).</a:t>
            </a:r>
            <a:br>
              <a:rPr lang="en-CA" dirty="0"/>
            </a:br>
            <a:r>
              <a:rPr lang="en-CA" dirty="0"/>
              <a:t>🔹 </a:t>
            </a:r>
            <a:r>
              <a:rPr lang="en-CA" b="1" dirty="0"/>
              <a:t>Kidney Disease</a:t>
            </a:r>
            <a:r>
              <a:rPr lang="en-CA" dirty="0"/>
              <a:t> – Chronic kidney disease (CKD).</a:t>
            </a:r>
            <a:br>
              <a:rPr lang="en-CA" dirty="0"/>
            </a:br>
            <a:r>
              <a:rPr lang="en-CA" dirty="0"/>
              <a:t>🔹 </a:t>
            </a:r>
            <a:r>
              <a:rPr lang="en-CA" b="1" dirty="0"/>
              <a:t>Neurological Disorders</a:t>
            </a:r>
            <a:r>
              <a:rPr lang="en-CA" dirty="0"/>
              <a:t> – Alzheimer’s disease, Parkinson’s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graph shows mortality trends for </a:t>
            </a:r>
            <a:r>
              <a:rPr lang="en-CA" b="1" dirty="0"/>
              <a:t>non-communicable diseases (NCDs) and communicable diseases (CDs) from 1990 to 2019</a:t>
            </a:r>
            <a:r>
              <a:rPr lang="en-CA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Medical advancements have reduced CD deaths</a:t>
            </a:r>
            <a:r>
              <a:rPr lang="en-CA" dirty="0"/>
              <a:t>, but NCDs remain a major public health issue. </a:t>
            </a:r>
            <a:r>
              <a:rPr lang="en-CA" b="1" dirty="0"/>
              <a:t>Aging populations, urbanization, and lifestyle changes</a:t>
            </a:r>
            <a:r>
              <a:rPr lang="en-CA" dirty="0"/>
              <a:t> contribute to their increase.</a:t>
            </a:r>
          </a:p>
          <a:p>
            <a:endParaRPr lang="en-CA" dirty="0"/>
          </a:p>
          <a:p>
            <a:r>
              <a:rPr lang="en-CA" dirty="0"/>
              <a:t>The statement means that </a:t>
            </a:r>
            <a:r>
              <a:rPr lang="en-CA" b="1" dirty="0"/>
              <a:t>medical progress</a:t>
            </a:r>
            <a:r>
              <a:rPr lang="en-CA" dirty="0"/>
              <a:t> (such as vaccines, antibiotics, and improved healthcare) has helped reduce deaths caused by </a:t>
            </a:r>
            <a:r>
              <a:rPr lang="en-CA" b="1" dirty="0"/>
              <a:t>communicable diseases (CDs)</a:t>
            </a:r>
            <a:r>
              <a:rPr lang="en-CA" dirty="0"/>
              <a:t> like infections. However, </a:t>
            </a:r>
            <a:r>
              <a:rPr lang="en-CA" b="1" dirty="0"/>
              <a:t>non-communicable diseases (NCDs)</a:t>
            </a:r>
            <a:r>
              <a:rPr lang="en-CA" dirty="0"/>
              <a:t>—such as heart disease, diabetes, and cancer—are still a </a:t>
            </a:r>
            <a:r>
              <a:rPr lang="en-CA" b="1" dirty="0"/>
              <a:t>major health concern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25260-16BF-F645-81D3-9262C305E2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1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4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4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07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4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9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7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646B-43C3-5444-80C6-5CD100DCA719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C26C30-B7FC-7141-ABDA-BC67954E5E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0069753/" TargetMode="External"/><Relationship Id="rId2" Type="http://schemas.openxmlformats.org/officeDocument/2006/relationships/hyperlink" Target="https://ourworldindata.org/causes-of-dea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.cdc.gov/search/?query=leading%20causes%20of%20death&amp;dpage=1" TargetMode="External"/><Relationship Id="rId4" Type="http://schemas.openxmlformats.org/officeDocument/2006/relationships/hyperlink" Target="https://ourworldindata.org/grapher/annual-number-of-deaths-by-cau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1F95-9E6C-36DB-B1C7-C09A6206B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623" y="1121074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6100" b="1" i="0" dirty="0">
                <a:effectLst/>
                <a:latin typeface="system-ui"/>
              </a:rPr>
              <a:t>Analyzing Global Causes of Death</a:t>
            </a:r>
            <a:br>
              <a:rPr lang="en-CA" sz="6100" b="1" i="0" dirty="0">
                <a:effectLst/>
                <a:latin typeface="system-ui"/>
              </a:rPr>
            </a:b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B511-4299-D319-6E4E-0138CC66C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59" y="5521773"/>
            <a:ext cx="8258176" cy="631825"/>
          </a:xfrm>
        </p:spPr>
        <p:txBody>
          <a:bodyPr anchor="ctr">
            <a:normAutofit lnSpcReduction="10000"/>
          </a:bodyPr>
          <a:lstStyle/>
          <a:p>
            <a:r>
              <a:rPr lang="en-US" sz="2800" dirty="0"/>
              <a:t>Presented by: Rajvir Kaur</a:t>
            </a:r>
          </a:p>
        </p:txBody>
      </p:sp>
    </p:spTree>
    <p:extLst>
      <p:ext uri="{BB962C8B-B14F-4D97-AF65-F5344CB8AC3E}">
        <p14:creationId xmlns:p14="http://schemas.microsoft.com/office/powerpoint/2010/main" val="142461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7A7F-4201-6B2A-BD30-86A873E3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749" y="718298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How can machine learning models be used to forecast future cardiovascular disease trends?</a:t>
            </a:r>
            <a:br>
              <a:rPr lang="en-US" sz="2600" b="1" dirty="0"/>
            </a:br>
            <a:endParaRPr lang="en-US" sz="2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B3AEB8-34F0-6037-CDFB-CCE451E459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048" y="3320918"/>
            <a:ext cx="5614416" cy="353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7A8E32B-B5DC-03D2-3E92-CA25FB3C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780" y="3371078"/>
            <a:ext cx="5614416" cy="34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54B07-19E6-8E30-F0C2-C6A6AAE95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417" y="2308948"/>
            <a:ext cx="3431534" cy="666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10491-11A8-54DF-DD6F-DFD016B3C185}"/>
              </a:ext>
            </a:extLst>
          </p:cNvPr>
          <p:cNvSpPr txBox="1"/>
          <p:nvPr/>
        </p:nvSpPr>
        <p:spPr>
          <a:xfrm>
            <a:off x="417268" y="1928170"/>
            <a:ext cx="35934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/>
              <a:t>Model Used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/>
              <a:t>ARIMA (Autoregressive Integrated Moving Average)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6129A-8ADD-70F5-0ED8-D7782277D131}"/>
              </a:ext>
            </a:extLst>
          </p:cNvPr>
          <p:cNvSpPr txBox="1"/>
          <p:nvPr/>
        </p:nvSpPr>
        <p:spPr>
          <a:xfrm>
            <a:off x="6577584" y="1693427"/>
            <a:ext cx="5375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The trend suggests an </a:t>
            </a:r>
            <a:r>
              <a:rPr lang="en-CA" b="1" dirty="0"/>
              <a:t>increasing number of deaths due to cardiovascular diseases</a:t>
            </a:r>
            <a:r>
              <a:rPr lang="en-CA" dirty="0"/>
              <a:t> over time.</a:t>
            </a:r>
          </a:p>
          <a:p>
            <a:endParaRPr lang="en-CA" dirty="0"/>
          </a:p>
          <a:p>
            <a:r>
              <a:rPr lang="en-CA" b="1" dirty="0"/>
              <a:t>Continuous rise in deaths</a:t>
            </a:r>
            <a:r>
              <a:rPr lang="en-CA" dirty="0"/>
              <a:t>, exceeding </a:t>
            </a:r>
            <a:r>
              <a:rPr lang="en-CA" b="1" dirty="0"/>
              <a:t>2.1 million deaths per year by 2035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33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9312-8606-FDC8-F615-B5ACA4A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767" y="517648"/>
            <a:ext cx="9520158" cy="1049235"/>
          </a:xfrm>
        </p:spPr>
        <p:txBody>
          <a:bodyPr>
            <a:normAutofit/>
          </a:bodyPr>
          <a:lstStyle/>
          <a:p>
            <a:r>
              <a:rPr lang="en-US" sz="3600" b="1" dirty="0"/>
              <a:t>Comparison between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2320C-35FF-A1BD-9D53-644AB8924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67" y="4053894"/>
            <a:ext cx="9520158" cy="1685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3EAA9-2BB4-5024-283F-BEFA0408C932}"/>
              </a:ext>
            </a:extLst>
          </p:cNvPr>
          <p:cNvSpPr txBox="1"/>
          <p:nvPr/>
        </p:nvSpPr>
        <p:spPr>
          <a:xfrm>
            <a:off x="800189" y="1933226"/>
            <a:ext cx="10591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Root Mean Squared Error (RMSE) and Mean Absolute Error (MAE) for ARIMA are lower</a:t>
            </a:r>
            <a:r>
              <a:rPr lang="en-CA" dirty="0"/>
              <a:t>, which means it produces </a:t>
            </a:r>
            <a:r>
              <a:rPr lang="en-CA" b="1" dirty="0"/>
              <a:t>more accurate predictions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ARIMA has better forecasting accuracy</a:t>
            </a:r>
            <a:r>
              <a:rPr lang="en-CA" dirty="0"/>
              <a:t> due to its </a:t>
            </a:r>
            <a:r>
              <a:rPr lang="en-CA" b="1" dirty="0"/>
              <a:t>time-series modelling capabilities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For predicting cardiovascular disease deaths in the future, ARIMA is the better choice.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9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456A1-9B5C-B68F-A5DD-6A775E6DDCC8}"/>
              </a:ext>
            </a:extLst>
          </p:cNvPr>
          <p:cNvSpPr txBox="1"/>
          <p:nvPr/>
        </p:nvSpPr>
        <p:spPr>
          <a:xfrm>
            <a:off x="692724" y="3245166"/>
            <a:ext cx="3269986" cy="2415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/>
              <a:t>The map visualizes the number of deaths per country</a:t>
            </a:r>
            <a:r>
              <a:rPr lang="en-US" dirty="0"/>
              <a:t> for selected causes, helping identify regions with </a:t>
            </a:r>
            <a:r>
              <a:rPr lang="en-US" b="1" dirty="0"/>
              <a:t>high mortality rates</a:t>
            </a:r>
            <a:r>
              <a:rPr lang="en-U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698045-6557-05C6-802A-97CA9C461D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5432" y="441680"/>
            <a:ext cx="7536265" cy="54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2060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BE745D3-C633-C992-5F78-F6559D18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14" y="439921"/>
            <a:ext cx="3509812" cy="3235400"/>
          </a:xfrm>
        </p:spPr>
        <p:txBody>
          <a:bodyPr>
            <a:noAutofit/>
          </a:bodyPr>
          <a:lstStyle/>
          <a:p>
            <a:r>
              <a:rPr lang="en-CA" sz="2800" b="1" i="0" dirty="0">
                <a:effectLst/>
              </a:rPr>
              <a:t>Global Mortality Analysis: Interactive Map of Leading Causes of Death by Country</a:t>
            </a:r>
            <a:br>
              <a:rPr lang="en-CA" b="1" i="0" dirty="0">
                <a:effectLst/>
              </a:rPr>
            </a:br>
            <a:br>
              <a:rPr lang="en-CA" b="0" i="0" dirty="0">
                <a:effectLst/>
                <a:latin typeface="Menlo" panose="020B0609030804020204" pitchFamily="49" charset="0"/>
              </a:rPr>
            </a:br>
            <a:endParaRPr lang="en-CA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0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9601-B674-E731-231A-8CFE7AAC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69" y="789696"/>
            <a:ext cx="3974413" cy="12025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/>
              <a:t>Global Causes of Death — Tree map Visualization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E1A8B-839B-4205-B556-63252231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5432610" y="-1"/>
            <a:ext cx="6759390" cy="6068305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58547-628E-3673-D74B-E195AF4A2E12}"/>
              </a:ext>
            </a:extLst>
          </p:cNvPr>
          <p:cNvSpPr txBox="1"/>
          <p:nvPr/>
        </p:nvSpPr>
        <p:spPr>
          <a:xfrm>
            <a:off x="717177" y="3034151"/>
            <a:ext cx="3974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The </a:t>
            </a:r>
            <a:r>
              <a:rPr lang="en-CA" b="1" dirty="0"/>
              <a:t>Tree map visualization</a:t>
            </a:r>
            <a:r>
              <a:rPr lang="en-CA" dirty="0"/>
              <a:t> represents the </a:t>
            </a:r>
            <a:r>
              <a:rPr lang="en-CA" b="1" dirty="0"/>
              <a:t>percentage distribution of different causes of death worldwide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94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C49-1C7E-A947-4838-5DEF6DAE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318" y="926558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Global Deaths by Country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F7423-7B29-8E92-9ED7-610D1D16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2118" y="0"/>
            <a:ext cx="7666834" cy="6127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E47AA-E89D-5F99-A054-9A0EE58B972D}"/>
              </a:ext>
            </a:extLst>
          </p:cNvPr>
          <p:cNvSpPr txBox="1"/>
          <p:nvPr/>
        </p:nvSpPr>
        <p:spPr>
          <a:xfrm>
            <a:off x="652413" y="2551837"/>
            <a:ext cx="3399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dirty="0"/>
              <a:t>This </a:t>
            </a:r>
            <a:r>
              <a:rPr lang="en-CA" b="1" dirty="0"/>
              <a:t>map visualization</a:t>
            </a:r>
            <a:r>
              <a:rPr lang="en-CA" dirty="0"/>
              <a:t> represents the </a:t>
            </a:r>
            <a:r>
              <a:rPr lang="en-CA" b="1" dirty="0"/>
              <a:t>total number of deaths per country across all causes</a:t>
            </a:r>
            <a:r>
              <a:rPr lang="en-CA" dirty="0"/>
              <a:t>, providing an </a:t>
            </a:r>
            <a:r>
              <a:rPr lang="en-CA" b="1" dirty="0"/>
              <a:t>intuitive way to compare mortality rates globally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65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8FC9-8080-D3B0-684A-350D76B2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689" y="706419"/>
            <a:ext cx="3429000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1600" b="1" dirty="0"/>
            </a:br>
            <a:br>
              <a:rPr lang="en-US" sz="1600" b="1" dirty="0"/>
            </a:br>
            <a:r>
              <a:rPr lang="en-US" sz="2800" b="1" dirty="0"/>
              <a:t>Global Mortality Trends Over Time</a:t>
            </a:r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A9092-7063-F01F-5804-52DAC2E9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algn="just"/>
            <a:r>
              <a:rPr lang="en-CA" sz="1800" dirty="0"/>
              <a:t>The </a:t>
            </a:r>
            <a:r>
              <a:rPr lang="en-CA" sz="1800" b="1" dirty="0"/>
              <a:t>visualization</a:t>
            </a:r>
            <a:r>
              <a:rPr lang="en-CA" sz="1800" dirty="0"/>
              <a:t> represents the </a:t>
            </a:r>
            <a:r>
              <a:rPr lang="en-CA" sz="1800" b="1" dirty="0"/>
              <a:t>total number of deaths per year across all causes</a:t>
            </a:r>
            <a:r>
              <a:rPr lang="en-CA" sz="1800" dirty="0"/>
              <a:t>, allowing users to </a:t>
            </a:r>
            <a:r>
              <a:rPr lang="en-CA" sz="1800" b="1" dirty="0"/>
              <a:t>explore trends in global mortality over time</a:t>
            </a:r>
            <a:r>
              <a:rPr lang="en-CA" sz="1800" dirty="0"/>
              <a:t>.</a:t>
            </a:r>
          </a:p>
          <a:p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016A-3E18-C0F2-60EB-9D9896AF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02" y="859789"/>
            <a:ext cx="7491198" cy="464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597-9EEB-CFF2-9AD0-DDD558D7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52" y="966890"/>
            <a:ext cx="9520158" cy="1049235"/>
          </a:xfrm>
        </p:spPr>
        <p:txBody>
          <a:bodyPr>
            <a:normAutofit/>
          </a:bodyPr>
          <a:lstStyle/>
          <a:p>
            <a:r>
              <a:rPr lang="en-CA" b="1" dirty="0"/>
              <a:t>Top 10 Deadliest Diseases by Country</a:t>
            </a:r>
            <a:br>
              <a:rPr lang="en-CA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DAD2E5-71CF-F44D-9173-431F38395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5151" y="1939197"/>
            <a:ext cx="8920813" cy="41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3B49-9B77-C790-E020-9244798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625614"/>
            <a:ext cx="9520158" cy="1049235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7A3A-C3A6-D7E6-ADD8-2CFDDC6C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173601" cy="3450613"/>
          </a:xfrm>
        </p:spPr>
        <p:txBody>
          <a:bodyPr>
            <a:normAutofit fontScale="92500"/>
          </a:bodyPr>
          <a:lstStyle/>
          <a:p>
            <a:pPr algn="just"/>
            <a:r>
              <a:rPr lang="en-CA" dirty="0"/>
              <a:t>Global mortality trends show a </a:t>
            </a:r>
            <a:r>
              <a:rPr lang="en-CA" b="1" dirty="0"/>
              <a:t>rise in non-communicable diseases (NCDs)</a:t>
            </a:r>
            <a:r>
              <a:rPr lang="en-CA" dirty="0"/>
              <a:t>, with </a:t>
            </a:r>
            <a:r>
              <a:rPr lang="en-CA" b="1" dirty="0"/>
              <a:t>cardiovascular diseases</a:t>
            </a:r>
            <a:r>
              <a:rPr lang="en-CA" dirty="0"/>
              <a:t> being the leading cause of death.</a:t>
            </a:r>
          </a:p>
          <a:p>
            <a:pPr algn="just"/>
            <a:r>
              <a:rPr lang="en-CA" dirty="0"/>
              <a:t>The study analyze that the </a:t>
            </a:r>
            <a:r>
              <a:rPr lang="en-CA" b="1" dirty="0"/>
              <a:t>deaths from infectious diseases </a:t>
            </a:r>
            <a:r>
              <a:rPr lang="en-CA" dirty="0"/>
              <a:t>have </a:t>
            </a:r>
            <a:r>
              <a:rPr lang="en-CA" b="1" dirty="0"/>
              <a:t>decreased over time</a:t>
            </a:r>
            <a:r>
              <a:rPr lang="en-CA" dirty="0"/>
              <a:t> due to advancements in </a:t>
            </a:r>
            <a:r>
              <a:rPr lang="en-CA" b="1" dirty="0"/>
              <a:t>medicine, vaccines, improved sanitation, and healthcare access</a:t>
            </a:r>
            <a:r>
              <a:rPr lang="en-CA" dirty="0"/>
              <a:t>.</a:t>
            </a:r>
          </a:p>
          <a:p>
            <a:pPr algn="just"/>
            <a:r>
              <a:rPr lang="en-CA" dirty="0"/>
              <a:t>However, </a:t>
            </a:r>
            <a:r>
              <a:rPr lang="en-CA" b="1" dirty="0"/>
              <a:t>Non-Communicable Diseases (NCDs)</a:t>
            </a:r>
            <a:r>
              <a:rPr lang="en-CA" dirty="0"/>
              <a:t> such as heart disease, cancer, and diabetes are </a:t>
            </a:r>
            <a:r>
              <a:rPr lang="en-CA" b="1" dirty="0"/>
              <a:t>increasing</a:t>
            </a:r>
            <a:r>
              <a:rPr lang="en-CA" dirty="0"/>
              <a:t>, mainly because of </a:t>
            </a:r>
            <a:r>
              <a:rPr lang="en-CA" b="1" dirty="0"/>
              <a:t>Aging Populations </a:t>
            </a:r>
            <a:r>
              <a:rPr lang="en-CA" dirty="0"/>
              <a:t>and </a:t>
            </a:r>
            <a:r>
              <a:rPr lang="en-CA" b="1" dirty="0"/>
              <a:t>Lifestyle Factors</a:t>
            </a:r>
            <a:r>
              <a:rPr lang="en-CA" dirty="0"/>
              <a:t> .</a:t>
            </a:r>
          </a:p>
          <a:p>
            <a:pPr algn="just"/>
            <a:r>
              <a:rPr lang="en-CA" b="1" dirty="0"/>
              <a:t>Public health policies should focus on preventive measures</a:t>
            </a:r>
            <a:r>
              <a:rPr lang="en-CA" dirty="0"/>
              <a:t>, such as lifestyle changes, healthcare improvements, and early interventions for NCDs.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D012-4D67-5702-C95F-3C587921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85858"/>
            <a:ext cx="9520158" cy="1049235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DAC9-70CD-EE87-FEAF-AA9C1BCB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dirty="0">
                <a:hlinkClick r:id="rId2"/>
              </a:rPr>
              <a:t>https://ourworldindata.org/causes-of-death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>
                <a:hlinkClick r:id="rId3"/>
              </a:rPr>
              <a:t>https://pmc.ncbi.nlm.nih.gov/articles/PMC10069753/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Link to </a:t>
            </a:r>
            <a:r>
              <a:rPr lang="en-CA" dirty="0" err="1"/>
              <a:t>dataset:</a:t>
            </a:r>
            <a:r>
              <a:rPr lang="en-CA" dirty="0" err="1">
                <a:hlinkClick r:id="rId4"/>
              </a:rPr>
              <a:t>https</a:t>
            </a:r>
            <a:r>
              <a:rPr lang="en-CA" dirty="0">
                <a:hlinkClick r:id="rId4"/>
              </a:rPr>
              <a:t>://ourworldindata.org/grapher/annual-number-of-deaths-by-cause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>
                <a:hlinkClick r:id="rId5"/>
              </a:rPr>
              <a:t>https://search.cdc.gov/search/?query=leading%20causes%20of%20death&amp;dpage=1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ED9B-2A74-085E-FC79-19EF05A4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85859"/>
            <a:ext cx="9520158" cy="1049235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B00-B365-D886-946A-613CD61E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400" b="0" i="0" dirty="0">
                <a:effectLst/>
                <a:latin typeface="system-ui"/>
              </a:rPr>
              <a:t>Mortality patterns provide critical insights into the health challenges faced by different populations across the world. </a:t>
            </a:r>
          </a:p>
          <a:p>
            <a:pPr algn="just"/>
            <a:r>
              <a:rPr lang="en-CA" sz="2400" b="0" i="0" dirty="0">
                <a:effectLst/>
                <a:latin typeface="system-ui"/>
              </a:rPr>
              <a:t>Understanding the leading causes of death helps governments, healthcare organizations, and researchers develop better public health policies, allocate resources efficiently, and implement interventions to reduce preventable deaths.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F314-8D9A-187D-1E92-43F775AA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625" y="573996"/>
            <a:ext cx="9520158" cy="1049235"/>
          </a:xfrm>
        </p:spPr>
        <p:txBody>
          <a:bodyPr/>
          <a:lstStyle/>
          <a:p>
            <a:r>
              <a:rPr lang="en-US" b="1" dirty="0"/>
              <a:t>Dataset Overview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720C-7464-3411-DF58-B614062F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35" y="1934308"/>
            <a:ext cx="9061939" cy="3289910"/>
          </a:xfrm>
        </p:spPr>
        <p:txBody>
          <a:bodyPr>
            <a:normAutofit/>
          </a:bodyPr>
          <a:lstStyle/>
          <a:p>
            <a:r>
              <a:rPr lang="en-CA" sz="1600" dirty="0"/>
              <a:t>The dataset consist of 32 columns and 6121 rows for each death cause from year 1990–2019. </a:t>
            </a:r>
          </a:p>
          <a:p>
            <a:r>
              <a:rPr lang="en-CA" sz="1600" dirty="0"/>
              <a:t>This data is downloaded from our world data website.</a:t>
            </a:r>
          </a:p>
          <a:p>
            <a:r>
              <a:rPr lang="en-CA" sz="1600" b="0" i="0" dirty="0">
                <a:effectLst/>
                <a:latin typeface="system-ui"/>
              </a:rPr>
              <a:t>The dataset covers a broad spectrum of causes, including</a:t>
            </a:r>
          </a:p>
          <a:p>
            <a:pPr lvl="1"/>
            <a:r>
              <a:rPr lang="en-CA" sz="1600" b="0" i="0" dirty="0">
                <a:effectLst/>
                <a:latin typeface="system-ui"/>
              </a:rPr>
              <a:t> Infectious diseases (such as tuberculosis, malaria, and meningitis), </a:t>
            </a:r>
          </a:p>
          <a:p>
            <a:pPr lvl="1"/>
            <a:r>
              <a:rPr lang="en-CA" sz="1600" b="0" i="0" dirty="0">
                <a:effectLst/>
                <a:latin typeface="system-ui"/>
              </a:rPr>
              <a:t>Non-communicable diseases (such as cardiovascular diseases, diabetes, and cancer), </a:t>
            </a:r>
          </a:p>
          <a:p>
            <a:pPr lvl="1"/>
            <a:r>
              <a:rPr lang="en-CA" sz="1600" dirty="0">
                <a:latin typeface="system-ui"/>
              </a:rPr>
              <a:t>E</a:t>
            </a:r>
            <a:r>
              <a:rPr lang="en-CA" sz="1600" b="0" i="0" dirty="0">
                <a:effectLst/>
                <a:latin typeface="system-ui"/>
              </a:rPr>
              <a:t>xternal causes (such as road injuries, drowning, and self-harm), and maternal </a:t>
            </a:r>
          </a:p>
          <a:p>
            <a:pPr marL="457200" lvl="1" indent="0">
              <a:buNone/>
            </a:pPr>
            <a:r>
              <a:rPr lang="en-CA" sz="1600" dirty="0">
                <a:latin typeface="system-ui"/>
              </a:rPr>
              <a:t>    </a:t>
            </a:r>
            <a:r>
              <a:rPr lang="en-CA" sz="1600" b="0" i="0" dirty="0">
                <a:effectLst/>
                <a:latin typeface="system-ui"/>
              </a:rPr>
              <a:t>and neonatal conditions.</a:t>
            </a:r>
          </a:p>
          <a:p>
            <a:endParaRPr lang="en-CA" dirty="0">
              <a:latin typeface="system-ui"/>
            </a:endParaRPr>
          </a:p>
          <a:p>
            <a:endParaRPr lang="en-CA" b="0" i="0" dirty="0">
              <a:effectLst/>
              <a:latin typeface="system-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15689-B79A-018E-3FDF-03E89FD1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4336"/>
            <a:ext cx="12192000" cy="10169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A93D3B-3D9B-F4C6-4F0B-64CD9757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138098"/>
            <a:ext cx="4152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6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D272-4607-8DF7-3944-707790C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89366"/>
            <a:ext cx="9520158" cy="1049235"/>
          </a:xfrm>
        </p:spPr>
        <p:txBody>
          <a:bodyPr/>
          <a:lstStyle/>
          <a:p>
            <a:r>
              <a:rPr lang="en-US" b="1" dirty="0"/>
              <a:t>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5FCC-DE92-B4E5-72CC-AD7AEFA8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dirty="0"/>
              <a:t>What are the leading causes of mortality worldwide?</a:t>
            </a:r>
          </a:p>
          <a:p>
            <a:pPr>
              <a:buFont typeface="+mj-lt"/>
              <a:buAutoNum type="arabicPeriod"/>
            </a:pPr>
            <a:r>
              <a:rPr lang="en-CA" dirty="0"/>
              <a:t>How have the primary causes of death evolved over the years?</a:t>
            </a:r>
          </a:p>
          <a:p>
            <a:pPr>
              <a:buFont typeface="+mj-lt"/>
              <a:buAutoNum type="arabicPeriod"/>
            </a:pPr>
            <a:r>
              <a:rPr lang="en-CA" dirty="0"/>
              <a:t>Which nations report the highest mortality rates?</a:t>
            </a:r>
          </a:p>
          <a:p>
            <a:pPr>
              <a:buFont typeface="+mj-lt"/>
              <a:buAutoNum type="arabicPeriod"/>
            </a:pPr>
            <a:r>
              <a:rPr lang="en-CA" dirty="0"/>
              <a:t>What are the differences in mortality patterns between infectious diseases and chronic illnesses?</a:t>
            </a:r>
          </a:p>
          <a:p>
            <a:pPr>
              <a:buFont typeface="+mj-lt"/>
              <a:buAutoNum type="arabicPeriod"/>
            </a:pPr>
            <a:r>
              <a:rPr lang="en-CA" dirty="0"/>
              <a:t>How can machine learning models be used to forecast future cardiovascular disease trends?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5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FD4-32F1-FB90-8C2D-F40221EC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767" y="613901"/>
            <a:ext cx="10460080" cy="1049235"/>
          </a:xfrm>
        </p:spPr>
        <p:txBody>
          <a:bodyPr>
            <a:normAutofit/>
          </a:bodyPr>
          <a:lstStyle/>
          <a:p>
            <a:r>
              <a:rPr lang="en-CA" b="1" dirty="0"/>
              <a:t>What are the leading causes of mortality worldwide?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C9825-30B2-AD57-DABE-F0E5A739E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223" y="1913934"/>
            <a:ext cx="8517624" cy="37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41E37-B333-A415-3C4C-1BF1A4E8EDE7}"/>
              </a:ext>
            </a:extLst>
          </p:cNvPr>
          <p:cNvSpPr txBox="1"/>
          <p:nvPr/>
        </p:nvSpPr>
        <p:spPr>
          <a:xfrm>
            <a:off x="215153" y="2959730"/>
            <a:ext cx="3307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Cardiovascular Diseases</a:t>
            </a:r>
            <a:r>
              <a:rPr lang="en-CA" dirty="0"/>
              <a:t> are the leading cause of death, with </a:t>
            </a:r>
            <a:r>
              <a:rPr lang="en-CA" b="1" dirty="0"/>
              <a:t>447.7 million</a:t>
            </a:r>
            <a:r>
              <a:rPr lang="en-CA" dirty="0"/>
              <a:t> deaths recorded globally.</a:t>
            </a:r>
          </a:p>
        </p:txBody>
      </p:sp>
    </p:spTree>
    <p:extLst>
      <p:ext uri="{BB962C8B-B14F-4D97-AF65-F5344CB8AC3E}">
        <p14:creationId xmlns:p14="http://schemas.microsoft.com/office/powerpoint/2010/main" val="4892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693E-8D98-3A46-2BC2-B4104790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52" y="1127249"/>
            <a:ext cx="9520158" cy="104923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How have the primary causes of death evolved over the years?</a:t>
            </a:r>
            <a:br>
              <a:rPr lang="en-CA" b="1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7FBC18-713B-874D-5E96-2A321C8D6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3638" y="1761196"/>
            <a:ext cx="7455632" cy="39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51F5A-B50D-4E24-C814-A03A1C6D0BAD}"/>
              </a:ext>
            </a:extLst>
          </p:cNvPr>
          <p:cNvSpPr txBox="1"/>
          <p:nvPr/>
        </p:nvSpPr>
        <p:spPr>
          <a:xfrm>
            <a:off x="322730" y="2810431"/>
            <a:ext cx="4413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Cardiovascular Diseases</a:t>
            </a:r>
            <a:r>
              <a:rPr lang="en-CA" dirty="0"/>
              <a:t> remain the leading cause of death, steadily increasing over time.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2C2-C857-7781-BB8F-A773C85A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15" y="1113661"/>
            <a:ext cx="10090896" cy="75099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Which nations report the highest mortality rates?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DD304-11DE-27E9-8BEF-50FF935A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04" y="1816232"/>
            <a:ext cx="7002307" cy="414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75B0A-84A6-38B0-E4E3-216BE6F9636C}"/>
              </a:ext>
            </a:extLst>
          </p:cNvPr>
          <p:cNvSpPr txBox="1"/>
          <p:nvPr/>
        </p:nvSpPr>
        <p:spPr>
          <a:xfrm>
            <a:off x="219635" y="2967335"/>
            <a:ext cx="4306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China</a:t>
            </a:r>
            <a:r>
              <a:rPr lang="en-CA" dirty="0"/>
              <a:t> and </a:t>
            </a:r>
            <a:r>
              <a:rPr lang="en-CA" b="1" dirty="0"/>
              <a:t>India</a:t>
            </a:r>
            <a:r>
              <a:rPr lang="en-CA" dirty="0"/>
              <a:t> have the highest total deaths, with </a:t>
            </a:r>
            <a:r>
              <a:rPr lang="en-CA" b="1" dirty="0"/>
              <a:t>265.4 million</a:t>
            </a:r>
            <a:r>
              <a:rPr lang="en-CA" dirty="0"/>
              <a:t> and </a:t>
            </a:r>
            <a:r>
              <a:rPr lang="en-CA" b="1" dirty="0"/>
              <a:t>238.2 million</a:t>
            </a:r>
            <a:r>
              <a:rPr lang="en-CA" dirty="0"/>
              <a:t> deaths,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18E8-4989-C89E-B054-70313880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166" y="667502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mortality trends differ between communicable and non-communicable diseases?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ED0416-6C87-59B3-C869-21605B9FAD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140" y="2043808"/>
            <a:ext cx="6488507" cy="40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7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8CF83-2E8B-5E00-4D73-7249B9EF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239" y="1780384"/>
            <a:ext cx="8135986" cy="4227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68CC4-E558-1BFD-5F58-E0393D7117EA}"/>
              </a:ext>
            </a:extLst>
          </p:cNvPr>
          <p:cNvSpPr txBox="1"/>
          <p:nvPr/>
        </p:nvSpPr>
        <p:spPr>
          <a:xfrm>
            <a:off x="1375302" y="850195"/>
            <a:ext cx="10555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000" dirty="0"/>
              <a:t>NCDs consistently have a </a:t>
            </a:r>
            <a:r>
              <a:rPr lang="en-CA" sz="2000" b="1" dirty="0"/>
              <a:t>higher number of deaths</a:t>
            </a:r>
            <a:r>
              <a:rPr lang="en-CA" sz="2000" dirty="0"/>
              <a:t>, ranging from </a:t>
            </a:r>
            <a:r>
              <a:rPr lang="en-CA" sz="2000" b="1" dirty="0"/>
              <a:t>5.4M to 6.4M</a:t>
            </a:r>
            <a:r>
              <a:rPr lang="en-CA" sz="2000" dirty="0"/>
              <a:t>, while CDs remain lower, fluctuating between </a:t>
            </a:r>
            <a:r>
              <a:rPr lang="en-CA" sz="2000" b="1" dirty="0"/>
              <a:t>1.6M and 1.8M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2985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368</TotalTime>
  <Words>1749</Words>
  <Application>Microsoft Macintosh PowerPoint</Application>
  <PresentationFormat>Widescreen</PresentationFormat>
  <Paragraphs>130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Menlo</vt:lpstr>
      <vt:lpstr>Palatino Linotype</vt:lpstr>
      <vt:lpstr>system-ui</vt:lpstr>
      <vt:lpstr>Gallery</vt:lpstr>
      <vt:lpstr>Analyzing Global Causes of Death </vt:lpstr>
      <vt:lpstr>Introduction</vt:lpstr>
      <vt:lpstr>Dataset Overview and cleaning</vt:lpstr>
      <vt:lpstr>Research Questions:</vt:lpstr>
      <vt:lpstr>What are the leading causes of mortality worldwide?</vt:lpstr>
      <vt:lpstr>How have the primary causes of death evolved over the years? </vt:lpstr>
      <vt:lpstr>Which nations report the highest mortality rates? </vt:lpstr>
      <vt:lpstr>How do mortality trends differ between communicable and non-communicable diseases? </vt:lpstr>
      <vt:lpstr>PowerPoint Presentation</vt:lpstr>
      <vt:lpstr>How can machine learning models be used to forecast future cardiovascular disease trends? </vt:lpstr>
      <vt:lpstr>Comparison between models</vt:lpstr>
      <vt:lpstr>Global Mortality Analysis: Interactive Map of Leading Causes of Death by Country  </vt:lpstr>
      <vt:lpstr>Global Causes of Death — Tree map Visualization </vt:lpstr>
      <vt:lpstr>Global Deaths by Country </vt:lpstr>
      <vt:lpstr>  Global Mortality Trends Over Time   </vt:lpstr>
      <vt:lpstr>Top 10 Deadliest Diseases by Country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15872245752</dc:creator>
  <cp:lastModifiedBy>15872245752</cp:lastModifiedBy>
  <cp:revision>8</cp:revision>
  <dcterms:created xsi:type="dcterms:W3CDTF">2025-02-13T00:39:38Z</dcterms:created>
  <dcterms:modified xsi:type="dcterms:W3CDTF">2025-02-13T22:02:59Z</dcterms:modified>
</cp:coreProperties>
</file>