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9" r:id="rId3"/>
    <p:sldId id="260" r:id="rId4"/>
    <p:sldId id="261" r:id="rId5"/>
    <p:sldId id="263" r:id="rId6"/>
    <p:sldId id="266" r:id="rId7"/>
    <p:sldId id="270" r:id="rId8"/>
    <p:sldId id="272" r:id="rId9"/>
    <p:sldId id="274" r:id="rId10"/>
    <p:sldId id="267" r:id="rId11"/>
    <p:sldId id="264" r:id="rId12"/>
    <p:sldId id="27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C4FF8A-E2DE-41AE-87C6-47DADE7743B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25975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96150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257615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19852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C4FF8A-E2DE-41AE-87C6-47DADE7743B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100319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423048059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33C26-DE20-47B0-ABEF-02943F22DEB8}"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0284650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33C26-DE20-47B0-ABEF-02943F22DEB8}"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29530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3C26-DE20-47B0-ABEF-02943F22DEB8}"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6374724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AC4FF8A-E2DE-41AE-87C6-47DADE7743B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88532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82052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C4FF8A-E2DE-41AE-87C6-47DADE7743B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148372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earch.googleblog.com/2011/11/giving-you-fresher-more-recent-search.html" TargetMode="External"/><Relationship Id="rId3" Type="http://schemas.openxmlformats.org/officeDocument/2006/relationships/hyperlink" Target="https://arxiv.org/pdf/1711.08611.pdf" TargetMode="External"/><Relationship Id="rId7" Type="http://schemas.openxmlformats.org/officeDocument/2006/relationships/hyperlink" Target="https://www.google.com/search/howsearchworks/algorithms/" TargetMode="External"/><Relationship Id="rId2" Type="http://schemas.openxmlformats.org/officeDocument/2006/relationships/hyperlink" Target="https://www.cs.cornell.edu/home/kleinber/auth.pdf" TargetMode="External"/><Relationship Id="rId1" Type="http://schemas.openxmlformats.org/officeDocument/2006/relationships/slideLayout" Target="../slideLayouts/slideLayout2.xml"/><Relationship Id="rId6" Type="http://schemas.openxmlformats.org/officeDocument/2006/relationships/hyperlink" Target="https://www.forbes.com/sites/lutzfinger/2014/09/02/recommendation-engines-the-reason-why-we-love-big-data/#589fafba1077" TargetMode="External"/><Relationship Id="rId11" Type="http://schemas.openxmlformats.org/officeDocument/2006/relationships/hyperlink" Target="https://vannizhang.github.io/wonder/" TargetMode="External"/><Relationship Id="rId5" Type="http://schemas.openxmlformats.org/officeDocument/2006/relationships/hyperlink" Target="https://blog.monitorbacklinks.com/seo/recover-google-panda-penalty/" TargetMode="External"/><Relationship Id="rId10" Type="http://schemas.openxmlformats.org/officeDocument/2006/relationships/hyperlink" Target="https://googleblog.blogspot.com/2010/06/our-new-search-index-caffeine.html" TargetMode="External"/><Relationship Id="rId4" Type="http://schemas.openxmlformats.org/officeDocument/2006/relationships/hyperlink" Target="http://www.bayardo.org/ps/vldb2009.pdf" TargetMode="External"/><Relationship Id="rId9" Type="http://schemas.openxmlformats.org/officeDocument/2006/relationships/hyperlink" Target="https://googleblog.blogspot.com/2011/11/giving-you-fresher-more-recent-search.html" TargetMode="External"/></Relationships>
</file>

<file path=ppt/slides/_rels/slide2.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svg"/><Relationship Id="rId21" Type="http://schemas.openxmlformats.org/officeDocument/2006/relationships/image" Target="../media/image21.sv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svg"/><Relationship Id="rId50" Type="http://schemas.openxmlformats.org/officeDocument/2006/relationships/image" Target="../media/image50.png"/><Relationship Id="rId55" Type="http://schemas.openxmlformats.org/officeDocument/2006/relationships/image" Target="../media/image55.svg"/><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sv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40" Type="http://schemas.openxmlformats.org/officeDocument/2006/relationships/image" Target="../media/image40.png"/><Relationship Id="rId45" Type="http://schemas.openxmlformats.org/officeDocument/2006/relationships/image" Target="../media/image45.svg"/><Relationship Id="rId53" Type="http://schemas.openxmlformats.org/officeDocument/2006/relationships/image" Target="../media/image53.svg"/><Relationship Id="rId58" Type="http://schemas.openxmlformats.org/officeDocument/2006/relationships/image" Target="../media/image58.png"/><Relationship Id="rId5" Type="http://schemas.openxmlformats.org/officeDocument/2006/relationships/image" Target="../media/image5.svg"/><Relationship Id="rId61" Type="http://schemas.openxmlformats.org/officeDocument/2006/relationships/image" Target="../media/image61.svg"/><Relationship Id="rId19" Type="http://schemas.openxmlformats.org/officeDocument/2006/relationships/image" Target="../media/image1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43" Type="http://schemas.openxmlformats.org/officeDocument/2006/relationships/image" Target="../media/image43.sv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sv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svg"/><Relationship Id="rId20" Type="http://schemas.openxmlformats.org/officeDocument/2006/relationships/image" Target="../media/image20.png"/><Relationship Id="rId41" Type="http://schemas.openxmlformats.org/officeDocument/2006/relationships/image" Target="../media/image41.svg"/><Relationship Id="rId54" Type="http://schemas.openxmlformats.org/officeDocument/2006/relationships/image" Target="../media/image54.png"/><Relationship Id="rId1" Type="http://schemas.openxmlformats.org/officeDocument/2006/relationships/slideLayout" Target="../slideLayouts/slideLayout6.xml"/><Relationship Id="rId6" Type="http://schemas.openxmlformats.org/officeDocument/2006/relationships/image" Target="../media/image6.pn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svg"/><Relationship Id="rId57" Type="http://schemas.openxmlformats.org/officeDocument/2006/relationships/image" Target="../media/image57.svg"/><Relationship Id="rId10" Type="http://schemas.openxmlformats.org/officeDocument/2006/relationships/image" Target="../media/image10.png"/><Relationship Id="rId31" Type="http://schemas.openxmlformats.org/officeDocument/2006/relationships/image" Target="../media/image31.sv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ayardo.org/ps/vldb2009.pdf"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065F32-775C-4166-9229-34FFEA62BE2D}"/>
              </a:ext>
            </a:extLst>
          </p:cNvPr>
          <p:cNvPicPr>
            <a:picLocks noChangeAspect="1"/>
          </p:cNvPicPr>
          <p:nvPr/>
        </p:nvPicPr>
        <p:blipFill>
          <a:blip r:embed="rId2"/>
          <a:stretch>
            <a:fillRect/>
          </a:stretch>
        </p:blipFill>
        <p:spPr>
          <a:xfrm>
            <a:off x="526889" y="144491"/>
            <a:ext cx="6943725" cy="6334125"/>
          </a:xfrm>
          <a:prstGeom prst="rect">
            <a:avLst/>
          </a:prstGeom>
        </p:spPr>
      </p:pic>
      <p:sp>
        <p:nvSpPr>
          <p:cNvPr id="2" name="Title 1">
            <a:extLst>
              <a:ext uri="{FF2B5EF4-FFF2-40B4-BE49-F238E27FC236}">
                <a16:creationId xmlns:a16="http://schemas.microsoft.com/office/drawing/2014/main" id="{CC6D27B8-4329-4A6D-B515-7060268810F2}"/>
              </a:ext>
            </a:extLst>
          </p:cNvPr>
          <p:cNvSpPr>
            <a:spLocks noGrp="1"/>
          </p:cNvSpPr>
          <p:nvPr>
            <p:ph type="ctrTitle"/>
          </p:nvPr>
        </p:nvSpPr>
        <p:spPr>
          <a:xfrm>
            <a:off x="7322987" y="2063691"/>
            <a:ext cx="4869013" cy="1921079"/>
          </a:xfrm>
        </p:spPr>
        <p:txBody>
          <a:bodyPr>
            <a:normAutofit/>
          </a:bodyPr>
          <a:lstStyle/>
          <a:p>
            <a:pPr algn="ctr"/>
            <a:r>
              <a:rPr lang="en-US" sz="2800" dirty="0"/>
              <a:t>Google Search Recommendation </a:t>
            </a:r>
          </a:p>
        </p:txBody>
      </p:sp>
    </p:spTree>
    <p:extLst>
      <p:ext uri="{BB962C8B-B14F-4D97-AF65-F5344CB8AC3E}">
        <p14:creationId xmlns:p14="http://schemas.microsoft.com/office/powerpoint/2010/main" val="24136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963C-6338-48A6-BAA2-AB0F184813D0}"/>
              </a:ext>
            </a:extLst>
          </p:cNvPr>
          <p:cNvSpPr>
            <a:spLocks noGrp="1"/>
          </p:cNvSpPr>
          <p:nvPr>
            <p:ph type="title"/>
          </p:nvPr>
        </p:nvSpPr>
        <p:spPr>
          <a:xfrm>
            <a:off x="6359526" y="382385"/>
            <a:ext cx="5070473" cy="1492132"/>
          </a:xfrm>
        </p:spPr>
        <p:txBody>
          <a:bodyPr/>
          <a:lstStyle/>
          <a:p>
            <a:r>
              <a:rPr lang="en-US" dirty="0"/>
              <a:t>Using Terms </a:t>
            </a:r>
          </a:p>
        </p:txBody>
      </p:sp>
      <p:pic>
        <p:nvPicPr>
          <p:cNvPr id="4098" name="Picture 2" descr="Screenshot of a tweet by Danny Sullivan discussing neural matching.">
            <a:extLst>
              <a:ext uri="{FF2B5EF4-FFF2-40B4-BE49-F238E27FC236}">
                <a16:creationId xmlns:a16="http://schemas.microsoft.com/office/drawing/2014/main" id="{665AC843-AD09-48DE-9AAB-CB0799369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1627390"/>
            <a:ext cx="5495925" cy="48482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creenshot of a tweet by Google's Danny Sullivan featuring a screenshot">
            <a:extLst>
              <a:ext uri="{FF2B5EF4-FFF2-40B4-BE49-F238E27FC236}">
                <a16:creationId xmlns:a16="http://schemas.microsoft.com/office/drawing/2014/main" id="{DE9F7429-781F-41C0-8D46-B1E89B125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314325"/>
            <a:ext cx="5486400"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A24A-E210-4B7F-A4DC-E5372B530D61}"/>
              </a:ext>
            </a:extLst>
          </p:cNvPr>
          <p:cNvSpPr>
            <a:spLocks noGrp="1"/>
          </p:cNvSpPr>
          <p:nvPr>
            <p:ph type="title"/>
          </p:nvPr>
        </p:nvSpPr>
        <p:spPr/>
        <p:txBody>
          <a:bodyPr/>
          <a:lstStyle/>
          <a:p>
            <a:r>
              <a:rPr lang="en-US" dirty="0"/>
              <a:t>Possible Expectancy Matrix </a:t>
            </a:r>
          </a:p>
        </p:txBody>
      </p:sp>
      <p:sp>
        <p:nvSpPr>
          <p:cNvPr id="3" name="Content Placeholder 2">
            <a:extLst>
              <a:ext uri="{FF2B5EF4-FFF2-40B4-BE49-F238E27FC236}">
                <a16:creationId xmlns:a16="http://schemas.microsoft.com/office/drawing/2014/main" id="{E9B696BD-4426-4A74-8DB1-B6E0AC205807}"/>
              </a:ext>
            </a:extLst>
          </p:cNvPr>
          <p:cNvSpPr>
            <a:spLocks noGrp="1"/>
          </p:cNvSpPr>
          <p:nvPr>
            <p:ph idx="1"/>
          </p:nvPr>
        </p:nvSpPr>
        <p:spPr>
          <a:xfrm>
            <a:off x="1340578" y="-1444722"/>
            <a:ext cx="10178322" cy="1621365"/>
          </a:xfrm>
        </p:spPr>
        <p:txBody>
          <a:bodyPr/>
          <a:lstStyle/>
          <a:p>
            <a:r>
              <a:rPr lang="en-US" dirty="0"/>
              <a:t>Different searches have different freshness needs. This algorithmic improvement is designed to better understand how to differentiate between these kinds of searches and the level of freshness you need, and make sure you get the most up to the minute answers.</a:t>
            </a:r>
          </a:p>
          <a:p>
            <a:r>
              <a:rPr lang="en-US" dirty="0"/>
              <a:t>Some Example :</a:t>
            </a:r>
          </a:p>
        </p:txBody>
      </p:sp>
      <p:graphicFrame>
        <p:nvGraphicFramePr>
          <p:cNvPr id="5" name="Table 4">
            <a:extLst>
              <a:ext uri="{FF2B5EF4-FFF2-40B4-BE49-F238E27FC236}">
                <a16:creationId xmlns:a16="http://schemas.microsoft.com/office/drawing/2014/main" id="{C7845A65-62FF-4D74-A878-95CC90D1E789}"/>
              </a:ext>
            </a:extLst>
          </p:cNvPr>
          <p:cNvGraphicFramePr>
            <a:graphicFrameLocks noGrp="1"/>
          </p:cNvGraphicFramePr>
          <p:nvPr/>
        </p:nvGraphicFramePr>
        <p:xfrm>
          <a:off x="1340578" y="1353817"/>
          <a:ext cx="9835424" cy="3015779"/>
        </p:xfrm>
        <a:graphic>
          <a:graphicData uri="http://schemas.openxmlformats.org/drawingml/2006/table">
            <a:tbl>
              <a:tblPr firstRow="1" bandRow="1">
                <a:tableStyleId>{5C22544A-7EE6-4342-B048-85BDC9FD1C3A}</a:tableStyleId>
              </a:tblPr>
              <a:tblGrid>
                <a:gridCol w="2458856">
                  <a:extLst>
                    <a:ext uri="{9D8B030D-6E8A-4147-A177-3AD203B41FA5}">
                      <a16:colId xmlns:a16="http://schemas.microsoft.com/office/drawing/2014/main" val="744038057"/>
                    </a:ext>
                  </a:extLst>
                </a:gridCol>
                <a:gridCol w="2458856">
                  <a:extLst>
                    <a:ext uri="{9D8B030D-6E8A-4147-A177-3AD203B41FA5}">
                      <a16:colId xmlns:a16="http://schemas.microsoft.com/office/drawing/2014/main" val="3378115131"/>
                    </a:ext>
                  </a:extLst>
                </a:gridCol>
                <a:gridCol w="2458856">
                  <a:extLst>
                    <a:ext uri="{9D8B030D-6E8A-4147-A177-3AD203B41FA5}">
                      <a16:colId xmlns:a16="http://schemas.microsoft.com/office/drawing/2014/main" val="1581443645"/>
                    </a:ext>
                  </a:extLst>
                </a:gridCol>
                <a:gridCol w="2458856">
                  <a:extLst>
                    <a:ext uri="{9D8B030D-6E8A-4147-A177-3AD203B41FA5}">
                      <a16:colId xmlns:a16="http://schemas.microsoft.com/office/drawing/2014/main" val="1808656949"/>
                    </a:ext>
                  </a:extLst>
                </a:gridCol>
              </a:tblGrid>
              <a:tr h="386959">
                <a:tc>
                  <a:txBody>
                    <a:bodyPr/>
                    <a:lstStyle/>
                    <a:p>
                      <a:pPr algn="ctr"/>
                      <a:r>
                        <a:rPr lang="en-US" sz="1800" dirty="0"/>
                        <a:t>Search 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Past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Future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Present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4741696"/>
                  </a:ext>
                </a:extLst>
              </a:tr>
              <a:tr h="659524">
                <a:tc>
                  <a:txBody>
                    <a:bodyPr/>
                    <a:lstStyle/>
                    <a:p>
                      <a:r>
                        <a:rPr lang="en-US" sz="1100" dirty="0"/>
                        <a:t>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the Score of Game in the Resident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505876"/>
                  </a:ext>
                </a:extLst>
              </a:tr>
              <a:tr h="689136">
                <a:tc>
                  <a:txBody>
                    <a:bodyPr/>
                    <a:lstStyle/>
                    <a:p>
                      <a:r>
                        <a:rPr lang="en-US" sz="1100" dirty="0"/>
                        <a:t>Election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We are in 2019 , We may not be more interested in election of the Past, but more current or Future 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9666624"/>
                  </a:ext>
                </a:extLst>
              </a:tr>
              <a:tr h="386959">
                <a:tc>
                  <a:txBody>
                    <a:bodyPr/>
                    <a:lstStyle/>
                    <a:p>
                      <a:r>
                        <a:rPr lang="en-US" sz="1100" dirty="0"/>
                        <a:t>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Valid to include such results , as it won’t change much.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Also any trending food’s 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9215652"/>
                  </a:ext>
                </a:extLst>
              </a:tr>
              <a:tr h="386959">
                <a:tc>
                  <a:txBody>
                    <a:bodyPr/>
                    <a:lstStyle/>
                    <a:p>
                      <a:r>
                        <a:rPr lang="en-US" sz="1100" dirty="0"/>
                        <a:t>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 All possible future events of the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all possible Event of the geo graphical location or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3453930"/>
                  </a:ext>
                </a:extLst>
              </a:tr>
              <a:tr h="386959">
                <a:tc>
                  <a:txBody>
                    <a:bodyPr/>
                    <a:lstStyle/>
                    <a:p>
                      <a:r>
                        <a:rPr lang="en-US" sz="1100" dirty="0"/>
                        <a:t>International Day/ Event / 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Showing the Future most current date of the 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40005"/>
                  </a:ext>
                </a:extLst>
              </a:tr>
            </a:tbl>
          </a:graphicData>
        </a:graphic>
      </p:graphicFrame>
      <p:pic>
        <p:nvPicPr>
          <p:cNvPr id="6" name="Picture 5">
            <a:extLst>
              <a:ext uri="{FF2B5EF4-FFF2-40B4-BE49-F238E27FC236}">
                <a16:creationId xmlns:a16="http://schemas.microsoft.com/office/drawing/2014/main" id="{3ECF13FE-91AB-4619-93E9-29CF53A37F8C}"/>
              </a:ext>
            </a:extLst>
          </p:cNvPr>
          <p:cNvPicPr>
            <a:picLocks noChangeAspect="1"/>
          </p:cNvPicPr>
          <p:nvPr/>
        </p:nvPicPr>
        <p:blipFill rotWithShape="1">
          <a:blip r:embed="rId2"/>
          <a:srcRect r="48586"/>
          <a:stretch/>
        </p:blipFill>
        <p:spPr>
          <a:xfrm>
            <a:off x="2309309" y="4559959"/>
            <a:ext cx="2508882" cy="2141421"/>
          </a:xfrm>
          <a:prstGeom prst="rect">
            <a:avLst/>
          </a:prstGeom>
        </p:spPr>
      </p:pic>
      <p:pic>
        <p:nvPicPr>
          <p:cNvPr id="7" name="Picture 6">
            <a:extLst>
              <a:ext uri="{FF2B5EF4-FFF2-40B4-BE49-F238E27FC236}">
                <a16:creationId xmlns:a16="http://schemas.microsoft.com/office/drawing/2014/main" id="{1E3EF23A-E823-4B75-9B45-CC59512D0ACB}"/>
              </a:ext>
            </a:extLst>
          </p:cNvPr>
          <p:cNvPicPr>
            <a:picLocks noChangeAspect="1"/>
          </p:cNvPicPr>
          <p:nvPr/>
        </p:nvPicPr>
        <p:blipFill>
          <a:blip r:embed="rId3"/>
          <a:stretch>
            <a:fillRect/>
          </a:stretch>
        </p:blipFill>
        <p:spPr>
          <a:xfrm>
            <a:off x="4919885" y="4559959"/>
            <a:ext cx="3019708" cy="2923626"/>
          </a:xfrm>
          <a:prstGeom prst="rect">
            <a:avLst/>
          </a:prstGeom>
        </p:spPr>
      </p:pic>
      <p:pic>
        <p:nvPicPr>
          <p:cNvPr id="8" name="Picture 7">
            <a:extLst>
              <a:ext uri="{FF2B5EF4-FFF2-40B4-BE49-F238E27FC236}">
                <a16:creationId xmlns:a16="http://schemas.microsoft.com/office/drawing/2014/main" id="{82BA9603-4DF7-4C75-B152-06EB7D5FB711}"/>
              </a:ext>
            </a:extLst>
          </p:cNvPr>
          <p:cNvPicPr>
            <a:picLocks noChangeAspect="1"/>
          </p:cNvPicPr>
          <p:nvPr/>
        </p:nvPicPr>
        <p:blipFill>
          <a:blip r:embed="rId4"/>
          <a:stretch>
            <a:fillRect/>
          </a:stretch>
        </p:blipFill>
        <p:spPr>
          <a:xfrm>
            <a:off x="8120941" y="4559959"/>
            <a:ext cx="3309059" cy="2303462"/>
          </a:xfrm>
          <a:prstGeom prst="rect">
            <a:avLst/>
          </a:prstGeom>
        </p:spPr>
      </p:pic>
      <p:pic>
        <p:nvPicPr>
          <p:cNvPr id="9" name="Picture 8">
            <a:extLst>
              <a:ext uri="{FF2B5EF4-FFF2-40B4-BE49-F238E27FC236}">
                <a16:creationId xmlns:a16="http://schemas.microsoft.com/office/drawing/2014/main" id="{2EDB5D19-00A1-48A2-B8DF-019852A62F20}"/>
              </a:ext>
            </a:extLst>
          </p:cNvPr>
          <p:cNvPicPr>
            <a:picLocks noChangeAspect="1"/>
          </p:cNvPicPr>
          <p:nvPr/>
        </p:nvPicPr>
        <p:blipFill rotWithShape="1">
          <a:blip r:embed="rId5"/>
          <a:srcRect r="50281"/>
          <a:stretch/>
        </p:blipFill>
        <p:spPr>
          <a:xfrm>
            <a:off x="147476" y="4487691"/>
            <a:ext cx="2110986" cy="2447998"/>
          </a:xfrm>
          <a:prstGeom prst="rect">
            <a:avLst/>
          </a:prstGeom>
        </p:spPr>
      </p:pic>
    </p:spTree>
    <p:extLst>
      <p:ext uri="{BB962C8B-B14F-4D97-AF65-F5344CB8AC3E}">
        <p14:creationId xmlns:p14="http://schemas.microsoft.com/office/powerpoint/2010/main" val="18439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Result</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FBFF57-2AA1-4160-A9F2-93F6EB719386}"/>
              </a:ext>
            </a:extLst>
          </p:cNvPr>
          <p:cNvSpPr/>
          <p:nvPr/>
        </p:nvSpPr>
        <p:spPr>
          <a:xfrm>
            <a:off x="987424" y="3745810"/>
            <a:ext cx="4346575" cy="2833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Matching Terms</a:t>
            </a:r>
            <a:br>
              <a:rPr lang="en-US" dirty="0"/>
            </a:br>
            <a:r>
              <a:rPr lang="en-US" dirty="0"/>
              <a:t>in While web very high </a:t>
            </a:r>
          </a:p>
        </p:txBody>
      </p:sp>
      <p:sp>
        <p:nvSpPr>
          <p:cNvPr id="12" name="Oval 11">
            <a:extLst>
              <a:ext uri="{FF2B5EF4-FFF2-40B4-BE49-F238E27FC236}">
                <a16:creationId xmlns:a16="http://schemas.microsoft.com/office/drawing/2014/main" id="{69CBA366-3DFC-4C44-9E8E-DF51C9AEBD42}"/>
              </a:ext>
            </a:extLst>
          </p:cNvPr>
          <p:cNvSpPr/>
          <p:nvPr/>
        </p:nvSpPr>
        <p:spPr>
          <a:xfrm>
            <a:off x="1164431" y="4339131"/>
            <a:ext cx="2095500" cy="2208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Authoritative</a:t>
            </a:r>
          </a:p>
        </p:txBody>
      </p:sp>
      <p:sp>
        <p:nvSpPr>
          <p:cNvPr id="13" name="Oval 12">
            <a:extLst>
              <a:ext uri="{FF2B5EF4-FFF2-40B4-BE49-F238E27FC236}">
                <a16:creationId xmlns:a16="http://schemas.microsoft.com/office/drawing/2014/main" id="{5DD4F8D4-E25F-4929-821B-67A6519F2BB0}"/>
              </a:ext>
            </a:extLst>
          </p:cNvPr>
          <p:cNvSpPr/>
          <p:nvPr/>
        </p:nvSpPr>
        <p:spPr>
          <a:xfrm>
            <a:off x="3429000" y="4520339"/>
            <a:ext cx="1833959" cy="1845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Definitive</a:t>
            </a:r>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15" name="Oval 14">
            <a:extLst>
              <a:ext uri="{FF2B5EF4-FFF2-40B4-BE49-F238E27FC236}">
                <a16:creationId xmlns:a16="http://schemas.microsoft.com/office/drawing/2014/main" id="{5EF802A1-0D3B-4829-967D-BAF4A8350345}"/>
              </a:ext>
            </a:extLst>
          </p:cNvPr>
          <p:cNvSpPr/>
          <p:nvPr/>
        </p:nvSpPr>
        <p:spPr>
          <a:xfrm>
            <a:off x="2809676" y="4978745"/>
            <a:ext cx="971550" cy="1041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200 page</a:t>
            </a:r>
          </a:p>
        </p:txBody>
      </p:sp>
      <p:sp>
        <p:nvSpPr>
          <p:cNvPr id="16" name="Arrow: Curved Up 15">
            <a:extLst>
              <a:ext uri="{FF2B5EF4-FFF2-40B4-BE49-F238E27FC236}">
                <a16:creationId xmlns:a16="http://schemas.microsoft.com/office/drawing/2014/main" id="{A427D98E-C482-42DE-97F1-555513181BB5}"/>
              </a:ext>
            </a:extLst>
          </p:cNvPr>
          <p:cNvSpPr/>
          <p:nvPr/>
        </p:nvSpPr>
        <p:spPr>
          <a:xfrm>
            <a:off x="3517900" y="5854700"/>
            <a:ext cx="3784600" cy="76234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95E2A0DD-25DB-40DA-82B7-55328337A814}"/>
              </a:ext>
            </a:extLst>
          </p:cNvPr>
          <p:cNvSpPr/>
          <p:nvPr/>
        </p:nvSpPr>
        <p:spPr>
          <a:xfrm>
            <a:off x="5569247" y="2958756"/>
            <a:ext cx="3644306" cy="289594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Increase Frequency by ONE for each page that is Present in each other. </a:t>
            </a:r>
            <a:br>
              <a:rPr lang="en-US" dirty="0"/>
            </a:br>
            <a:r>
              <a:rPr lang="en-US" dirty="0"/>
              <a:t>This would result in page with most referred among the top 200.</a:t>
            </a:r>
          </a:p>
          <a:p>
            <a:pPr algn="ctr"/>
            <a:endParaRPr lang="en-US" dirty="0"/>
          </a:p>
          <a:p>
            <a:pPr algn="ctr"/>
            <a:endParaRPr lang="en-US" dirty="0"/>
          </a:p>
        </p:txBody>
      </p:sp>
      <p:sp>
        <p:nvSpPr>
          <p:cNvPr id="20" name="TextBox 19">
            <a:extLst>
              <a:ext uri="{FF2B5EF4-FFF2-40B4-BE49-F238E27FC236}">
                <a16:creationId xmlns:a16="http://schemas.microsoft.com/office/drawing/2014/main" id="{0D582136-18C0-413E-B8F6-570D558024A2}"/>
              </a:ext>
            </a:extLst>
          </p:cNvPr>
          <p:cNvSpPr txBox="1"/>
          <p:nvPr/>
        </p:nvSpPr>
        <p:spPr>
          <a:xfrm>
            <a:off x="9382324" y="4704674"/>
            <a:ext cx="2489200" cy="1477328"/>
          </a:xfrm>
          <a:prstGeom prst="rect">
            <a:avLst/>
          </a:prstGeom>
          <a:noFill/>
        </p:spPr>
        <p:txBody>
          <a:bodyPr wrap="square" rtlCol="0">
            <a:spAutoFit/>
          </a:bodyPr>
          <a:lstStyle/>
          <a:p>
            <a:r>
              <a:rPr lang="en-US" dirty="0"/>
              <a:t>This is very basic view, since high frequency doesn’t guarantee that you will have great content. </a:t>
            </a:r>
          </a:p>
        </p:txBody>
      </p:sp>
    </p:spTree>
    <p:extLst>
      <p:ext uri="{BB962C8B-B14F-4D97-AF65-F5344CB8AC3E}">
        <p14:creationId xmlns:p14="http://schemas.microsoft.com/office/powerpoint/2010/main" val="302863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Appendix </a:t>
            </a:r>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251678" y="1426770"/>
            <a:ext cx="7384322" cy="4801314"/>
          </a:xfrm>
          <a:prstGeom prst="rect">
            <a:avLst/>
          </a:prstGeom>
        </p:spPr>
        <p:txBody>
          <a:bodyPr wrap="square">
            <a:spAutoFit/>
          </a:bodyPr>
          <a:lstStyle/>
          <a:p>
            <a:endParaRPr lang="en-US" dirty="0">
              <a:hlinkClick r:id="rId2"/>
            </a:endParaRPr>
          </a:p>
          <a:p>
            <a:r>
              <a:rPr lang="en-US" dirty="0">
                <a:hlinkClick r:id="rId3"/>
              </a:rPr>
              <a:t>https://arxiv.org/pdf/1711.08611.pdf</a:t>
            </a:r>
            <a:endParaRPr lang="en-US" dirty="0"/>
          </a:p>
          <a:p>
            <a:r>
              <a:rPr lang="en-US" dirty="0">
                <a:hlinkClick r:id="rId2"/>
              </a:rPr>
              <a:t>https://www.cs.cornell.edu/home/kleinber/auth.pdf</a:t>
            </a:r>
            <a:endParaRPr lang="en-US" dirty="0"/>
          </a:p>
          <a:p>
            <a:r>
              <a:rPr lang="en-US" dirty="0">
                <a:hlinkClick r:id="rId4"/>
              </a:rPr>
              <a:t>http://www.bayardo.org/ps/vldb2009.pdf</a:t>
            </a:r>
            <a:br>
              <a:rPr lang="en-US" dirty="0"/>
            </a:br>
            <a:r>
              <a:rPr lang="en-US" dirty="0">
                <a:hlinkClick r:id="rId5"/>
              </a:rPr>
              <a:t>https://blog.monitorbacklinks.com/seo/recover-google-panda-penalty/</a:t>
            </a:r>
            <a:br>
              <a:rPr lang="en-US" dirty="0"/>
            </a:br>
            <a:r>
              <a:rPr lang="en-US" dirty="0">
                <a:hlinkClick r:id="rId6"/>
              </a:rPr>
              <a:t>https://www.forbes.com/sites/lutzfinger/2014/09/02/recommendation-engines-the-reason-why-we-love-big-data/#589fafba1077</a:t>
            </a:r>
            <a:endParaRPr lang="en-US" dirty="0"/>
          </a:p>
          <a:p>
            <a:endParaRPr lang="en-US" dirty="0"/>
          </a:p>
          <a:p>
            <a:r>
              <a:rPr lang="en-US" dirty="0">
                <a:hlinkClick r:id="rId7"/>
              </a:rPr>
              <a:t>https://www.google.com/search/howsearchworks/algorithms/</a:t>
            </a:r>
            <a:endParaRPr lang="en-US" dirty="0"/>
          </a:p>
          <a:p>
            <a:endParaRPr lang="en-US" dirty="0"/>
          </a:p>
          <a:p>
            <a:r>
              <a:rPr lang="en-US" dirty="0">
                <a:hlinkClick r:id="rId8"/>
              </a:rPr>
              <a:t>https://search.googleblog.com/2011/11/giving-you-fresher-more-recent-search.html</a:t>
            </a:r>
            <a:endParaRPr lang="en-US" dirty="0"/>
          </a:p>
          <a:p>
            <a:endParaRPr lang="en-US" dirty="0"/>
          </a:p>
          <a:p>
            <a:r>
              <a:rPr lang="en-US" dirty="0">
                <a:hlinkClick r:id="rId9"/>
              </a:rPr>
              <a:t>https://googleblog.blogspot.com/2011/11/giving-you-fresher-more-recent-search.html</a:t>
            </a:r>
            <a:endParaRPr lang="en-US" dirty="0"/>
          </a:p>
          <a:p>
            <a:endParaRPr lang="en-US" dirty="0"/>
          </a:p>
          <a:p>
            <a:r>
              <a:rPr lang="en-US" dirty="0">
                <a:hlinkClick r:id="rId10"/>
              </a:rPr>
              <a:t>https://googleblog.blogspot.com/2010/06/our-new-search-index-caffeine.html</a:t>
            </a:r>
            <a:endParaRPr lang="en-US" dirty="0"/>
          </a:p>
        </p:txBody>
      </p:sp>
      <p:sp>
        <p:nvSpPr>
          <p:cNvPr id="6" name="Rectangle 5">
            <a:extLst>
              <a:ext uri="{FF2B5EF4-FFF2-40B4-BE49-F238E27FC236}">
                <a16:creationId xmlns:a16="http://schemas.microsoft.com/office/drawing/2014/main" id="{ACE6F774-D707-4DEE-AA47-32647AEB6E4C}"/>
              </a:ext>
            </a:extLst>
          </p:cNvPr>
          <p:cNvSpPr/>
          <p:nvPr/>
        </p:nvSpPr>
        <p:spPr>
          <a:xfrm>
            <a:off x="7759700" y="1494765"/>
            <a:ext cx="3677160" cy="369332"/>
          </a:xfrm>
          <a:prstGeom prst="rect">
            <a:avLst/>
          </a:prstGeom>
        </p:spPr>
        <p:txBody>
          <a:bodyPr wrap="none">
            <a:spAutoFit/>
          </a:bodyPr>
          <a:lstStyle/>
          <a:p>
            <a:r>
              <a:rPr lang="en-US" dirty="0">
                <a:hlinkClick r:id="rId11"/>
              </a:rPr>
              <a:t>https://vannizhang.github.io/wonder/#</a:t>
            </a:r>
            <a:endParaRPr lang="en-US" dirty="0"/>
          </a:p>
        </p:txBody>
      </p:sp>
      <p:sp>
        <p:nvSpPr>
          <p:cNvPr id="7" name="Rectangle 6">
            <a:extLst>
              <a:ext uri="{FF2B5EF4-FFF2-40B4-BE49-F238E27FC236}">
                <a16:creationId xmlns:a16="http://schemas.microsoft.com/office/drawing/2014/main" id="{D9D4B3CA-FCA7-4874-8307-3D01E181F5AD}"/>
              </a:ext>
            </a:extLst>
          </p:cNvPr>
          <p:cNvSpPr/>
          <p:nvPr/>
        </p:nvSpPr>
        <p:spPr>
          <a:xfrm>
            <a:off x="7372863" y="1853677"/>
            <a:ext cx="4450834" cy="369332"/>
          </a:xfrm>
          <a:prstGeom prst="rect">
            <a:avLst/>
          </a:prstGeom>
        </p:spPr>
        <p:txBody>
          <a:bodyPr wrap="none">
            <a:spAutoFit/>
          </a:bodyPr>
          <a:lstStyle/>
          <a:p>
            <a:r>
              <a:rPr lang="en-US" dirty="0"/>
              <a:t>https://www.youtube.com/embed/IdjJgd6gezM</a:t>
            </a:r>
          </a:p>
        </p:txBody>
      </p:sp>
    </p:spTree>
    <p:extLst>
      <p:ext uri="{BB962C8B-B14F-4D97-AF65-F5344CB8AC3E}">
        <p14:creationId xmlns:p14="http://schemas.microsoft.com/office/powerpoint/2010/main" val="18323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9452-5E82-4445-8AB2-A94B9F58F183}"/>
              </a:ext>
            </a:extLst>
          </p:cNvPr>
          <p:cNvSpPr>
            <a:spLocks noGrp="1"/>
          </p:cNvSpPr>
          <p:nvPr>
            <p:ph type="title"/>
          </p:nvPr>
        </p:nvSpPr>
        <p:spPr>
          <a:xfrm>
            <a:off x="1049482" y="115764"/>
            <a:ext cx="10794989" cy="1560716"/>
          </a:xfrm>
        </p:spPr>
        <p:txBody>
          <a:bodyPr/>
          <a:lstStyle/>
          <a:p>
            <a:r>
              <a:rPr lang="en-US" dirty="0"/>
              <a:t>Google Search Recommendation </a:t>
            </a:r>
          </a:p>
        </p:txBody>
      </p:sp>
      <p:pic>
        <p:nvPicPr>
          <p:cNvPr id="6" name="Graphic 5" descr="Pants">
            <a:extLst>
              <a:ext uri="{FF2B5EF4-FFF2-40B4-BE49-F238E27FC236}">
                <a16:creationId xmlns:a16="http://schemas.microsoft.com/office/drawing/2014/main" id="{418A851A-C76D-463F-A184-CFC0141AA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114" y="1404219"/>
            <a:ext cx="914400" cy="914400"/>
          </a:xfrm>
          <a:prstGeom prst="rect">
            <a:avLst/>
          </a:prstGeom>
        </p:spPr>
      </p:pic>
      <p:pic>
        <p:nvPicPr>
          <p:cNvPr id="8" name="Graphic 7" descr="Dress">
            <a:extLst>
              <a:ext uri="{FF2B5EF4-FFF2-40B4-BE49-F238E27FC236}">
                <a16:creationId xmlns:a16="http://schemas.microsoft.com/office/drawing/2014/main" id="{79C6BA3F-E375-4161-945A-1681A5F9D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2399" y="1404219"/>
            <a:ext cx="914400" cy="914400"/>
          </a:xfrm>
          <a:prstGeom prst="rect">
            <a:avLst/>
          </a:prstGeom>
        </p:spPr>
      </p:pic>
      <p:pic>
        <p:nvPicPr>
          <p:cNvPr id="10" name="Graphic 9" descr="Universal access">
            <a:extLst>
              <a:ext uri="{FF2B5EF4-FFF2-40B4-BE49-F238E27FC236}">
                <a16:creationId xmlns:a16="http://schemas.microsoft.com/office/drawing/2014/main" id="{1B0180AC-8036-46F0-987D-ED12F4DEEB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345" y="1377851"/>
            <a:ext cx="914400" cy="914400"/>
          </a:xfrm>
          <a:prstGeom prst="rect">
            <a:avLst/>
          </a:prstGeom>
        </p:spPr>
      </p:pic>
      <p:pic>
        <p:nvPicPr>
          <p:cNvPr id="12" name="Graphic 11" descr="Subtitles">
            <a:extLst>
              <a:ext uri="{FF2B5EF4-FFF2-40B4-BE49-F238E27FC236}">
                <a16:creationId xmlns:a16="http://schemas.microsoft.com/office/drawing/2014/main" id="{0526F127-DF48-4942-A9E9-C1CA97781E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5554" y="1445498"/>
            <a:ext cx="914400" cy="914400"/>
          </a:xfrm>
          <a:prstGeom prst="rect">
            <a:avLst/>
          </a:prstGeom>
        </p:spPr>
      </p:pic>
      <p:pic>
        <p:nvPicPr>
          <p:cNvPr id="16" name="Graphic 15" descr="Drama">
            <a:extLst>
              <a:ext uri="{FF2B5EF4-FFF2-40B4-BE49-F238E27FC236}">
                <a16:creationId xmlns:a16="http://schemas.microsoft.com/office/drawing/2014/main" id="{09B24CCD-95E3-478B-9835-EC326F800D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794786" y="1898140"/>
            <a:ext cx="914400" cy="914400"/>
          </a:xfrm>
          <a:prstGeom prst="rect">
            <a:avLst/>
          </a:prstGeom>
        </p:spPr>
      </p:pic>
      <p:pic>
        <p:nvPicPr>
          <p:cNvPr id="18" name="Graphic 17" descr="Clapper board">
            <a:extLst>
              <a:ext uri="{FF2B5EF4-FFF2-40B4-BE49-F238E27FC236}">
                <a16:creationId xmlns:a16="http://schemas.microsoft.com/office/drawing/2014/main" id="{23A723B9-37BF-4A0E-BF06-288F1CEF5E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06077" y="1161441"/>
            <a:ext cx="914400" cy="914400"/>
          </a:xfrm>
          <a:prstGeom prst="rect">
            <a:avLst/>
          </a:prstGeom>
        </p:spPr>
      </p:pic>
      <p:pic>
        <p:nvPicPr>
          <p:cNvPr id="22" name="Graphic 21" descr="Lungs">
            <a:extLst>
              <a:ext uri="{FF2B5EF4-FFF2-40B4-BE49-F238E27FC236}">
                <a16:creationId xmlns:a16="http://schemas.microsoft.com/office/drawing/2014/main" id="{248BE156-2970-42F8-88AE-B545A59FDC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26357" y="1108504"/>
            <a:ext cx="914400" cy="914400"/>
          </a:xfrm>
          <a:prstGeom prst="rect">
            <a:avLst/>
          </a:prstGeom>
        </p:spPr>
      </p:pic>
      <p:pic>
        <p:nvPicPr>
          <p:cNvPr id="24" name="Graphic 23" descr="Heart organ">
            <a:extLst>
              <a:ext uri="{FF2B5EF4-FFF2-40B4-BE49-F238E27FC236}">
                <a16:creationId xmlns:a16="http://schemas.microsoft.com/office/drawing/2014/main" id="{A3815842-2E33-4AC4-A599-48F5ABE918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129282" y="3549434"/>
            <a:ext cx="914400" cy="914400"/>
          </a:xfrm>
          <a:prstGeom prst="rect">
            <a:avLst/>
          </a:prstGeom>
        </p:spPr>
      </p:pic>
      <p:pic>
        <p:nvPicPr>
          <p:cNvPr id="26" name="Graphic 25" descr="Music notation">
            <a:extLst>
              <a:ext uri="{FF2B5EF4-FFF2-40B4-BE49-F238E27FC236}">
                <a16:creationId xmlns:a16="http://schemas.microsoft.com/office/drawing/2014/main" id="{6AB2CD9E-04AC-4F54-8636-3AB6BC1AD4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200261" y="5236126"/>
            <a:ext cx="914400" cy="914400"/>
          </a:xfrm>
          <a:prstGeom prst="rect">
            <a:avLst/>
          </a:prstGeom>
        </p:spPr>
      </p:pic>
      <p:pic>
        <p:nvPicPr>
          <p:cNvPr id="28" name="Graphic 27" descr="Drum">
            <a:extLst>
              <a:ext uri="{FF2B5EF4-FFF2-40B4-BE49-F238E27FC236}">
                <a16:creationId xmlns:a16="http://schemas.microsoft.com/office/drawing/2014/main" id="{4F67368C-E0D4-412E-9671-D8BAE5131C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127767" y="5230949"/>
            <a:ext cx="914400" cy="914400"/>
          </a:xfrm>
          <a:prstGeom prst="rect">
            <a:avLst/>
          </a:prstGeom>
        </p:spPr>
      </p:pic>
      <p:pic>
        <p:nvPicPr>
          <p:cNvPr id="30" name="Graphic 29" descr="Building">
            <a:extLst>
              <a:ext uri="{FF2B5EF4-FFF2-40B4-BE49-F238E27FC236}">
                <a16:creationId xmlns:a16="http://schemas.microsoft.com/office/drawing/2014/main" id="{C67A2934-C9E2-43B7-93E3-2614E555664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3748712" y="4499297"/>
            <a:ext cx="914400" cy="914400"/>
          </a:xfrm>
          <a:prstGeom prst="rect">
            <a:avLst/>
          </a:prstGeom>
        </p:spPr>
      </p:pic>
      <p:pic>
        <p:nvPicPr>
          <p:cNvPr id="32" name="Graphic 31" descr="Schoolhouse">
            <a:extLst>
              <a:ext uri="{FF2B5EF4-FFF2-40B4-BE49-F238E27FC236}">
                <a16:creationId xmlns:a16="http://schemas.microsoft.com/office/drawing/2014/main" id="{363149ED-FF0C-4D90-9599-41756C1836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3329546" y="5276554"/>
            <a:ext cx="574532" cy="574532"/>
          </a:xfrm>
          <a:prstGeom prst="rect">
            <a:avLst/>
          </a:prstGeom>
        </p:spPr>
      </p:pic>
      <p:pic>
        <p:nvPicPr>
          <p:cNvPr id="36" name="Graphic 35" descr="Social network">
            <a:extLst>
              <a:ext uri="{FF2B5EF4-FFF2-40B4-BE49-F238E27FC236}">
                <a16:creationId xmlns:a16="http://schemas.microsoft.com/office/drawing/2014/main" id="{34AE1A72-B5BD-4882-822A-F668DCAC427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788969" y="1972756"/>
            <a:ext cx="914400" cy="914400"/>
          </a:xfrm>
          <a:prstGeom prst="rect">
            <a:avLst/>
          </a:prstGeom>
        </p:spPr>
      </p:pic>
      <p:pic>
        <p:nvPicPr>
          <p:cNvPr id="38" name="Graphic 37" descr="User network">
            <a:extLst>
              <a:ext uri="{FF2B5EF4-FFF2-40B4-BE49-F238E27FC236}">
                <a16:creationId xmlns:a16="http://schemas.microsoft.com/office/drawing/2014/main" id="{7D1964DD-9E50-4547-BFEB-1D3ACCE38A9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842806" y="1108504"/>
            <a:ext cx="914400" cy="914400"/>
          </a:xfrm>
          <a:prstGeom prst="rect">
            <a:avLst/>
          </a:prstGeom>
        </p:spPr>
      </p:pic>
      <p:pic>
        <p:nvPicPr>
          <p:cNvPr id="40" name="Graphic 39" descr="Connections">
            <a:extLst>
              <a:ext uri="{FF2B5EF4-FFF2-40B4-BE49-F238E27FC236}">
                <a16:creationId xmlns:a16="http://schemas.microsoft.com/office/drawing/2014/main" id="{F18BC468-34A2-4BA6-B9DC-84C5F5CF26C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516177" y="1342717"/>
            <a:ext cx="914400" cy="914400"/>
          </a:xfrm>
          <a:prstGeom prst="rect">
            <a:avLst/>
          </a:prstGeom>
        </p:spPr>
      </p:pic>
      <p:pic>
        <p:nvPicPr>
          <p:cNvPr id="20" name="Graphic 19" descr="Foot">
            <a:extLst>
              <a:ext uri="{FF2B5EF4-FFF2-40B4-BE49-F238E27FC236}">
                <a16:creationId xmlns:a16="http://schemas.microsoft.com/office/drawing/2014/main" id="{E77D254D-B3B9-45BB-B0A6-D1F90BEB69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976930" y="4720914"/>
            <a:ext cx="914400" cy="914400"/>
          </a:xfrm>
          <a:prstGeom prst="rect">
            <a:avLst/>
          </a:prstGeom>
        </p:spPr>
      </p:pic>
      <p:pic>
        <p:nvPicPr>
          <p:cNvPr id="42" name="Graphic 41" descr="Globe">
            <a:extLst>
              <a:ext uri="{FF2B5EF4-FFF2-40B4-BE49-F238E27FC236}">
                <a16:creationId xmlns:a16="http://schemas.microsoft.com/office/drawing/2014/main" id="{A17CED28-7EAB-4328-9EA8-70B469D42BB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198144" y="2837675"/>
            <a:ext cx="2208271" cy="2208271"/>
          </a:xfrm>
          <a:prstGeom prst="rect">
            <a:avLst/>
          </a:prstGeom>
        </p:spPr>
      </p:pic>
      <p:pic>
        <p:nvPicPr>
          <p:cNvPr id="44" name="Graphic 43" descr="North America">
            <a:extLst>
              <a:ext uri="{FF2B5EF4-FFF2-40B4-BE49-F238E27FC236}">
                <a16:creationId xmlns:a16="http://schemas.microsoft.com/office/drawing/2014/main" id="{102BEF3A-00D7-4DF7-8005-9E75DC7F33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553700" y="2987675"/>
            <a:ext cx="994956" cy="994956"/>
          </a:xfrm>
          <a:prstGeom prst="rect">
            <a:avLst/>
          </a:prstGeom>
        </p:spPr>
      </p:pic>
      <p:pic>
        <p:nvPicPr>
          <p:cNvPr id="46" name="Graphic 45" descr="Australia">
            <a:extLst>
              <a:ext uri="{FF2B5EF4-FFF2-40B4-BE49-F238E27FC236}">
                <a16:creationId xmlns:a16="http://schemas.microsoft.com/office/drawing/2014/main" id="{23A8EF20-A597-437A-80F8-1F1A6500CA1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8932" y="3762613"/>
            <a:ext cx="699729" cy="699729"/>
          </a:xfrm>
          <a:prstGeom prst="rect">
            <a:avLst/>
          </a:prstGeom>
        </p:spPr>
      </p:pic>
      <p:grpSp>
        <p:nvGrpSpPr>
          <p:cNvPr id="5" name="Group 4">
            <a:extLst>
              <a:ext uri="{FF2B5EF4-FFF2-40B4-BE49-F238E27FC236}">
                <a16:creationId xmlns:a16="http://schemas.microsoft.com/office/drawing/2014/main" id="{F99C43AA-5500-42D9-BB2B-4BB4DDA44ABA}"/>
              </a:ext>
            </a:extLst>
          </p:cNvPr>
          <p:cNvGrpSpPr/>
          <p:nvPr/>
        </p:nvGrpSpPr>
        <p:grpSpPr>
          <a:xfrm>
            <a:off x="5763632" y="1083150"/>
            <a:ext cx="914400" cy="1250996"/>
            <a:chOff x="5763632" y="1083150"/>
            <a:chExt cx="914400" cy="1250996"/>
          </a:xfrm>
        </p:grpSpPr>
        <p:pic>
          <p:nvPicPr>
            <p:cNvPr id="34" name="Graphic 33" descr="Silo">
              <a:extLst>
                <a:ext uri="{FF2B5EF4-FFF2-40B4-BE49-F238E27FC236}">
                  <a16:creationId xmlns:a16="http://schemas.microsoft.com/office/drawing/2014/main" id="{760BC470-B22F-429F-9920-D9095A359C6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763632" y="1083150"/>
              <a:ext cx="914400" cy="914400"/>
            </a:xfrm>
            <a:prstGeom prst="rect">
              <a:avLst/>
            </a:prstGeom>
          </p:spPr>
        </p:pic>
        <p:pic>
          <p:nvPicPr>
            <p:cNvPr id="48" name="Graphic 47" descr="Map with pin">
              <a:extLst>
                <a:ext uri="{FF2B5EF4-FFF2-40B4-BE49-F238E27FC236}">
                  <a16:creationId xmlns:a16="http://schemas.microsoft.com/office/drawing/2014/main" id="{4A808A73-5BED-49AF-BDE3-E98A17E8B4D1}"/>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004717" y="1876946"/>
              <a:ext cx="457200" cy="457200"/>
            </a:xfrm>
            <a:prstGeom prst="rect">
              <a:avLst/>
            </a:prstGeom>
          </p:spPr>
        </p:pic>
      </p:grpSp>
      <p:sp>
        <p:nvSpPr>
          <p:cNvPr id="27" name="Oval 26">
            <a:extLst>
              <a:ext uri="{FF2B5EF4-FFF2-40B4-BE49-F238E27FC236}">
                <a16:creationId xmlns:a16="http://schemas.microsoft.com/office/drawing/2014/main" id="{76FC2508-32A9-4984-884D-88FA72FDD8D1}"/>
              </a:ext>
            </a:extLst>
          </p:cNvPr>
          <p:cNvSpPr/>
          <p:nvPr/>
        </p:nvSpPr>
        <p:spPr>
          <a:xfrm>
            <a:off x="14725776" y="578955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79DD59F-8774-4F31-8C29-BE42FB49DD3C}"/>
              </a:ext>
            </a:extLst>
          </p:cNvPr>
          <p:cNvSpPr/>
          <p:nvPr/>
        </p:nvSpPr>
        <p:spPr>
          <a:xfrm>
            <a:off x="15225387" y="165674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94C471-0D09-41D5-B4AD-4C6832575170}"/>
              </a:ext>
            </a:extLst>
          </p:cNvPr>
          <p:cNvSpPr/>
          <p:nvPr/>
        </p:nvSpPr>
        <p:spPr>
          <a:xfrm>
            <a:off x="15493054" y="5800565"/>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D5AA77C-96AC-4D22-85C5-603E6065267D}"/>
              </a:ext>
            </a:extLst>
          </p:cNvPr>
          <p:cNvSpPr/>
          <p:nvPr/>
        </p:nvSpPr>
        <p:spPr>
          <a:xfrm>
            <a:off x="14353922" y="18111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C6571AC-18A9-4262-96C2-3941DCF5847E}"/>
              </a:ext>
            </a:extLst>
          </p:cNvPr>
          <p:cNvSpPr/>
          <p:nvPr/>
        </p:nvSpPr>
        <p:spPr>
          <a:xfrm>
            <a:off x="13050479" y="-36828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60682E2-5E99-432C-AE4B-A49EF0CE1134}"/>
              </a:ext>
            </a:extLst>
          </p:cNvPr>
          <p:cNvSpPr/>
          <p:nvPr/>
        </p:nvSpPr>
        <p:spPr>
          <a:xfrm>
            <a:off x="15458345" y="3485153"/>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Database">
            <a:extLst>
              <a:ext uri="{FF2B5EF4-FFF2-40B4-BE49-F238E27FC236}">
                <a16:creationId xmlns:a16="http://schemas.microsoft.com/office/drawing/2014/main" id="{9391E944-F7C1-468C-A1BC-CA3F58AF064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466567"/>
            <a:ext cx="400090" cy="400090"/>
          </a:xfrm>
          <a:prstGeom prst="rect">
            <a:avLst/>
          </a:prstGeom>
        </p:spPr>
      </p:pic>
      <p:pic>
        <p:nvPicPr>
          <p:cNvPr id="51" name="Graphic 50" descr="Database">
            <a:extLst>
              <a:ext uri="{FF2B5EF4-FFF2-40B4-BE49-F238E27FC236}">
                <a16:creationId xmlns:a16="http://schemas.microsoft.com/office/drawing/2014/main" id="{30D10E63-21CD-42CA-8A7B-EC2FF88D09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9283" y="5789558"/>
            <a:ext cx="400090" cy="400090"/>
          </a:xfrm>
          <a:prstGeom prst="rect">
            <a:avLst/>
          </a:prstGeom>
        </p:spPr>
      </p:pic>
      <p:pic>
        <p:nvPicPr>
          <p:cNvPr id="52" name="Graphic 51" descr="Database">
            <a:extLst>
              <a:ext uri="{FF2B5EF4-FFF2-40B4-BE49-F238E27FC236}">
                <a16:creationId xmlns:a16="http://schemas.microsoft.com/office/drawing/2014/main" id="{CBB8644D-2555-4976-A92A-27E58B94635F}"/>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805221"/>
            <a:ext cx="400090" cy="400090"/>
          </a:xfrm>
          <a:prstGeom prst="rect">
            <a:avLst/>
          </a:prstGeom>
        </p:spPr>
      </p:pic>
      <p:pic>
        <p:nvPicPr>
          <p:cNvPr id="53" name="Graphic 52" descr="Database">
            <a:extLst>
              <a:ext uri="{FF2B5EF4-FFF2-40B4-BE49-F238E27FC236}">
                <a16:creationId xmlns:a16="http://schemas.microsoft.com/office/drawing/2014/main" id="{1F45C459-4222-4B18-9E9E-BCE83249F2E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82284" y="5805221"/>
            <a:ext cx="400090" cy="400090"/>
          </a:xfrm>
          <a:prstGeom prst="rect">
            <a:avLst/>
          </a:prstGeom>
        </p:spPr>
      </p:pic>
      <p:pic>
        <p:nvPicPr>
          <p:cNvPr id="54" name="Graphic 53" descr="Database">
            <a:extLst>
              <a:ext uri="{FF2B5EF4-FFF2-40B4-BE49-F238E27FC236}">
                <a16:creationId xmlns:a16="http://schemas.microsoft.com/office/drawing/2014/main" id="{C39504A6-4811-4285-A5A4-B613AC0FF4D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192552" y="5465406"/>
            <a:ext cx="400090" cy="400090"/>
          </a:xfrm>
          <a:prstGeom prst="rect">
            <a:avLst/>
          </a:prstGeom>
        </p:spPr>
      </p:pic>
      <p:pic>
        <p:nvPicPr>
          <p:cNvPr id="55" name="Graphic 54" descr="Database">
            <a:extLst>
              <a:ext uri="{FF2B5EF4-FFF2-40B4-BE49-F238E27FC236}">
                <a16:creationId xmlns:a16="http://schemas.microsoft.com/office/drawing/2014/main" id="{AC02E9D6-01CF-412A-B0FC-6D70AD755E5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75527" y="5456924"/>
            <a:ext cx="400090" cy="400090"/>
          </a:xfrm>
          <a:prstGeom prst="rect">
            <a:avLst/>
          </a:prstGeom>
        </p:spPr>
      </p:pic>
      <p:pic>
        <p:nvPicPr>
          <p:cNvPr id="11" name="Graphic 10" descr="Head with gears">
            <a:extLst>
              <a:ext uri="{FF2B5EF4-FFF2-40B4-BE49-F238E27FC236}">
                <a16:creationId xmlns:a16="http://schemas.microsoft.com/office/drawing/2014/main" id="{A52CE79C-F4BE-4465-BEEB-2B2982B6C4A7}"/>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285624" y="5379477"/>
            <a:ext cx="914400" cy="914400"/>
          </a:xfrm>
          <a:prstGeom prst="rect">
            <a:avLst/>
          </a:prstGeom>
        </p:spPr>
      </p:pic>
      <p:sp>
        <p:nvSpPr>
          <p:cNvPr id="13" name="Right Brace 12">
            <a:extLst>
              <a:ext uri="{FF2B5EF4-FFF2-40B4-BE49-F238E27FC236}">
                <a16:creationId xmlns:a16="http://schemas.microsoft.com/office/drawing/2014/main" id="{9CF9FB1A-2D2C-4271-8329-8ECFDC644EBD}"/>
              </a:ext>
            </a:extLst>
          </p:cNvPr>
          <p:cNvSpPr/>
          <p:nvPr/>
        </p:nvSpPr>
        <p:spPr>
          <a:xfrm>
            <a:off x="2813777" y="5387280"/>
            <a:ext cx="457274" cy="91440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Graphic 16" descr="Hierarchy">
            <a:extLst>
              <a:ext uri="{FF2B5EF4-FFF2-40B4-BE49-F238E27FC236}">
                <a16:creationId xmlns:a16="http://schemas.microsoft.com/office/drawing/2014/main" id="{0CC04089-1404-403C-9FC3-B0A6A9C9D54D}"/>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42932" y="5093920"/>
            <a:ext cx="914400" cy="914400"/>
          </a:xfrm>
          <a:prstGeom prst="rect">
            <a:avLst/>
          </a:prstGeom>
        </p:spPr>
      </p:pic>
      <p:pic>
        <p:nvPicPr>
          <p:cNvPr id="25" name="Graphic 24" descr="Checklist">
            <a:extLst>
              <a:ext uri="{FF2B5EF4-FFF2-40B4-BE49-F238E27FC236}">
                <a16:creationId xmlns:a16="http://schemas.microsoft.com/office/drawing/2014/main" id="{03848918-245C-4B78-950E-9D74AFFF3F66}"/>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096000" y="3116753"/>
            <a:ext cx="494259" cy="494259"/>
          </a:xfrm>
          <a:prstGeom prst="rect">
            <a:avLst/>
          </a:prstGeom>
        </p:spPr>
      </p:pic>
      <p:pic>
        <p:nvPicPr>
          <p:cNvPr id="58" name="Graphic 57" descr="Hierarchy">
            <a:extLst>
              <a:ext uri="{FF2B5EF4-FFF2-40B4-BE49-F238E27FC236}">
                <a16:creationId xmlns:a16="http://schemas.microsoft.com/office/drawing/2014/main" id="{6093898D-E03A-410B-B1B8-4AC86417C828}"/>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55632" y="4193439"/>
            <a:ext cx="914400" cy="914400"/>
          </a:xfrm>
          <a:prstGeom prst="rect">
            <a:avLst/>
          </a:prstGeom>
        </p:spPr>
      </p:pic>
      <p:pic>
        <p:nvPicPr>
          <p:cNvPr id="59" name="Graphic 58" descr="Hierarchy">
            <a:extLst>
              <a:ext uri="{FF2B5EF4-FFF2-40B4-BE49-F238E27FC236}">
                <a16:creationId xmlns:a16="http://schemas.microsoft.com/office/drawing/2014/main" id="{8B517316-F7D2-4783-8855-6631C99BD82A}"/>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62399" y="3274431"/>
            <a:ext cx="914400" cy="914400"/>
          </a:xfrm>
          <a:prstGeom prst="rect">
            <a:avLst/>
          </a:prstGeom>
        </p:spPr>
      </p:pic>
      <p:pic>
        <p:nvPicPr>
          <p:cNvPr id="60" name="Graphic 59" descr="Hierarchy">
            <a:extLst>
              <a:ext uri="{FF2B5EF4-FFF2-40B4-BE49-F238E27FC236}">
                <a16:creationId xmlns:a16="http://schemas.microsoft.com/office/drawing/2014/main" id="{4E915C03-426D-47B6-A320-E2A1BF6A2BD6}"/>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3911728" y="4075675"/>
            <a:ext cx="2471586" cy="1050417"/>
          </a:xfrm>
          <a:prstGeom prst="rect">
            <a:avLst/>
          </a:prstGeom>
        </p:spPr>
      </p:pic>
      <p:pic>
        <p:nvPicPr>
          <p:cNvPr id="61" name="Graphic 60" descr="Checklist">
            <a:extLst>
              <a:ext uri="{FF2B5EF4-FFF2-40B4-BE49-F238E27FC236}">
                <a16:creationId xmlns:a16="http://schemas.microsoft.com/office/drawing/2014/main" id="{F61AF6D7-6DA6-4969-B704-2998976DBF7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57332" y="4158088"/>
            <a:ext cx="494259" cy="494259"/>
          </a:xfrm>
          <a:prstGeom prst="rect">
            <a:avLst/>
          </a:prstGeom>
        </p:spPr>
      </p:pic>
      <p:pic>
        <p:nvPicPr>
          <p:cNvPr id="62" name="Graphic 61" descr="Checklist">
            <a:extLst>
              <a:ext uri="{FF2B5EF4-FFF2-40B4-BE49-F238E27FC236}">
                <a16:creationId xmlns:a16="http://schemas.microsoft.com/office/drawing/2014/main" id="{EF9FB34F-1FAC-4CDF-93ED-5325F7E1EFF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44503" y="5045869"/>
            <a:ext cx="494259" cy="494259"/>
          </a:xfrm>
          <a:prstGeom prst="rect">
            <a:avLst/>
          </a:prstGeom>
        </p:spPr>
      </p:pic>
      <p:sp>
        <p:nvSpPr>
          <p:cNvPr id="63" name="TextBox 62">
            <a:extLst>
              <a:ext uri="{FF2B5EF4-FFF2-40B4-BE49-F238E27FC236}">
                <a16:creationId xmlns:a16="http://schemas.microsoft.com/office/drawing/2014/main" id="{862EBC7A-7F76-4F78-BF1E-161581B43B60}"/>
              </a:ext>
            </a:extLst>
          </p:cNvPr>
          <p:cNvSpPr txBox="1"/>
          <p:nvPr/>
        </p:nvSpPr>
        <p:spPr>
          <a:xfrm>
            <a:off x="5763632" y="2297181"/>
            <a:ext cx="994183" cy="369332"/>
          </a:xfrm>
          <a:prstGeom prst="rect">
            <a:avLst/>
          </a:prstGeom>
          <a:noFill/>
        </p:spPr>
        <p:txBody>
          <a:bodyPr wrap="none" rtlCol="0">
            <a:spAutoFit/>
          </a:bodyPr>
          <a:lstStyle/>
          <a:p>
            <a:r>
              <a:rPr lang="en-US" dirty="0"/>
              <a:t>Location</a:t>
            </a:r>
          </a:p>
        </p:txBody>
      </p:sp>
      <p:sp>
        <p:nvSpPr>
          <p:cNvPr id="64" name="TextBox 63">
            <a:extLst>
              <a:ext uri="{FF2B5EF4-FFF2-40B4-BE49-F238E27FC236}">
                <a16:creationId xmlns:a16="http://schemas.microsoft.com/office/drawing/2014/main" id="{7A2D4C12-4C34-4F78-8243-58AFC810AD23}"/>
              </a:ext>
            </a:extLst>
          </p:cNvPr>
          <p:cNvSpPr txBox="1"/>
          <p:nvPr/>
        </p:nvSpPr>
        <p:spPr>
          <a:xfrm>
            <a:off x="6922956" y="2245290"/>
            <a:ext cx="805029" cy="369332"/>
          </a:xfrm>
          <a:prstGeom prst="rect">
            <a:avLst/>
          </a:prstGeom>
          <a:noFill/>
        </p:spPr>
        <p:txBody>
          <a:bodyPr wrap="none" rtlCol="0">
            <a:spAutoFit/>
          </a:bodyPr>
          <a:lstStyle/>
          <a:p>
            <a:r>
              <a:rPr lang="en-US" dirty="0"/>
              <a:t>Health</a:t>
            </a:r>
          </a:p>
        </p:txBody>
      </p:sp>
      <p:sp>
        <p:nvSpPr>
          <p:cNvPr id="65" name="TextBox 64">
            <a:extLst>
              <a:ext uri="{FF2B5EF4-FFF2-40B4-BE49-F238E27FC236}">
                <a16:creationId xmlns:a16="http://schemas.microsoft.com/office/drawing/2014/main" id="{EAB6D591-78D0-4163-8A46-77B3F5DEB6DF}"/>
              </a:ext>
            </a:extLst>
          </p:cNvPr>
          <p:cNvSpPr txBox="1"/>
          <p:nvPr/>
        </p:nvSpPr>
        <p:spPr>
          <a:xfrm>
            <a:off x="8037557" y="2245290"/>
            <a:ext cx="799258" cy="369332"/>
          </a:xfrm>
          <a:prstGeom prst="rect">
            <a:avLst/>
          </a:prstGeom>
          <a:noFill/>
        </p:spPr>
        <p:txBody>
          <a:bodyPr wrap="none" rtlCol="0">
            <a:spAutoFit/>
          </a:bodyPr>
          <a:lstStyle/>
          <a:p>
            <a:r>
              <a:rPr lang="en-US" dirty="0"/>
              <a:t>Group</a:t>
            </a:r>
          </a:p>
        </p:txBody>
      </p:sp>
      <p:sp>
        <p:nvSpPr>
          <p:cNvPr id="66" name="TextBox 65">
            <a:extLst>
              <a:ext uri="{FF2B5EF4-FFF2-40B4-BE49-F238E27FC236}">
                <a16:creationId xmlns:a16="http://schemas.microsoft.com/office/drawing/2014/main" id="{6256C436-8591-4694-9E70-ABFBDCF03E7A}"/>
              </a:ext>
            </a:extLst>
          </p:cNvPr>
          <p:cNvSpPr txBox="1"/>
          <p:nvPr/>
        </p:nvSpPr>
        <p:spPr>
          <a:xfrm>
            <a:off x="9038249" y="2245290"/>
            <a:ext cx="839653" cy="369332"/>
          </a:xfrm>
          <a:prstGeom prst="rect">
            <a:avLst/>
          </a:prstGeom>
          <a:noFill/>
        </p:spPr>
        <p:txBody>
          <a:bodyPr wrap="none" rtlCol="0">
            <a:spAutoFit/>
          </a:bodyPr>
          <a:lstStyle/>
          <a:p>
            <a:r>
              <a:rPr lang="en-US" dirty="0"/>
              <a:t>Movies</a:t>
            </a:r>
          </a:p>
        </p:txBody>
      </p:sp>
      <p:sp>
        <p:nvSpPr>
          <p:cNvPr id="67" name="TextBox 66">
            <a:extLst>
              <a:ext uri="{FF2B5EF4-FFF2-40B4-BE49-F238E27FC236}">
                <a16:creationId xmlns:a16="http://schemas.microsoft.com/office/drawing/2014/main" id="{2D820CF7-1305-4577-9ACC-83180EFA5067}"/>
              </a:ext>
            </a:extLst>
          </p:cNvPr>
          <p:cNvSpPr txBox="1"/>
          <p:nvPr/>
        </p:nvSpPr>
        <p:spPr>
          <a:xfrm>
            <a:off x="10158172" y="2193217"/>
            <a:ext cx="1038874" cy="369332"/>
          </a:xfrm>
          <a:prstGeom prst="rect">
            <a:avLst/>
          </a:prstGeom>
          <a:noFill/>
        </p:spPr>
        <p:txBody>
          <a:bodyPr wrap="none" rtlCol="0">
            <a:spAutoFit/>
          </a:bodyPr>
          <a:lstStyle/>
          <a:p>
            <a:r>
              <a:rPr lang="en-US" dirty="0"/>
              <a:t>Sport…..</a:t>
            </a:r>
          </a:p>
        </p:txBody>
      </p:sp>
      <p:sp>
        <p:nvSpPr>
          <p:cNvPr id="68" name="TextBox 67">
            <a:extLst>
              <a:ext uri="{FF2B5EF4-FFF2-40B4-BE49-F238E27FC236}">
                <a16:creationId xmlns:a16="http://schemas.microsoft.com/office/drawing/2014/main" id="{5F03CC74-1631-4BF0-A04A-0C459BE95A72}"/>
              </a:ext>
            </a:extLst>
          </p:cNvPr>
          <p:cNvSpPr txBox="1"/>
          <p:nvPr/>
        </p:nvSpPr>
        <p:spPr>
          <a:xfrm>
            <a:off x="4652208" y="2297181"/>
            <a:ext cx="718466" cy="369332"/>
          </a:xfrm>
          <a:prstGeom prst="rect">
            <a:avLst/>
          </a:prstGeom>
          <a:noFill/>
        </p:spPr>
        <p:txBody>
          <a:bodyPr wrap="none" rtlCol="0">
            <a:spAutoFit/>
          </a:bodyPr>
          <a:lstStyle/>
          <a:p>
            <a:r>
              <a:rPr lang="en-US" dirty="0"/>
              <a:t>Social</a:t>
            </a:r>
          </a:p>
        </p:txBody>
      </p:sp>
      <p:sp>
        <p:nvSpPr>
          <p:cNvPr id="69" name="TextBox 68">
            <a:extLst>
              <a:ext uri="{FF2B5EF4-FFF2-40B4-BE49-F238E27FC236}">
                <a16:creationId xmlns:a16="http://schemas.microsoft.com/office/drawing/2014/main" id="{41053078-7DB7-4BD0-A75A-C4400E208844}"/>
              </a:ext>
            </a:extLst>
          </p:cNvPr>
          <p:cNvSpPr txBox="1"/>
          <p:nvPr/>
        </p:nvSpPr>
        <p:spPr>
          <a:xfrm>
            <a:off x="3178918" y="2298838"/>
            <a:ext cx="1027845" cy="369332"/>
          </a:xfrm>
          <a:prstGeom prst="rect">
            <a:avLst/>
          </a:prstGeom>
          <a:noFill/>
        </p:spPr>
        <p:txBody>
          <a:bodyPr wrap="none" rtlCol="0">
            <a:spAutoFit/>
          </a:bodyPr>
          <a:lstStyle/>
          <a:p>
            <a:r>
              <a:rPr lang="en-US" dirty="0"/>
              <a:t>Shopping</a:t>
            </a:r>
          </a:p>
        </p:txBody>
      </p:sp>
      <p:sp>
        <p:nvSpPr>
          <p:cNvPr id="70" name="TextBox 69">
            <a:extLst>
              <a:ext uri="{FF2B5EF4-FFF2-40B4-BE49-F238E27FC236}">
                <a16:creationId xmlns:a16="http://schemas.microsoft.com/office/drawing/2014/main" id="{E7F2DDC7-A9FB-48E9-A882-20CB91DD1883}"/>
              </a:ext>
            </a:extLst>
          </p:cNvPr>
          <p:cNvSpPr txBox="1"/>
          <p:nvPr/>
        </p:nvSpPr>
        <p:spPr>
          <a:xfrm>
            <a:off x="2136225" y="2302169"/>
            <a:ext cx="800860" cy="369332"/>
          </a:xfrm>
          <a:prstGeom prst="rect">
            <a:avLst/>
          </a:prstGeom>
          <a:noFill/>
        </p:spPr>
        <p:txBody>
          <a:bodyPr wrap="none" rtlCol="0">
            <a:spAutoFit/>
          </a:bodyPr>
          <a:lstStyle/>
          <a:p>
            <a:r>
              <a:rPr lang="en-US" dirty="0"/>
              <a:t>Search</a:t>
            </a:r>
          </a:p>
        </p:txBody>
      </p:sp>
      <p:sp>
        <p:nvSpPr>
          <p:cNvPr id="71" name="TextBox 70">
            <a:extLst>
              <a:ext uri="{FF2B5EF4-FFF2-40B4-BE49-F238E27FC236}">
                <a16:creationId xmlns:a16="http://schemas.microsoft.com/office/drawing/2014/main" id="{433AD11B-5E87-49FC-B685-5CDF38E66B5E}"/>
              </a:ext>
            </a:extLst>
          </p:cNvPr>
          <p:cNvSpPr txBox="1"/>
          <p:nvPr/>
        </p:nvSpPr>
        <p:spPr>
          <a:xfrm>
            <a:off x="993685" y="2242031"/>
            <a:ext cx="895245" cy="369332"/>
          </a:xfrm>
          <a:prstGeom prst="rect">
            <a:avLst/>
          </a:prstGeom>
          <a:noFill/>
        </p:spPr>
        <p:txBody>
          <a:bodyPr wrap="none" rtlCol="0">
            <a:spAutoFit/>
          </a:bodyPr>
          <a:lstStyle/>
          <a:p>
            <a:r>
              <a:rPr lang="en-US" dirty="0"/>
              <a:t>History</a:t>
            </a:r>
          </a:p>
        </p:txBody>
      </p:sp>
      <p:sp>
        <p:nvSpPr>
          <p:cNvPr id="72" name="TextBox 71">
            <a:extLst>
              <a:ext uri="{FF2B5EF4-FFF2-40B4-BE49-F238E27FC236}">
                <a16:creationId xmlns:a16="http://schemas.microsoft.com/office/drawing/2014/main" id="{E5A2FB0D-FF02-43E8-B5A6-01EB2849E5B6}"/>
              </a:ext>
            </a:extLst>
          </p:cNvPr>
          <p:cNvSpPr txBox="1"/>
          <p:nvPr/>
        </p:nvSpPr>
        <p:spPr>
          <a:xfrm>
            <a:off x="7995318" y="3049256"/>
            <a:ext cx="3672548" cy="923330"/>
          </a:xfrm>
          <a:prstGeom prst="rect">
            <a:avLst/>
          </a:prstGeom>
          <a:noFill/>
        </p:spPr>
        <p:txBody>
          <a:bodyPr wrap="square" rtlCol="0">
            <a:spAutoFit/>
          </a:bodyPr>
          <a:lstStyle/>
          <a:p>
            <a:r>
              <a:rPr lang="en-US" dirty="0"/>
              <a:t>We give lots of info to google while we use any of the services offered by Google.</a:t>
            </a:r>
          </a:p>
        </p:txBody>
      </p:sp>
      <p:sp>
        <p:nvSpPr>
          <p:cNvPr id="73" name="TextBox 72">
            <a:extLst>
              <a:ext uri="{FF2B5EF4-FFF2-40B4-BE49-F238E27FC236}">
                <a16:creationId xmlns:a16="http://schemas.microsoft.com/office/drawing/2014/main" id="{D971097A-7E26-4F4B-8B9F-701BE2B1D9CA}"/>
              </a:ext>
            </a:extLst>
          </p:cNvPr>
          <p:cNvSpPr txBox="1"/>
          <p:nvPr/>
        </p:nvSpPr>
        <p:spPr>
          <a:xfrm>
            <a:off x="7995318" y="4120941"/>
            <a:ext cx="3672548" cy="923330"/>
          </a:xfrm>
          <a:prstGeom prst="rect">
            <a:avLst/>
          </a:prstGeom>
          <a:noFill/>
        </p:spPr>
        <p:txBody>
          <a:bodyPr wrap="square" rtlCol="0">
            <a:spAutoFit/>
          </a:bodyPr>
          <a:lstStyle/>
          <a:p>
            <a:r>
              <a:rPr lang="en-US" dirty="0"/>
              <a:t>Google is learning the info and tailoring the info as per best of our interest or use.</a:t>
            </a:r>
          </a:p>
        </p:txBody>
      </p:sp>
      <p:sp>
        <p:nvSpPr>
          <p:cNvPr id="74" name="TextBox 73">
            <a:extLst>
              <a:ext uri="{FF2B5EF4-FFF2-40B4-BE49-F238E27FC236}">
                <a16:creationId xmlns:a16="http://schemas.microsoft.com/office/drawing/2014/main" id="{5A21BCBC-A36D-44D5-B134-9D413AAB335B}"/>
              </a:ext>
            </a:extLst>
          </p:cNvPr>
          <p:cNvSpPr txBox="1"/>
          <p:nvPr/>
        </p:nvSpPr>
        <p:spPr>
          <a:xfrm>
            <a:off x="7984651" y="5114495"/>
            <a:ext cx="3672548" cy="923330"/>
          </a:xfrm>
          <a:prstGeom prst="rect">
            <a:avLst/>
          </a:prstGeom>
          <a:noFill/>
        </p:spPr>
        <p:txBody>
          <a:bodyPr wrap="square" rtlCol="0">
            <a:spAutoFit/>
          </a:bodyPr>
          <a:lstStyle/>
          <a:p>
            <a:r>
              <a:rPr lang="en-US" dirty="0"/>
              <a:t>There is hybrid approach behind this where google is able to respond to our query.</a:t>
            </a:r>
          </a:p>
        </p:txBody>
      </p:sp>
      <p:cxnSp>
        <p:nvCxnSpPr>
          <p:cNvPr id="76" name="Connector: Elbow 75">
            <a:extLst>
              <a:ext uri="{FF2B5EF4-FFF2-40B4-BE49-F238E27FC236}">
                <a16:creationId xmlns:a16="http://schemas.microsoft.com/office/drawing/2014/main" id="{1AE11A74-A632-4050-BC6C-029E5E38DA22}"/>
              </a:ext>
            </a:extLst>
          </p:cNvPr>
          <p:cNvCxnSpPr>
            <a:cxnSpLocks/>
            <a:stCxn id="11" idx="3"/>
            <a:endCxn id="60" idx="0"/>
          </p:cNvCxnSpPr>
          <p:nvPr/>
        </p:nvCxnSpPr>
        <p:spPr>
          <a:xfrm flipV="1">
            <a:off x="4200024" y="4600884"/>
            <a:ext cx="422289" cy="1235793"/>
          </a:xfrm>
          <a:prstGeom prst="bentConnector5">
            <a:avLst>
              <a:gd name="adj1" fmla="val 48119"/>
              <a:gd name="adj2" fmla="val 47248"/>
              <a:gd name="adj3" fmla="val 45866"/>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92" name="Graphic 91" descr="Dance">
            <a:extLst>
              <a:ext uri="{FF2B5EF4-FFF2-40B4-BE49-F238E27FC236}">
                <a16:creationId xmlns:a16="http://schemas.microsoft.com/office/drawing/2014/main" id="{BD7D9C4D-29F6-4D80-854D-ACEBF1ED09D0}"/>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0083553" y="1222841"/>
            <a:ext cx="914400" cy="914400"/>
          </a:xfrm>
          <a:prstGeom prst="rect">
            <a:avLst/>
          </a:prstGeom>
        </p:spPr>
      </p:pic>
      <p:pic>
        <p:nvPicPr>
          <p:cNvPr id="94" name="Graphic 93" descr="Earth globe: Americas">
            <a:extLst>
              <a:ext uri="{FF2B5EF4-FFF2-40B4-BE49-F238E27FC236}">
                <a16:creationId xmlns:a16="http://schemas.microsoft.com/office/drawing/2014/main" id="{1A2F3873-27EF-426B-995D-CEDC1F39B0D3}"/>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3616812" y="-1507681"/>
            <a:ext cx="914400" cy="914400"/>
          </a:xfrm>
          <a:prstGeom prst="rect">
            <a:avLst/>
          </a:prstGeom>
        </p:spPr>
      </p:pic>
      <p:pic>
        <p:nvPicPr>
          <p:cNvPr id="96" name="Graphic 95" descr="Programmer">
            <a:extLst>
              <a:ext uri="{FF2B5EF4-FFF2-40B4-BE49-F238E27FC236}">
                <a16:creationId xmlns:a16="http://schemas.microsoft.com/office/drawing/2014/main" id="{508AF052-769E-4BFB-AEE5-B7B37590A3F0}"/>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447961" y="-1002661"/>
            <a:ext cx="914400" cy="914400"/>
          </a:xfrm>
          <a:prstGeom prst="rect">
            <a:avLst/>
          </a:prstGeom>
        </p:spPr>
      </p:pic>
      <p:pic>
        <p:nvPicPr>
          <p:cNvPr id="98" name="Graphic 97" descr="School girl">
            <a:extLst>
              <a:ext uri="{FF2B5EF4-FFF2-40B4-BE49-F238E27FC236}">
                <a16:creationId xmlns:a16="http://schemas.microsoft.com/office/drawing/2014/main" id="{D69EB9DD-E5D8-4B93-A4CF-F0F5584230C7}"/>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2641335" y="2815128"/>
            <a:ext cx="914400" cy="914400"/>
          </a:xfrm>
          <a:prstGeom prst="rect">
            <a:avLst/>
          </a:prstGeom>
        </p:spPr>
      </p:pic>
      <p:pic>
        <p:nvPicPr>
          <p:cNvPr id="100" name="Graphic 99" descr="Internet">
            <a:extLst>
              <a:ext uri="{FF2B5EF4-FFF2-40B4-BE49-F238E27FC236}">
                <a16:creationId xmlns:a16="http://schemas.microsoft.com/office/drawing/2014/main" id="{3653CC4D-E135-4048-8AA0-1E8634A20BCC}"/>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2541576" y="617444"/>
            <a:ext cx="914400" cy="914400"/>
          </a:xfrm>
          <a:prstGeom prst="rect">
            <a:avLst/>
          </a:prstGeom>
        </p:spPr>
      </p:pic>
      <p:pic>
        <p:nvPicPr>
          <p:cNvPr id="101" name="Graphic 100" descr="Internet">
            <a:extLst>
              <a:ext uri="{FF2B5EF4-FFF2-40B4-BE49-F238E27FC236}">
                <a16:creationId xmlns:a16="http://schemas.microsoft.com/office/drawing/2014/main" id="{F5A1FB7D-F916-46F4-B505-F15AD442C281}"/>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6965265" y="3982631"/>
            <a:ext cx="914400" cy="914400"/>
          </a:xfrm>
          <a:prstGeom prst="rect">
            <a:avLst/>
          </a:prstGeom>
        </p:spPr>
      </p:pic>
      <p:sp>
        <p:nvSpPr>
          <p:cNvPr id="103" name="Right Brace 102">
            <a:extLst>
              <a:ext uri="{FF2B5EF4-FFF2-40B4-BE49-F238E27FC236}">
                <a16:creationId xmlns:a16="http://schemas.microsoft.com/office/drawing/2014/main" id="{03ABF882-A6BA-4E3E-B14E-2FBA0B228F3B}"/>
              </a:ext>
            </a:extLst>
          </p:cNvPr>
          <p:cNvSpPr/>
          <p:nvPr/>
        </p:nvSpPr>
        <p:spPr>
          <a:xfrm>
            <a:off x="6530644" y="3358476"/>
            <a:ext cx="457274" cy="212188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7504C991-44C9-4218-9862-DFBA147D810A}"/>
              </a:ext>
            </a:extLst>
          </p:cNvPr>
          <p:cNvCxnSpPr/>
          <p:nvPr/>
        </p:nvCxnSpPr>
        <p:spPr>
          <a:xfrm>
            <a:off x="7840941" y="2996319"/>
            <a:ext cx="38724" cy="33053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6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0BE1A0-74F4-45A1-9829-E9F833885851}"/>
              </a:ext>
            </a:extLst>
          </p:cNvPr>
          <p:cNvSpPr txBox="1"/>
          <p:nvPr/>
        </p:nvSpPr>
        <p:spPr>
          <a:xfrm>
            <a:off x="1360486" y="1163598"/>
            <a:ext cx="1422400" cy="369332"/>
          </a:xfrm>
          <a:prstGeom prst="rect">
            <a:avLst/>
          </a:prstGeom>
          <a:noFill/>
        </p:spPr>
        <p:txBody>
          <a:bodyPr wrap="square" rtlCol="0">
            <a:spAutoFit/>
          </a:bodyPr>
          <a:lstStyle/>
          <a:p>
            <a:r>
              <a:rPr lang="en-US" dirty="0"/>
              <a:t>English</a:t>
            </a:r>
          </a:p>
        </p:txBody>
      </p:sp>
      <p:sp>
        <p:nvSpPr>
          <p:cNvPr id="8" name="TextBox 7">
            <a:extLst>
              <a:ext uri="{FF2B5EF4-FFF2-40B4-BE49-F238E27FC236}">
                <a16:creationId xmlns:a16="http://schemas.microsoft.com/office/drawing/2014/main" id="{D4090062-FAAC-48F8-94AA-AA072472B829}"/>
              </a:ext>
            </a:extLst>
          </p:cNvPr>
          <p:cNvSpPr txBox="1"/>
          <p:nvPr/>
        </p:nvSpPr>
        <p:spPr>
          <a:xfrm>
            <a:off x="6440486" y="1113393"/>
            <a:ext cx="1422400" cy="369332"/>
          </a:xfrm>
          <a:prstGeom prst="rect">
            <a:avLst/>
          </a:prstGeom>
          <a:noFill/>
        </p:spPr>
        <p:txBody>
          <a:bodyPr wrap="square" rtlCol="0">
            <a:spAutoFit/>
          </a:bodyPr>
          <a:lstStyle/>
          <a:p>
            <a:r>
              <a:rPr lang="en-US" dirty="0"/>
              <a:t>Hindi</a:t>
            </a:r>
          </a:p>
        </p:txBody>
      </p:sp>
      <p:pic>
        <p:nvPicPr>
          <p:cNvPr id="9" name="Picture 8">
            <a:extLst>
              <a:ext uri="{FF2B5EF4-FFF2-40B4-BE49-F238E27FC236}">
                <a16:creationId xmlns:a16="http://schemas.microsoft.com/office/drawing/2014/main" id="{E3DC8C7D-3053-47D7-9BBC-4DE8824A07FC}"/>
              </a:ext>
            </a:extLst>
          </p:cNvPr>
          <p:cNvPicPr>
            <a:picLocks noChangeAspect="1"/>
          </p:cNvPicPr>
          <p:nvPr/>
        </p:nvPicPr>
        <p:blipFill>
          <a:blip r:embed="rId2"/>
          <a:stretch>
            <a:fillRect/>
          </a:stretch>
        </p:blipFill>
        <p:spPr>
          <a:xfrm>
            <a:off x="6329915" y="1454944"/>
            <a:ext cx="4122186" cy="4277741"/>
          </a:xfrm>
          <a:prstGeom prst="rect">
            <a:avLst/>
          </a:prstGeom>
        </p:spPr>
      </p:pic>
      <p:pic>
        <p:nvPicPr>
          <p:cNvPr id="10" name="Picture 9">
            <a:extLst>
              <a:ext uri="{FF2B5EF4-FFF2-40B4-BE49-F238E27FC236}">
                <a16:creationId xmlns:a16="http://schemas.microsoft.com/office/drawing/2014/main" id="{90AE80DF-DA8F-4D72-B984-A0D587362D6E}"/>
              </a:ext>
            </a:extLst>
          </p:cNvPr>
          <p:cNvPicPr>
            <a:picLocks noChangeAspect="1"/>
          </p:cNvPicPr>
          <p:nvPr/>
        </p:nvPicPr>
        <p:blipFill>
          <a:blip r:embed="rId3"/>
          <a:stretch>
            <a:fillRect/>
          </a:stretch>
        </p:blipFill>
        <p:spPr>
          <a:xfrm>
            <a:off x="1360485" y="1544670"/>
            <a:ext cx="3996533" cy="4149732"/>
          </a:xfrm>
          <a:prstGeom prst="rect">
            <a:avLst/>
          </a:prstGeom>
        </p:spPr>
      </p:pic>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115764"/>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Predication by language</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spTree>
    <p:extLst>
      <p:ext uri="{BB962C8B-B14F-4D97-AF65-F5344CB8AC3E}">
        <p14:creationId xmlns:p14="http://schemas.microsoft.com/office/powerpoint/2010/main" val="128839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32740"/>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Giving you fresher, more recent search results</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pic>
        <p:nvPicPr>
          <p:cNvPr id="2" name="Picture 1">
            <a:extLst>
              <a:ext uri="{FF2B5EF4-FFF2-40B4-BE49-F238E27FC236}">
                <a16:creationId xmlns:a16="http://schemas.microsoft.com/office/drawing/2014/main" id="{E1B23C37-9291-470B-BB22-6BB5D907E8FB}"/>
              </a:ext>
            </a:extLst>
          </p:cNvPr>
          <p:cNvPicPr>
            <a:picLocks noChangeAspect="1"/>
          </p:cNvPicPr>
          <p:nvPr/>
        </p:nvPicPr>
        <p:blipFill>
          <a:blip r:embed="rId2"/>
          <a:stretch>
            <a:fillRect/>
          </a:stretch>
        </p:blipFill>
        <p:spPr>
          <a:xfrm>
            <a:off x="12347853" y="464668"/>
            <a:ext cx="4122186" cy="2768632"/>
          </a:xfrm>
          <a:prstGeom prst="rect">
            <a:avLst/>
          </a:prstGeom>
        </p:spPr>
      </p:pic>
      <p:pic>
        <p:nvPicPr>
          <p:cNvPr id="3" name="Picture 2">
            <a:extLst>
              <a:ext uri="{FF2B5EF4-FFF2-40B4-BE49-F238E27FC236}">
                <a16:creationId xmlns:a16="http://schemas.microsoft.com/office/drawing/2014/main" id="{4F839C6C-4552-4251-B743-D478CEB1448F}"/>
              </a:ext>
            </a:extLst>
          </p:cNvPr>
          <p:cNvPicPr>
            <a:picLocks noChangeAspect="1"/>
          </p:cNvPicPr>
          <p:nvPr/>
        </p:nvPicPr>
        <p:blipFill>
          <a:blip r:embed="rId3"/>
          <a:stretch>
            <a:fillRect/>
          </a:stretch>
        </p:blipFill>
        <p:spPr>
          <a:xfrm>
            <a:off x="1360486" y="1558925"/>
            <a:ext cx="3830638" cy="3868010"/>
          </a:xfrm>
          <a:prstGeom prst="rect">
            <a:avLst/>
          </a:prstGeom>
        </p:spPr>
      </p:pic>
      <p:sp>
        <p:nvSpPr>
          <p:cNvPr id="7" name="Rectangle 6">
            <a:extLst>
              <a:ext uri="{FF2B5EF4-FFF2-40B4-BE49-F238E27FC236}">
                <a16:creationId xmlns:a16="http://schemas.microsoft.com/office/drawing/2014/main" id="{B724EAA2-C4DA-45B3-AB11-98C585C3C063}"/>
              </a:ext>
            </a:extLst>
          </p:cNvPr>
          <p:cNvSpPr/>
          <p:nvPr/>
        </p:nvSpPr>
        <p:spPr>
          <a:xfrm>
            <a:off x="5443671" y="1436613"/>
            <a:ext cx="6096000" cy="1477328"/>
          </a:xfrm>
          <a:prstGeom prst="rect">
            <a:avLst/>
          </a:prstGeom>
        </p:spPr>
        <p:txBody>
          <a:bodyPr>
            <a:spAutoFit/>
          </a:bodyPr>
          <a:lstStyle/>
          <a:p>
            <a:r>
              <a:rPr lang="en-US">
                <a:latin typeface="Roboto"/>
              </a:rPr>
              <a:t>Search results, like warm cookies right out of the oven or cool refreshing fruit on a hot summer’s day, are best when they’re fresh. Even if you don’t specify it in your search, you probably want search results that are relevant and recent.</a:t>
            </a:r>
            <a:endParaRPr lang="en-US" dirty="0"/>
          </a:p>
        </p:txBody>
      </p:sp>
    </p:spTree>
    <p:extLst>
      <p:ext uri="{BB962C8B-B14F-4D97-AF65-F5344CB8AC3E}">
        <p14:creationId xmlns:p14="http://schemas.microsoft.com/office/powerpoint/2010/main" val="46664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C48-E133-4DC9-99B3-D63CC5CD6380}"/>
              </a:ext>
            </a:extLst>
          </p:cNvPr>
          <p:cNvSpPr>
            <a:spLocks noGrp="1"/>
          </p:cNvSpPr>
          <p:nvPr>
            <p:ph type="title"/>
          </p:nvPr>
        </p:nvSpPr>
        <p:spPr/>
        <p:txBody>
          <a:bodyPr/>
          <a:lstStyle/>
          <a:p>
            <a:r>
              <a:rPr lang="en-US" dirty="0"/>
              <a:t>Giving you fresher, more recent search results</a:t>
            </a:r>
          </a:p>
        </p:txBody>
      </p:sp>
      <p:sp>
        <p:nvSpPr>
          <p:cNvPr id="3" name="Content Placeholder 2">
            <a:extLst>
              <a:ext uri="{FF2B5EF4-FFF2-40B4-BE49-F238E27FC236}">
                <a16:creationId xmlns:a16="http://schemas.microsoft.com/office/drawing/2014/main" id="{E22447EC-6A6F-487B-9E65-C746DEF36BC3}"/>
              </a:ext>
            </a:extLst>
          </p:cNvPr>
          <p:cNvSpPr>
            <a:spLocks noGrp="1"/>
          </p:cNvSpPr>
          <p:nvPr>
            <p:ph idx="1"/>
          </p:nvPr>
        </p:nvSpPr>
        <p:spPr>
          <a:xfrm>
            <a:off x="1251678" y="4641733"/>
            <a:ext cx="5619022" cy="1833882"/>
          </a:xfrm>
        </p:spPr>
        <p:txBody>
          <a:bodyPr>
            <a:normAutofit/>
          </a:bodyPr>
          <a:lstStyle/>
          <a:p>
            <a:r>
              <a:rPr lang="en-US" dirty="0"/>
              <a:t>Google has categorized data for search result :</a:t>
            </a:r>
          </a:p>
          <a:p>
            <a:pPr lvl="1"/>
            <a:r>
              <a:rPr lang="en-US" dirty="0"/>
              <a:t>Regularly recurring events:</a:t>
            </a:r>
          </a:p>
          <a:p>
            <a:pPr lvl="1"/>
            <a:r>
              <a:rPr lang="en-US" dirty="0"/>
              <a:t>Frequent updates:</a:t>
            </a:r>
          </a:p>
          <a:p>
            <a:pPr lvl="1"/>
            <a:r>
              <a:rPr lang="en-US" dirty="0"/>
              <a:t>Recent events or hot topics:</a:t>
            </a:r>
          </a:p>
        </p:txBody>
      </p:sp>
      <p:pic>
        <p:nvPicPr>
          <p:cNvPr id="3074" name="Picture 2" descr="https://3.bp.blogspot.com/_IbWQAhZFJuA/TA7K1T1NDHI/AAAAAAABdBk/C4SvbqXmWyw/s400/caffeine.jpg">
            <a:extLst>
              <a:ext uri="{FF2B5EF4-FFF2-40B4-BE49-F238E27FC236}">
                <a16:creationId xmlns:a16="http://schemas.microsoft.com/office/drawing/2014/main" id="{CE09F802-F133-4C3C-BE8F-3662804CB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2168525"/>
            <a:ext cx="3810000" cy="1657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36B867-2616-4FBF-85CB-67FACF4104DC}"/>
              </a:ext>
            </a:extLst>
          </p:cNvPr>
          <p:cNvSpPr/>
          <p:nvPr/>
        </p:nvSpPr>
        <p:spPr>
          <a:xfrm>
            <a:off x="1231900" y="1928022"/>
            <a:ext cx="6096000" cy="2308324"/>
          </a:xfrm>
          <a:prstGeom prst="rect">
            <a:avLst/>
          </a:prstGeom>
        </p:spPr>
        <p:txBody>
          <a:bodyPr>
            <a:spAutoFit/>
          </a:bodyPr>
          <a:lstStyle/>
          <a:p>
            <a:r>
              <a:rPr lang="en-US" b="1" dirty="0">
                <a:latin typeface="Roboto"/>
              </a:rPr>
              <a:t>Old index &lt; 2010</a:t>
            </a:r>
          </a:p>
          <a:p>
            <a:pPr marL="285750" indent="-285750">
              <a:buFontTx/>
              <a:buChar char="-"/>
            </a:pPr>
            <a:r>
              <a:rPr lang="en-US" dirty="0">
                <a:latin typeface="Roboto"/>
              </a:rPr>
              <a:t>Several layers</a:t>
            </a:r>
          </a:p>
          <a:p>
            <a:pPr marL="285750" indent="-285750">
              <a:buFontTx/>
              <a:buChar char="-"/>
            </a:pPr>
            <a:r>
              <a:rPr lang="en-US" dirty="0">
                <a:latin typeface="Roboto"/>
              </a:rPr>
              <a:t>Very few were refreshed at a faster rate than others</a:t>
            </a:r>
          </a:p>
          <a:p>
            <a:pPr marL="285750" indent="-285750">
              <a:buFontTx/>
              <a:buChar char="-"/>
            </a:pPr>
            <a:r>
              <a:rPr lang="en-US" dirty="0">
                <a:latin typeface="Roboto"/>
              </a:rPr>
              <a:t>The main layer would update every couple of weeks. </a:t>
            </a:r>
          </a:p>
          <a:p>
            <a:pPr marL="285750" indent="-285750">
              <a:buFontTx/>
              <a:buChar char="-"/>
            </a:pPr>
            <a:r>
              <a:rPr lang="en-US" dirty="0">
                <a:latin typeface="Roboto"/>
              </a:rPr>
              <a:t>To refresh a layer of the old index, Google would analyze the entire web, which meant there was a significant delay between when Content was created vs when google found it.</a:t>
            </a:r>
            <a:endParaRPr lang="en-US" dirty="0"/>
          </a:p>
        </p:txBody>
      </p:sp>
      <p:sp>
        <p:nvSpPr>
          <p:cNvPr id="5" name="Rectangle 4">
            <a:extLst>
              <a:ext uri="{FF2B5EF4-FFF2-40B4-BE49-F238E27FC236}">
                <a16:creationId xmlns:a16="http://schemas.microsoft.com/office/drawing/2014/main" id="{4301AB52-9D74-4C02-9AB9-16AAF889A441}"/>
              </a:ext>
            </a:extLst>
          </p:cNvPr>
          <p:cNvSpPr/>
          <p:nvPr/>
        </p:nvSpPr>
        <p:spPr>
          <a:xfrm>
            <a:off x="1231900" y="4254373"/>
            <a:ext cx="4123821" cy="369332"/>
          </a:xfrm>
          <a:prstGeom prst="rect">
            <a:avLst/>
          </a:prstGeom>
        </p:spPr>
        <p:txBody>
          <a:bodyPr wrap="none">
            <a:spAutoFit/>
          </a:bodyPr>
          <a:lstStyle/>
          <a:p>
            <a:r>
              <a:rPr lang="en-US" b="1" dirty="0">
                <a:solidFill>
                  <a:schemeClr val="tx2">
                    <a:lumMod val="85000"/>
                    <a:lumOff val="15000"/>
                  </a:schemeClr>
                </a:solidFill>
                <a:latin typeface="Roboto"/>
              </a:rPr>
              <a:t>With Caffeine and Panda  After 2010</a:t>
            </a:r>
            <a:endParaRPr lang="en-US" b="1" dirty="0">
              <a:solidFill>
                <a:schemeClr val="tx2">
                  <a:lumMod val="85000"/>
                  <a:lumOff val="15000"/>
                </a:schemeClr>
              </a:solidFill>
            </a:endParaRPr>
          </a:p>
        </p:txBody>
      </p:sp>
      <p:cxnSp>
        <p:nvCxnSpPr>
          <p:cNvPr id="7" name="Straight Connector 6">
            <a:extLst>
              <a:ext uri="{FF2B5EF4-FFF2-40B4-BE49-F238E27FC236}">
                <a16:creationId xmlns:a16="http://schemas.microsoft.com/office/drawing/2014/main" id="{C4085959-1DA5-4AA4-BCAF-C92E3D1E5FA5}"/>
              </a:ext>
            </a:extLst>
          </p:cNvPr>
          <p:cNvCxnSpPr/>
          <p:nvPr/>
        </p:nvCxnSpPr>
        <p:spPr>
          <a:xfrm>
            <a:off x="1384300" y="2219325"/>
            <a:ext cx="1828800"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5A9ADFBE-7138-4487-828E-134815A1EA9E}"/>
              </a:ext>
            </a:extLst>
          </p:cNvPr>
          <p:cNvCxnSpPr>
            <a:cxnSpLocks/>
          </p:cNvCxnSpPr>
          <p:nvPr/>
        </p:nvCxnSpPr>
        <p:spPr>
          <a:xfrm>
            <a:off x="1371600" y="4557030"/>
            <a:ext cx="2565400" cy="0"/>
          </a:xfrm>
          <a:prstGeom prst="line">
            <a:avLst/>
          </a:prstGeom>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21C32177-1D92-4D6E-A343-67552810BB8E}"/>
              </a:ext>
            </a:extLst>
          </p:cNvPr>
          <p:cNvSpPr/>
          <p:nvPr/>
        </p:nvSpPr>
        <p:spPr>
          <a:xfrm>
            <a:off x="7327900" y="4721289"/>
            <a:ext cx="4470400" cy="1754326"/>
          </a:xfrm>
          <a:prstGeom prst="rect">
            <a:avLst/>
          </a:prstGeom>
        </p:spPr>
        <p:txBody>
          <a:bodyPr wrap="square">
            <a:spAutoFit/>
          </a:bodyPr>
          <a:lstStyle/>
          <a:p>
            <a:r>
              <a:rPr lang="en-US" dirty="0">
                <a:latin typeface="Roboto"/>
              </a:rPr>
              <a:t>Caffeine lets Google index web pages on an enormous scale. In fact, every second Caffeine processes hundreds of thousands of pages in parallel. If this were a pile of paper it would grow three miles taller every second</a:t>
            </a:r>
            <a:endParaRPr lang="en-US" dirty="0"/>
          </a:p>
        </p:txBody>
      </p:sp>
      <p:cxnSp>
        <p:nvCxnSpPr>
          <p:cNvPr id="12" name="Straight Connector 11">
            <a:extLst>
              <a:ext uri="{FF2B5EF4-FFF2-40B4-BE49-F238E27FC236}">
                <a16:creationId xmlns:a16="http://schemas.microsoft.com/office/drawing/2014/main" id="{67D934D7-F019-4882-828D-D6FC0DE17A77}"/>
              </a:ext>
            </a:extLst>
          </p:cNvPr>
          <p:cNvCxnSpPr>
            <a:cxnSpLocks/>
          </p:cNvCxnSpPr>
          <p:nvPr/>
        </p:nvCxnSpPr>
        <p:spPr>
          <a:xfrm>
            <a:off x="7314576" y="1636492"/>
            <a:ext cx="0" cy="26178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a:t>
            </a: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normAutofit fontScale="77500" lnSpcReduction="20000"/>
          </a:bodyPr>
          <a:lstStyle/>
          <a:p>
            <a:r>
              <a:rPr lang="en-US" dirty="0"/>
              <a:t>Who are your target customers? </a:t>
            </a:r>
          </a:p>
          <a:p>
            <a:pPr lvl="1"/>
            <a:r>
              <a:rPr lang="en-US" dirty="0"/>
              <a:t>Any user who is trying to find some info from the web. </a:t>
            </a:r>
          </a:p>
          <a:p>
            <a:pPr lvl="1"/>
            <a:r>
              <a:rPr lang="en-US" dirty="0"/>
              <a:t>This includes a big segment of the user base, organization, education, Government and many more.</a:t>
            </a:r>
          </a:p>
          <a:p>
            <a:pPr lvl="1"/>
            <a:endParaRPr lang="en-US" dirty="0"/>
          </a:p>
          <a:p>
            <a:r>
              <a:rPr lang="en-US" dirty="0"/>
              <a:t>What are their key goals?</a:t>
            </a:r>
          </a:p>
          <a:p>
            <a:pPr lvl="1"/>
            <a:r>
              <a:rPr lang="en-US" dirty="0"/>
              <a:t>User’s searching on Google should get the most relevant information. </a:t>
            </a:r>
          </a:p>
          <a:p>
            <a:pPr lvl="1"/>
            <a:r>
              <a:rPr lang="en-US" dirty="0"/>
              <a:t>It should be most accurate, as per the trend. </a:t>
            </a:r>
          </a:p>
          <a:p>
            <a:pPr lvl="1"/>
            <a:r>
              <a:rPr lang="en-US" dirty="0"/>
              <a:t>The user should be able to find the most relevant info without scrolling too much. </a:t>
            </a:r>
            <a:br>
              <a:rPr lang="en-US" dirty="0"/>
            </a:br>
            <a:r>
              <a:rPr lang="en-US" dirty="0"/>
              <a:t>That’s why we see lots of competition for ranking on 1st page of Google . for </a:t>
            </a:r>
          </a:p>
          <a:p>
            <a:pPr lvl="1"/>
            <a:r>
              <a:rPr lang="en-US" dirty="0"/>
              <a:t>Able to propose /predict possible search term in case of ambiguity in the first search </a:t>
            </a:r>
          </a:p>
          <a:p>
            <a:r>
              <a:rPr lang="en-US" dirty="0"/>
              <a:t>How can Google help its users accomplish those goals?</a:t>
            </a:r>
          </a:p>
          <a:p>
            <a:pPr lvl="1"/>
            <a:r>
              <a:rPr lang="en-US" dirty="0"/>
              <a:t>Google is using traditional / Machine Learning both content-based and Collaborative to predicts and recommends search terms </a:t>
            </a:r>
          </a:p>
        </p:txBody>
      </p:sp>
    </p:spTree>
    <p:extLst>
      <p:ext uri="{BB962C8B-B14F-4D97-AF65-F5344CB8AC3E}">
        <p14:creationId xmlns:p14="http://schemas.microsoft.com/office/powerpoint/2010/main" val="25104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google-algorithm-above-the-fold">
            <a:extLst>
              <a:ext uri="{FF2B5EF4-FFF2-40B4-BE49-F238E27FC236}">
                <a16:creationId xmlns:a16="http://schemas.microsoft.com/office/drawing/2014/main" id="{161FAE6D-E648-4ADD-9765-DD5D33A2D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981" y="2926968"/>
            <a:ext cx="3183403" cy="19938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normAutofit fontScale="90000"/>
          </a:bodyPr>
          <a:lstStyle/>
          <a:p>
            <a:r>
              <a:rPr lang="en-US" dirty="0"/>
              <a:t>Scenario Design : Reverse Engineering</a:t>
            </a:r>
            <a:br>
              <a:rPr lang="en-US" dirty="0"/>
            </a:b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a:xfrm>
            <a:off x="1251678" y="2286001"/>
            <a:ext cx="10178322" cy="3593591"/>
          </a:xfrm>
        </p:spPr>
        <p:txBody>
          <a:bodyPr/>
          <a:lstStyle/>
          <a:p>
            <a:r>
              <a:rPr lang="en-US" dirty="0"/>
              <a:t>With the help of Machine Learning and help of PANDA rollout of google search engine google tries to read some key information from the website as part data collection . </a:t>
            </a:r>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415158" y="6291076"/>
            <a:ext cx="3900683" cy="369332"/>
          </a:xfrm>
          <a:prstGeom prst="rect">
            <a:avLst/>
          </a:prstGeom>
        </p:spPr>
        <p:txBody>
          <a:bodyPr wrap="none">
            <a:spAutoFit/>
          </a:bodyPr>
          <a:lstStyle/>
          <a:p>
            <a:r>
              <a:rPr lang="en-US" dirty="0">
                <a:hlinkClick r:id="rId3"/>
              </a:rPr>
              <a:t>http://www.bayardo.org/ps/vldb2009.pdf</a:t>
            </a:r>
            <a:endParaRPr lang="en-US" dirty="0"/>
          </a:p>
        </p:txBody>
      </p:sp>
      <p:sp>
        <p:nvSpPr>
          <p:cNvPr id="5" name="Rectangle 4">
            <a:extLst>
              <a:ext uri="{FF2B5EF4-FFF2-40B4-BE49-F238E27FC236}">
                <a16:creationId xmlns:a16="http://schemas.microsoft.com/office/drawing/2014/main" id="{7775807D-E2CD-4A28-8A96-64A0C6F5BD74}"/>
              </a:ext>
            </a:extLst>
          </p:cNvPr>
          <p:cNvSpPr/>
          <p:nvPr/>
        </p:nvSpPr>
        <p:spPr>
          <a:xfrm>
            <a:off x="1251678" y="3075555"/>
            <a:ext cx="7639942" cy="3139321"/>
          </a:xfrm>
          <a:prstGeom prst="rect">
            <a:avLst/>
          </a:prstGeom>
        </p:spPr>
        <p:txBody>
          <a:bodyPr wrap="square">
            <a:spAutoFit/>
          </a:bodyPr>
          <a:lstStyle/>
          <a:p>
            <a:r>
              <a:rPr lang="en-US" dirty="0">
                <a:solidFill>
                  <a:srgbClr val="40454A"/>
                </a:solidFill>
                <a:latin typeface="Georgia" panose="02040502050405020303" pitchFamily="18" charset="0"/>
              </a:rPr>
              <a:t>Google Panda targets websites with the following problems:</a:t>
            </a:r>
          </a:p>
          <a:p>
            <a:endParaRPr lang="en-US" dirty="0">
              <a:solidFill>
                <a:srgbClr val="40454A"/>
              </a:solidFill>
              <a:latin typeface="Georgia" panose="02040502050405020303" pitchFamily="18" charset="0"/>
            </a:endParaRPr>
          </a:p>
          <a:p>
            <a:pPr>
              <a:buFont typeface="Arial" panose="020B0604020202020204" pitchFamily="34" charset="0"/>
              <a:buChar char="•"/>
            </a:pPr>
            <a:r>
              <a:rPr lang="en-US" dirty="0">
                <a:solidFill>
                  <a:srgbClr val="40454A"/>
                </a:solidFill>
                <a:latin typeface="Georgia" panose="02040502050405020303" pitchFamily="18" charset="0"/>
              </a:rPr>
              <a:t>Duplicate content</a:t>
            </a:r>
          </a:p>
          <a:p>
            <a:pPr>
              <a:buFont typeface="Arial" panose="020B0604020202020204" pitchFamily="34" charset="0"/>
              <a:buChar char="•"/>
            </a:pPr>
            <a:r>
              <a:rPr lang="en-US" dirty="0">
                <a:solidFill>
                  <a:srgbClr val="40454A"/>
                </a:solidFill>
                <a:latin typeface="Georgia" panose="02040502050405020303" pitchFamily="18" charset="0"/>
              </a:rPr>
              <a:t>Low quality and thin pages </a:t>
            </a:r>
            <a:br>
              <a:rPr lang="en-US" dirty="0">
                <a:solidFill>
                  <a:srgbClr val="40454A"/>
                </a:solidFill>
                <a:latin typeface="Georgia" panose="02040502050405020303" pitchFamily="18" charset="0"/>
              </a:rPr>
            </a:br>
            <a:r>
              <a:rPr lang="en-US" dirty="0">
                <a:solidFill>
                  <a:srgbClr val="40454A"/>
                </a:solidFill>
                <a:latin typeface="Georgia" panose="02040502050405020303" pitchFamily="18" charset="0"/>
              </a:rPr>
              <a:t>that provide no real value to users</a:t>
            </a:r>
          </a:p>
          <a:p>
            <a:pPr>
              <a:buFont typeface="Arial" panose="020B0604020202020204" pitchFamily="34" charset="0"/>
              <a:buChar char="•"/>
            </a:pPr>
            <a:r>
              <a:rPr lang="en-US" dirty="0">
                <a:solidFill>
                  <a:srgbClr val="40454A"/>
                </a:solidFill>
                <a:latin typeface="Georgia" panose="02040502050405020303" pitchFamily="18" charset="0"/>
              </a:rPr>
              <a:t>Websites with a bad user experience</a:t>
            </a:r>
          </a:p>
          <a:p>
            <a:pPr>
              <a:buFont typeface="Arial" panose="020B0604020202020204" pitchFamily="34" charset="0"/>
              <a:buChar char="•"/>
            </a:pPr>
            <a:r>
              <a:rPr lang="en-US" dirty="0">
                <a:solidFill>
                  <a:srgbClr val="40454A"/>
                </a:solidFill>
                <a:latin typeface="Georgia" panose="02040502050405020303" pitchFamily="18" charset="0"/>
              </a:rPr>
              <a:t>External links to bad websites</a:t>
            </a:r>
          </a:p>
          <a:p>
            <a:pPr>
              <a:buFont typeface="Arial" panose="020B0604020202020204" pitchFamily="34" charset="0"/>
              <a:buChar char="•"/>
            </a:pPr>
            <a:r>
              <a:rPr lang="en-US" dirty="0">
                <a:solidFill>
                  <a:srgbClr val="40454A"/>
                </a:solidFill>
                <a:latin typeface="Georgia" panose="02040502050405020303" pitchFamily="18" charset="0"/>
              </a:rPr>
              <a:t>Ad placement </a:t>
            </a:r>
          </a:p>
          <a:p>
            <a:pPr>
              <a:buFont typeface="Arial" panose="020B0604020202020204" pitchFamily="34" charset="0"/>
              <a:buChar char="•"/>
            </a:pPr>
            <a:r>
              <a:rPr lang="en-US" dirty="0">
                <a:solidFill>
                  <a:srgbClr val="40454A"/>
                </a:solidFill>
                <a:latin typeface="Georgia" panose="02040502050405020303" pitchFamily="18" charset="0"/>
              </a:rPr>
              <a:t>Word Count &amp; On Page Factors</a:t>
            </a:r>
          </a:p>
          <a:p>
            <a:pPr>
              <a:buFont typeface="Arial" panose="020B0604020202020204" pitchFamily="34" charset="0"/>
              <a:buChar char="•"/>
            </a:pPr>
            <a:r>
              <a:rPr lang="en-US" dirty="0">
                <a:solidFill>
                  <a:srgbClr val="40454A"/>
                </a:solidFill>
                <a:latin typeface="Georgia" panose="02040502050405020303" pitchFamily="18" charset="0"/>
              </a:rPr>
              <a:t>Advertising &amp; Affiliates</a:t>
            </a: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
        <p:nvSpPr>
          <p:cNvPr id="6" name="Rectangle 5">
            <a:extLst>
              <a:ext uri="{FF2B5EF4-FFF2-40B4-BE49-F238E27FC236}">
                <a16:creationId xmlns:a16="http://schemas.microsoft.com/office/drawing/2014/main" id="{C0E45F9A-CA5E-470D-837E-C5E5EE1B9A6B}"/>
              </a:ext>
            </a:extLst>
          </p:cNvPr>
          <p:cNvSpPr/>
          <p:nvPr/>
        </p:nvSpPr>
        <p:spPr>
          <a:xfrm>
            <a:off x="5315841" y="3588110"/>
            <a:ext cx="4680842" cy="3416320"/>
          </a:xfrm>
          <a:prstGeom prst="rect">
            <a:avLst/>
          </a:prstGeom>
        </p:spPr>
        <p:txBody>
          <a:bodyPr wrap="square">
            <a:spAutoFit/>
          </a:bodyPr>
          <a:lstStyle/>
          <a:p>
            <a:pPr>
              <a:buFont typeface="Arial" panose="020B0604020202020204" pitchFamily="34" charset="0"/>
              <a:buChar char="•"/>
            </a:pPr>
            <a:r>
              <a:rPr lang="en-US" dirty="0">
                <a:solidFill>
                  <a:srgbClr val="40454A"/>
                </a:solidFill>
                <a:latin typeface="Georgia" panose="02040502050405020303" pitchFamily="18" charset="0"/>
              </a:rPr>
              <a:t>backlinks profile</a:t>
            </a:r>
          </a:p>
          <a:p>
            <a:pPr>
              <a:buFont typeface="Arial" panose="020B0604020202020204" pitchFamily="34" charset="0"/>
              <a:buChar char="•"/>
            </a:pPr>
            <a:r>
              <a:rPr lang="en-US" b="0" i="0" dirty="0">
                <a:solidFill>
                  <a:srgbClr val="40454A"/>
                </a:solidFill>
                <a:effectLst/>
                <a:latin typeface="Georgia" panose="02040502050405020303" pitchFamily="18" charset="0"/>
              </a:rPr>
              <a:t>How with other site </a:t>
            </a:r>
          </a:p>
          <a:p>
            <a:pPr>
              <a:buFont typeface="Arial" panose="020B0604020202020204" pitchFamily="34" charset="0"/>
              <a:buChar char="•"/>
            </a:pPr>
            <a:r>
              <a:rPr lang="en-US" dirty="0">
                <a:solidFill>
                  <a:srgbClr val="40454A"/>
                </a:solidFill>
                <a:latin typeface="Georgia" panose="02040502050405020303" pitchFamily="18" charset="0"/>
              </a:rPr>
              <a:t>API calls </a:t>
            </a:r>
          </a:p>
          <a:p>
            <a:pPr>
              <a:buFont typeface="Arial" panose="020B0604020202020204" pitchFamily="34" charset="0"/>
              <a:buChar char="•"/>
            </a:pPr>
            <a:r>
              <a:rPr lang="en-US" b="0" i="0" dirty="0">
                <a:solidFill>
                  <a:srgbClr val="40454A"/>
                </a:solidFill>
                <a:effectLst/>
                <a:latin typeface="Georgia" panose="02040502050405020303" pitchFamily="18" charset="0"/>
              </a:rPr>
              <a:t>Load time </a:t>
            </a:r>
          </a:p>
          <a:p>
            <a:pPr>
              <a:buFont typeface="Arial" panose="020B0604020202020204" pitchFamily="34" charset="0"/>
              <a:buChar char="•"/>
            </a:pPr>
            <a:r>
              <a:rPr lang="en-US" dirty="0">
                <a:solidFill>
                  <a:srgbClr val="40454A"/>
                </a:solidFill>
                <a:latin typeface="Georgia" panose="02040502050405020303" pitchFamily="18" charset="0"/>
              </a:rPr>
              <a:t>Sites with too many advertisements</a:t>
            </a:r>
          </a:p>
          <a:p>
            <a:pPr>
              <a:buFont typeface="Arial" panose="020B0604020202020204" pitchFamily="34" charset="0"/>
              <a:buChar char="•"/>
            </a:pPr>
            <a:r>
              <a:rPr lang="en-US" dirty="0">
                <a:solidFill>
                  <a:srgbClr val="40454A"/>
                </a:solidFill>
                <a:latin typeface="Georgia" panose="02040502050405020303" pitchFamily="18" charset="0"/>
              </a:rPr>
              <a:t>Content from sites</a:t>
            </a:r>
          </a:p>
          <a:p>
            <a:pPr>
              <a:buFont typeface="Arial" panose="020B0604020202020204" pitchFamily="34" charset="0"/>
              <a:buChar char="•"/>
            </a:pPr>
            <a:r>
              <a:rPr lang="en-US" dirty="0">
                <a:solidFill>
                  <a:srgbClr val="40454A"/>
                </a:solidFill>
                <a:latin typeface="Georgia" panose="02040502050405020303" pitchFamily="18" charset="0"/>
              </a:rPr>
              <a:t>Poor grammar and spelling</a:t>
            </a:r>
          </a:p>
          <a:p>
            <a:pPr>
              <a:buFont typeface="Arial" panose="020B0604020202020204" pitchFamily="34" charset="0"/>
              <a:buChar char="•"/>
            </a:pPr>
            <a:r>
              <a:rPr lang="en-US" dirty="0">
                <a:solidFill>
                  <a:srgbClr val="40454A"/>
                </a:solidFill>
                <a:latin typeface="Georgia" panose="02040502050405020303" pitchFamily="18" charset="0"/>
              </a:rPr>
              <a:t>Too many broken links</a:t>
            </a:r>
          </a:p>
          <a:p>
            <a:pPr>
              <a:buFont typeface="Arial" panose="020B0604020202020204" pitchFamily="34" charset="0"/>
              <a:buChar char="•"/>
            </a:pPr>
            <a:r>
              <a:rPr lang="en-US" dirty="0">
                <a:solidFill>
                  <a:srgbClr val="40454A"/>
                </a:solidFill>
                <a:latin typeface="Georgia" panose="02040502050405020303" pitchFamily="18" charset="0"/>
              </a:rPr>
              <a:t>Comments</a:t>
            </a:r>
          </a:p>
          <a:p>
            <a:pPr>
              <a:buFont typeface="Arial" panose="020B0604020202020204" pitchFamily="34" charset="0"/>
              <a:buChar char="•"/>
            </a:pPr>
            <a:endParaRPr lang="en-US" dirty="0">
              <a:solidFill>
                <a:srgbClr val="40454A"/>
              </a:solidFill>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Tree>
    <p:extLst>
      <p:ext uri="{BB962C8B-B14F-4D97-AF65-F5344CB8AC3E}">
        <p14:creationId xmlns:p14="http://schemas.microsoft.com/office/powerpoint/2010/main" val="208032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5D7E5990-C9CF-4259-B7E1-459CE3156FAE}"/>
              </a:ext>
            </a:extLst>
          </p:cNvPr>
          <p:cNvSpPr/>
          <p:nvPr/>
        </p:nvSpPr>
        <p:spPr>
          <a:xfrm>
            <a:off x="1830482" y="3938579"/>
            <a:ext cx="8837517" cy="1282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solidFill>
            </a:endParaRPr>
          </a:p>
        </p:txBody>
      </p:sp>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Term</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Query &lt;Wait &gt; </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21" name="Oval 20">
            <a:extLst>
              <a:ext uri="{FF2B5EF4-FFF2-40B4-BE49-F238E27FC236}">
                <a16:creationId xmlns:a16="http://schemas.microsoft.com/office/drawing/2014/main" id="{561012E4-BABC-4F9F-AF99-0C50929CF02D}"/>
              </a:ext>
            </a:extLst>
          </p:cNvPr>
          <p:cNvSpPr/>
          <p:nvPr/>
        </p:nvSpPr>
        <p:spPr>
          <a:xfrm>
            <a:off x="2355604"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Location</a:t>
            </a:r>
          </a:p>
        </p:txBody>
      </p:sp>
      <p:sp>
        <p:nvSpPr>
          <p:cNvPr id="22" name="Oval 21">
            <a:extLst>
              <a:ext uri="{FF2B5EF4-FFF2-40B4-BE49-F238E27FC236}">
                <a16:creationId xmlns:a16="http://schemas.microsoft.com/office/drawing/2014/main" id="{055A5ECE-1882-4FB3-80E0-66DC97C069C4}"/>
              </a:ext>
            </a:extLst>
          </p:cNvPr>
          <p:cNvSpPr/>
          <p:nvPr/>
        </p:nvSpPr>
        <p:spPr>
          <a:xfrm>
            <a:off x="4017975" y="4031066"/>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Event</a:t>
            </a:r>
          </a:p>
        </p:txBody>
      </p:sp>
      <p:sp>
        <p:nvSpPr>
          <p:cNvPr id="23" name="Oval 22">
            <a:extLst>
              <a:ext uri="{FF2B5EF4-FFF2-40B4-BE49-F238E27FC236}">
                <a16:creationId xmlns:a16="http://schemas.microsoft.com/office/drawing/2014/main" id="{FE38A0A0-BBDF-4433-BF4E-88F02DBAC808}"/>
              </a:ext>
            </a:extLst>
          </p:cNvPr>
          <p:cNvSpPr/>
          <p:nvPr/>
        </p:nvSpPr>
        <p:spPr>
          <a:xfrm>
            <a:off x="5721255"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Trends</a:t>
            </a:r>
          </a:p>
        </p:txBody>
      </p:sp>
      <p:sp>
        <p:nvSpPr>
          <p:cNvPr id="24" name="Oval 23">
            <a:extLst>
              <a:ext uri="{FF2B5EF4-FFF2-40B4-BE49-F238E27FC236}">
                <a16:creationId xmlns:a16="http://schemas.microsoft.com/office/drawing/2014/main" id="{ECBDA9FA-3518-45F6-B538-A6BF928C6835}"/>
              </a:ext>
            </a:extLst>
          </p:cNvPr>
          <p:cNvSpPr/>
          <p:nvPr/>
        </p:nvSpPr>
        <p:spPr>
          <a:xfrm>
            <a:off x="7497034"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People</a:t>
            </a:r>
          </a:p>
        </p:txBody>
      </p:sp>
      <p:sp>
        <p:nvSpPr>
          <p:cNvPr id="25" name="Oval 24">
            <a:extLst>
              <a:ext uri="{FF2B5EF4-FFF2-40B4-BE49-F238E27FC236}">
                <a16:creationId xmlns:a16="http://schemas.microsoft.com/office/drawing/2014/main" id="{C128AC06-F0B3-457E-BCB1-7A5AC43FE7F5}"/>
              </a:ext>
            </a:extLst>
          </p:cNvPr>
          <p:cNvSpPr/>
          <p:nvPr/>
        </p:nvSpPr>
        <p:spPr>
          <a:xfrm>
            <a:off x="9272813"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a:t>
            </a:r>
          </a:p>
        </p:txBody>
      </p:sp>
      <p:sp>
        <p:nvSpPr>
          <p:cNvPr id="27" name="Oval 26">
            <a:extLst>
              <a:ext uri="{FF2B5EF4-FFF2-40B4-BE49-F238E27FC236}">
                <a16:creationId xmlns:a16="http://schemas.microsoft.com/office/drawing/2014/main" id="{83402DA6-CF38-4802-B311-C2C057B8A1D1}"/>
              </a:ext>
            </a:extLst>
          </p:cNvPr>
          <p:cNvSpPr/>
          <p:nvPr/>
        </p:nvSpPr>
        <p:spPr>
          <a:xfrm>
            <a:off x="2059941" y="4827192"/>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8" name="Oval 27">
            <a:extLst>
              <a:ext uri="{FF2B5EF4-FFF2-40B4-BE49-F238E27FC236}">
                <a16:creationId xmlns:a16="http://schemas.microsoft.com/office/drawing/2014/main" id="{D59D384E-49D7-4095-9996-9B2B62B68684}"/>
              </a:ext>
            </a:extLst>
          </p:cNvPr>
          <p:cNvSpPr/>
          <p:nvPr/>
        </p:nvSpPr>
        <p:spPr>
          <a:xfrm>
            <a:off x="3784652" y="4816619"/>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9" name="Oval 28">
            <a:extLst>
              <a:ext uri="{FF2B5EF4-FFF2-40B4-BE49-F238E27FC236}">
                <a16:creationId xmlns:a16="http://schemas.microsoft.com/office/drawing/2014/main" id="{ACE4802C-53B8-47DC-BAEE-3A3552B1DA1C}"/>
              </a:ext>
            </a:extLst>
          </p:cNvPr>
          <p:cNvSpPr/>
          <p:nvPr/>
        </p:nvSpPr>
        <p:spPr>
          <a:xfrm>
            <a:off x="5576899" y="49093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0" name="Oval 29">
            <a:extLst>
              <a:ext uri="{FF2B5EF4-FFF2-40B4-BE49-F238E27FC236}">
                <a16:creationId xmlns:a16="http://schemas.microsoft.com/office/drawing/2014/main" id="{553EFC32-B411-4894-B7D2-405713649CD4}"/>
              </a:ext>
            </a:extLst>
          </p:cNvPr>
          <p:cNvSpPr/>
          <p:nvPr/>
        </p:nvSpPr>
        <p:spPr>
          <a:xfrm>
            <a:off x="7301610" y="483954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1" name="Oval 30">
            <a:extLst>
              <a:ext uri="{FF2B5EF4-FFF2-40B4-BE49-F238E27FC236}">
                <a16:creationId xmlns:a16="http://schemas.microsoft.com/office/drawing/2014/main" id="{FBBBBF95-A22B-44C7-943F-B4E64A2699C0}"/>
              </a:ext>
            </a:extLst>
          </p:cNvPr>
          <p:cNvSpPr/>
          <p:nvPr/>
        </p:nvSpPr>
        <p:spPr>
          <a:xfrm>
            <a:off x="9067986" y="47696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3" name="TextBox 32">
            <a:extLst>
              <a:ext uri="{FF2B5EF4-FFF2-40B4-BE49-F238E27FC236}">
                <a16:creationId xmlns:a16="http://schemas.microsoft.com/office/drawing/2014/main" id="{238E61FA-6700-4664-BD06-32EDA7026823}"/>
              </a:ext>
            </a:extLst>
          </p:cNvPr>
          <p:cNvSpPr txBox="1"/>
          <p:nvPr/>
        </p:nvSpPr>
        <p:spPr>
          <a:xfrm>
            <a:off x="1710588" y="5320614"/>
            <a:ext cx="8547100" cy="1477328"/>
          </a:xfrm>
          <a:prstGeom prst="rect">
            <a:avLst/>
          </a:prstGeom>
          <a:noFill/>
        </p:spPr>
        <p:txBody>
          <a:bodyPr wrap="square" rtlCol="0">
            <a:spAutoFit/>
          </a:bodyPr>
          <a:lstStyle/>
          <a:p>
            <a:r>
              <a:rPr lang="en-US" dirty="0"/>
              <a:t>-Getting related terms from the cluster of data, based on users local Search history and Search based on Geolocation, Social Trends, current events, and many more. </a:t>
            </a:r>
          </a:p>
          <a:p>
            <a:r>
              <a:rPr lang="en-US" dirty="0"/>
              <a:t>-Giving some score to each terms based on the freshness of the data and then listing them users sections as user types .</a:t>
            </a:r>
          </a:p>
          <a:p>
            <a:r>
              <a:rPr lang="en-US" dirty="0"/>
              <a:t>- Google Search predication also </a:t>
            </a:r>
            <a:r>
              <a:rPr lang="en-US" dirty="0" err="1"/>
              <a:t>resorve</a:t>
            </a:r>
            <a:r>
              <a:rPr lang="en-US" dirty="0"/>
              <a:t> some section for some part of data. (next page)</a:t>
            </a:r>
          </a:p>
        </p:txBody>
      </p:sp>
    </p:spTree>
    <p:extLst>
      <p:ext uri="{BB962C8B-B14F-4D97-AF65-F5344CB8AC3E}">
        <p14:creationId xmlns:p14="http://schemas.microsoft.com/office/powerpoint/2010/main" val="226212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553-FC16-4200-9206-6BA307D7C6E9}"/>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80A251E7-BE99-4E6A-A1D5-A345935FC835}"/>
              </a:ext>
            </a:extLst>
          </p:cNvPr>
          <p:cNvPicPr>
            <a:picLocks noChangeAspect="1"/>
          </p:cNvPicPr>
          <p:nvPr/>
        </p:nvPicPr>
        <p:blipFill>
          <a:blip r:embed="rId2"/>
          <a:stretch>
            <a:fillRect/>
          </a:stretch>
        </p:blipFill>
        <p:spPr>
          <a:xfrm>
            <a:off x="1089358" y="163251"/>
            <a:ext cx="5619084" cy="5125776"/>
          </a:xfrm>
          <a:prstGeom prst="rect">
            <a:avLst/>
          </a:prstGeom>
        </p:spPr>
      </p:pic>
      <p:sp>
        <p:nvSpPr>
          <p:cNvPr id="4" name="Rectangle 3">
            <a:extLst>
              <a:ext uri="{FF2B5EF4-FFF2-40B4-BE49-F238E27FC236}">
                <a16:creationId xmlns:a16="http://schemas.microsoft.com/office/drawing/2014/main" id="{A94CFC08-4697-4949-A100-3C5293DBD6ED}"/>
              </a:ext>
            </a:extLst>
          </p:cNvPr>
          <p:cNvSpPr/>
          <p:nvPr/>
        </p:nvSpPr>
        <p:spPr>
          <a:xfrm>
            <a:off x="1460500" y="2651758"/>
            <a:ext cx="439420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234F5A-1937-458F-8452-BA3FF8EF6FC4}"/>
              </a:ext>
            </a:extLst>
          </p:cNvPr>
          <p:cNvSpPr txBox="1"/>
          <p:nvPr/>
        </p:nvSpPr>
        <p:spPr>
          <a:xfrm>
            <a:off x="1460500" y="5356316"/>
            <a:ext cx="2964722" cy="369332"/>
          </a:xfrm>
          <a:prstGeom prst="rect">
            <a:avLst/>
          </a:prstGeom>
          <a:noFill/>
        </p:spPr>
        <p:txBody>
          <a:bodyPr wrap="square" rtlCol="0">
            <a:spAutoFit/>
          </a:bodyPr>
          <a:lstStyle/>
          <a:p>
            <a:r>
              <a:rPr lang="en-US" dirty="0"/>
              <a:t>Data from searched History.</a:t>
            </a:r>
          </a:p>
        </p:txBody>
      </p:sp>
      <p:pic>
        <p:nvPicPr>
          <p:cNvPr id="7" name="Picture 6">
            <a:extLst>
              <a:ext uri="{FF2B5EF4-FFF2-40B4-BE49-F238E27FC236}">
                <a16:creationId xmlns:a16="http://schemas.microsoft.com/office/drawing/2014/main" id="{DC19FEC7-D072-4D8A-82B9-BC00B3943484}"/>
              </a:ext>
            </a:extLst>
          </p:cNvPr>
          <p:cNvPicPr>
            <a:picLocks noChangeAspect="1"/>
          </p:cNvPicPr>
          <p:nvPr/>
        </p:nvPicPr>
        <p:blipFill>
          <a:blip r:embed="rId3"/>
          <a:stretch>
            <a:fillRect/>
          </a:stretch>
        </p:blipFill>
        <p:spPr>
          <a:xfrm>
            <a:off x="6223002" y="2325282"/>
            <a:ext cx="2381250" cy="2943225"/>
          </a:xfrm>
          <a:prstGeom prst="rect">
            <a:avLst/>
          </a:prstGeom>
        </p:spPr>
      </p:pic>
      <p:sp>
        <p:nvSpPr>
          <p:cNvPr id="8" name="Rectangle 7">
            <a:extLst>
              <a:ext uri="{FF2B5EF4-FFF2-40B4-BE49-F238E27FC236}">
                <a16:creationId xmlns:a16="http://schemas.microsoft.com/office/drawing/2014/main" id="{17B6CDC1-3F3D-4BBE-985B-A29C48BED4A8}"/>
              </a:ext>
            </a:extLst>
          </p:cNvPr>
          <p:cNvSpPr/>
          <p:nvPr/>
        </p:nvSpPr>
        <p:spPr>
          <a:xfrm>
            <a:off x="6346828" y="2946772"/>
            <a:ext cx="238125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F6C5DB-A50E-4755-B93B-3463E56117BD}"/>
              </a:ext>
            </a:extLst>
          </p:cNvPr>
          <p:cNvSpPr/>
          <p:nvPr/>
        </p:nvSpPr>
        <p:spPr>
          <a:xfrm>
            <a:off x="6346828" y="3378572"/>
            <a:ext cx="2381250" cy="5755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B88CA-8628-473F-975F-CD49EEDDE3BE}"/>
              </a:ext>
            </a:extLst>
          </p:cNvPr>
          <p:cNvSpPr/>
          <p:nvPr/>
        </p:nvSpPr>
        <p:spPr>
          <a:xfrm>
            <a:off x="6346828" y="3974662"/>
            <a:ext cx="2371724" cy="43024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2AB3E2-4402-4418-9F70-CA3B37108A7B}"/>
              </a:ext>
            </a:extLst>
          </p:cNvPr>
          <p:cNvSpPr/>
          <p:nvPr/>
        </p:nvSpPr>
        <p:spPr>
          <a:xfrm>
            <a:off x="6337302" y="4422049"/>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601712-CC50-4AEC-A93C-D1E07E4AB019}"/>
              </a:ext>
            </a:extLst>
          </p:cNvPr>
          <p:cNvSpPr/>
          <p:nvPr/>
        </p:nvSpPr>
        <p:spPr>
          <a:xfrm>
            <a:off x="6346828" y="4816146"/>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6CA8CF-E010-43C7-B750-59457096E3A6}"/>
              </a:ext>
            </a:extLst>
          </p:cNvPr>
          <p:cNvSpPr txBox="1"/>
          <p:nvPr/>
        </p:nvSpPr>
        <p:spPr>
          <a:xfrm>
            <a:off x="8864600" y="2946772"/>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15" name="TextBox 14">
            <a:extLst>
              <a:ext uri="{FF2B5EF4-FFF2-40B4-BE49-F238E27FC236}">
                <a16:creationId xmlns:a16="http://schemas.microsoft.com/office/drawing/2014/main" id="{10B6DC6A-EAA3-4D96-85DD-FDED9D9BE596}"/>
              </a:ext>
            </a:extLst>
          </p:cNvPr>
          <p:cNvSpPr txBox="1"/>
          <p:nvPr/>
        </p:nvSpPr>
        <p:spPr>
          <a:xfrm>
            <a:off x="8839200" y="4505758"/>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16" name="TextBox 15">
            <a:extLst>
              <a:ext uri="{FF2B5EF4-FFF2-40B4-BE49-F238E27FC236}">
                <a16:creationId xmlns:a16="http://schemas.microsoft.com/office/drawing/2014/main" id="{23BFEBC6-F5D4-4743-9F1A-6833541FB41F}"/>
              </a:ext>
            </a:extLst>
          </p:cNvPr>
          <p:cNvSpPr txBox="1"/>
          <p:nvPr/>
        </p:nvSpPr>
        <p:spPr>
          <a:xfrm>
            <a:off x="8864600" y="4035575"/>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17" name="TextBox 16">
            <a:extLst>
              <a:ext uri="{FF2B5EF4-FFF2-40B4-BE49-F238E27FC236}">
                <a16:creationId xmlns:a16="http://schemas.microsoft.com/office/drawing/2014/main" id="{5DE6CBC4-F0D6-49CD-8532-84BCEA7C7103}"/>
              </a:ext>
            </a:extLst>
          </p:cNvPr>
          <p:cNvSpPr txBox="1"/>
          <p:nvPr/>
        </p:nvSpPr>
        <p:spPr>
          <a:xfrm>
            <a:off x="8813800" y="3510014"/>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18" name="TextBox 17">
            <a:extLst>
              <a:ext uri="{FF2B5EF4-FFF2-40B4-BE49-F238E27FC236}">
                <a16:creationId xmlns:a16="http://schemas.microsoft.com/office/drawing/2014/main" id="{6B630121-E061-42F0-AE4C-D305289F0FED}"/>
              </a:ext>
            </a:extLst>
          </p:cNvPr>
          <p:cNvSpPr txBox="1"/>
          <p:nvPr/>
        </p:nvSpPr>
        <p:spPr>
          <a:xfrm>
            <a:off x="1130300" y="2659879"/>
            <a:ext cx="330200" cy="369332"/>
          </a:xfrm>
          <a:prstGeom prst="rect">
            <a:avLst/>
          </a:prstGeom>
          <a:solidFill>
            <a:schemeClr val="bg2">
              <a:lumMod val="75000"/>
            </a:schemeClr>
          </a:solid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989496E5-13DE-42AC-8F1D-85168CD9EBB0}"/>
              </a:ext>
            </a:extLst>
          </p:cNvPr>
          <p:cNvSpPr txBox="1"/>
          <p:nvPr/>
        </p:nvSpPr>
        <p:spPr>
          <a:xfrm>
            <a:off x="4745564" y="5394931"/>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25" name="TextBox 24">
            <a:extLst>
              <a:ext uri="{FF2B5EF4-FFF2-40B4-BE49-F238E27FC236}">
                <a16:creationId xmlns:a16="http://schemas.microsoft.com/office/drawing/2014/main" id="{9A4E1BAA-F1C5-45E3-BE19-8B9BCC79330D}"/>
              </a:ext>
            </a:extLst>
          </p:cNvPr>
          <p:cNvSpPr txBox="1"/>
          <p:nvPr/>
        </p:nvSpPr>
        <p:spPr>
          <a:xfrm>
            <a:off x="9309099" y="5437195"/>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26" name="TextBox 25">
            <a:extLst>
              <a:ext uri="{FF2B5EF4-FFF2-40B4-BE49-F238E27FC236}">
                <a16:creationId xmlns:a16="http://schemas.microsoft.com/office/drawing/2014/main" id="{516FEA26-7E2B-4897-B5E3-9796D7474997}"/>
              </a:ext>
            </a:extLst>
          </p:cNvPr>
          <p:cNvSpPr txBox="1"/>
          <p:nvPr/>
        </p:nvSpPr>
        <p:spPr>
          <a:xfrm>
            <a:off x="4796364" y="6066268"/>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27" name="TextBox 26">
            <a:extLst>
              <a:ext uri="{FF2B5EF4-FFF2-40B4-BE49-F238E27FC236}">
                <a16:creationId xmlns:a16="http://schemas.microsoft.com/office/drawing/2014/main" id="{8E6852B7-2C29-48B9-B1ED-E431A62ECD44}"/>
              </a:ext>
            </a:extLst>
          </p:cNvPr>
          <p:cNvSpPr txBox="1"/>
          <p:nvPr/>
        </p:nvSpPr>
        <p:spPr>
          <a:xfrm>
            <a:off x="1140158" y="6035129"/>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28" name="TextBox 27">
            <a:extLst>
              <a:ext uri="{FF2B5EF4-FFF2-40B4-BE49-F238E27FC236}">
                <a16:creationId xmlns:a16="http://schemas.microsoft.com/office/drawing/2014/main" id="{ADE26A47-E2A8-496B-9074-2F8C44949C9B}"/>
              </a:ext>
            </a:extLst>
          </p:cNvPr>
          <p:cNvSpPr txBox="1"/>
          <p:nvPr/>
        </p:nvSpPr>
        <p:spPr>
          <a:xfrm>
            <a:off x="1140158" y="5370120"/>
            <a:ext cx="330200" cy="369332"/>
          </a:xfrm>
          <a:prstGeom prst="rect">
            <a:avLst/>
          </a:prstGeom>
          <a:solidFill>
            <a:schemeClr val="bg2">
              <a:lumMod val="75000"/>
            </a:schemeClr>
          </a:solid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DD31F8E2-702F-4C47-9545-AD137CD161DC}"/>
              </a:ext>
            </a:extLst>
          </p:cNvPr>
          <p:cNvSpPr txBox="1"/>
          <p:nvPr/>
        </p:nvSpPr>
        <p:spPr>
          <a:xfrm>
            <a:off x="5135762" y="5394339"/>
            <a:ext cx="3783152" cy="369332"/>
          </a:xfrm>
          <a:prstGeom prst="rect">
            <a:avLst/>
          </a:prstGeom>
          <a:noFill/>
        </p:spPr>
        <p:txBody>
          <a:bodyPr wrap="square" rtlCol="0">
            <a:spAutoFit/>
          </a:bodyPr>
          <a:lstStyle/>
          <a:p>
            <a:r>
              <a:rPr lang="en-US" dirty="0"/>
              <a:t>Data from Trending Events globally </a:t>
            </a:r>
          </a:p>
        </p:txBody>
      </p:sp>
      <p:sp>
        <p:nvSpPr>
          <p:cNvPr id="30" name="TextBox 29">
            <a:extLst>
              <a:ext uri="{FF2B5EF4-FFF2-40B4-BE49-F238E27FC236}">
                <a16:creationId xmlns:a16="http://schemas.microsoft.com/office/drawing/2014/main" id="{5CA64046-A093-4FB4-85E3-6E25F6519C87}"/>
              </a:ext>
            </a:extLst>
          </p:cNvPr>
          <p:cNvSpPr txBox="1"/>
          <p:nvPr/>
        </p:nvSpPr>
        <p:spPr>
          <a:xfrm>
            <a:off x="5135762" y="6049188"/>
            <a:ext cx="3960952" cy="369332"/>
          </a:xfrm>
          <a:prstGeom prst="rect">
            <a:avLst/>
          </a:prstGeom>
          <a:noFill/>
        </p:spPr>
        <p:txBody>
          <a:bodyPr wrap="square" rtlCol="0">
            <a:spAutoFit/>
          </a:bodyPr>
          <a:lstStyle/>
          <a:p>
            <a:r>
              <a:rPr lang="en-US" dirty="0"/>
              <a:t>Data from Possible current years events </a:t>
            </a:r>
          </a:p>
        </p:txBody>
      </p:sp>
      <p:sp>
        <p:nvSpPr>
          <p:cNvPr id="31" name="TextBox 30">
            <a:extLst>
              <a:ext uri="{FF2B5EF4-FFF2-40B4-BE49-F238E27FC236}">
                <a16:creationId xmlns:a16="http://schemas.microsoft.com/office/drawing/2014/main" id="{5E4730D1-419D-4FE4-BD68-653074CB9B69}"/>
              </a:ext>
            </a:extLst>
          </p:cNvPr>
          <p:cNvSpPr txBox="1"/>
          <p:nvPr/>
        </p:nvSpPr>
        <p:spPr>
          <a:xfrm>
            <a:off x="1536424" y="6088787"/>
            <a:ext cx="2964722" cy="369332"/>
          </a:xfrm>
          <a:prstGeom prst="rect">
            <a:avLst/>
          </a:prstGeom>
          <a:noFill/>
        </p:spPr>
        <p:txBody>
          <a:bodyPr wrap="square" rtlCol="0">
            <a:spAutoFit/>
          </a:bodyPr>
          <a:lstStyle/>
          <a:p>
            <a:r>
              <a:rPr lang="en-US" dirty="0"/>
              <a:t>Data from Historical Event.</a:t>
            </a:r>
          </a:p>
        </p:txBody>
      </p:sp>
      <p:sp>
        <p:nvSpPr>
          <p:cNvPr id="32" name="TextBox 31">
            <a:extLst>
              <a:ext uri="{FF2B5EF4-FFF2-40B4-BE49-F238E27FC236}">
                <a16:creationId xmlns:a16="http://schemas.microsoft.com/office/drawing/2014/main" id="{EF3F4E27-1512-4216-ADA0-8EB81A4061FC}"/>
              </a:ext>
            </a:extLst>
          </p:cNvPr>
          <p:cNvSpPr txBox="1"/>
          <p:nvPr/>
        </p:nvSpPr>
        <p:spPr>
          <a:xfrm>
            <a:off x="9639299" y="5310389"/>
            <a:ext cx="2272575" cy="646331"/>
          </a:xfrm>
          <a:prstGeom prst="rect">
            <a:avLst/>
          </a:prstGeom>
          <a:noFill/>
        </p:spPr>
        <p:txBody>
          <a:bodyPr wrap="square" rtlCol="0">
            <a:spAutoFit/>
          </a:bodyPr>
          <a:lstStyle/>
          <a:p>
            <a:r>
              <a:rPr lang="en-US" dirty="0"/>
              <a:t>Data from future events.</a:t>
            </a:r>
          </a:p>
        </p:txBody>
      </p:sp>
      <p:sp>
        <p:nvSpPr>
          <p:cNvPr id="33" name="Title 1">
            <a:extLst>
              <a:ext uri="{FF2B5EF4-FFF2-40B4-BE49-F238E27FC236}">
                <a16:creationId xmlns:a16="http://schemas.microsoft.com/office/drawing/2014/main" id="{D355AC8D-576B-4E2D-ABC5-078D068578C8}"/>
              </a:ext>
            </a:extLst>
          </p:cNvPr>
          <p:cNvSpPr txBox="1">
            <a:spLocks/>
          </p:cNvSpPr>
          <p:nvPr/>
        </p:nvSpPr>
        <p:spPr>
          <a:xfrm>
            <a:off x="6561477" y="432811"/>
            <a:ext cx="5070473"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Terms Categorization </a:t>
            </a:r>
          </a:p>
        </p:txBody>
      </p:sp>
    </p:spTree>
    <p:extLst>
      <p:ext uri="{BB962C8B-B14F-4D97-AF65-F5344CB8AC3E}">
        <p14:creationId xmlns:p14="http://schemas.microsoft.com/office/powerpoint/2010/main" val="205185661"/>
      </p:ext>
    </p:extLst>
  </p:cSld>
  <p:clrMapOvr>
    <a:masterClrMapping/>
  </p:clrMapOvr>
</p:sld>
</file>

<file path=ppt/theme/theme1.xml><?xml version="1.0" encoding="utf-8"?>
<a:theme xmlns:a="http://schemas.openxmlformats.org/drawingml/2006/main" name="Badg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2109</TotalTime>
  <Words>933</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Gill Sans MT</vt:lpstr>
      <vt:lpstr>Impact</vt:lpstr>
      <vt:lpstr>Roboto</vt:lpstr>
      <vt:lpstr>Badge</vt:lpstr>
      <vt:lpstr>Google Search Recommendation </vt:lpstr>
      <vt:lpstr>Google Search Recommendation </vt:lpstr>
      <vt:lpstr>PowerPoint Presentation</vt:lpstr>
      <vt:lpstr>PowerPoint Presentation</vt:lpstr>
      <vt:lpstr>Giving you fresher, more recent search results</vt:lpstr>
      <vt:lpstr>Scenario Design </vt:lpstr>
      <vt:lpstr>Scenario Design : Reverse Engineering  </vt:lpstr>
      <vt:lpstr>Scenario Design : Search Term </vt:lpstr>
      <vt:lpstr>PowerPoint Presentation</vt:lpstr>
      <vt:lpstr>Using Terms </vt:lpstr>
      <vt:lpstr>Possible Expectancy Matrix </vt:lpstr>
      <vt:lpstr>Scenario Design : Search Result </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Rajwant</dc:creator>
  <cp:lastModifiedBy>Mishra Rajwant</cp:lastModifiedBy>
  <cp:revision>32</cp:revision>
  <dcterms:created xsi:type="dcterms:W3CDTF">2019-04-11T17:27:04Z</dcterms:created>
  <dcterms:modified xsi:type="dcterms:W3CDTF">2019-04-13T04:58:02Z</dcterms:modified>
</cp:coreProperties>
</file>