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50" d="100"/>
          <a:sy n="50" d="100"/>
        </p:scale>
        <p:origin x="13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E63-8772-48F8-B22D-7961FEFA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B4A34-8AA8-4357-816F-4ED63F33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DCB4-D8FE-4A57-B969-CDE68D0F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222B-E76D-46E6-9AA5-8C53724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47AA-E538-40BC-884C-161593E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CF5C-6A6B-4D89-92A2-DAB5B351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1629-88B7-414A-973B-D2204367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9998-55CE-4B73-BF89-86DD61E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AD6E-2C0B-46BB-88D1-2414B190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C923-E66A-4D2A-B65B-5D14AF4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A614-FF9C-4BE5-8AB6-ACC3E1843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5A270-0022-46BF-AECE-0AE21DB3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C584-8299-4C85-9DCE-B0775DA5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582-58D3-4E4A-954A-811A2176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FEA1-1488-49AC-9B1E-4B08C5BD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B4E0-63C5-4392-8BC3-48C08570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450C-DF8F-4372-8556-8E8DDB3A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38C7-9212-44B0-9787-29255D02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6352-06B0-447B-8074-935D6CA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3294-90B6-4180-BA48-E0D66E6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4AD3-A5DD-4465-9B73-5F4F718A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9B808-DE62-4759-8D15-E6493E4B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4A4E-57C7-4309-85E1-7822EE03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40C-7778-4E7B-B009-108130C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4343-A9F0-4CA7-9CAE-D650F534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1595-957A-467F-9AF3-8BF33F1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90B-FA8D-4731-B796-1ED43248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C3D8-1BF8-4F07-A335-7C22604FB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01B3-DDC8-4E6E-94AD-9C9209D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FE39-64DD-4B72-846A-5B1ADB3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3ABA-C21E-4625-9A88-B4F3F3D3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166-D827-47ED-9B46-65499A05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6B1F-A78B-42B9-A039-B1724B9B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1E8C0-E7BB-419E-9320-FD650FBB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8B478-B5B6-47B9-9352-DB1A08F2D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32DFB-95B2-4DEF-9ADD-062765571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9E9B9-BC8C-400B-BD41-01930A8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817F0-07AE-4E1F-B45B-0CC75EC2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9A67-E198-412E-B6EE-BD7DA01C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E36C-4F94-408C-967C-33F344B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BD0D6-50B0-476B-9575-03CC80AB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7D2B2-693D-4461-BF53-8EA9588F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2AB3-C487-4559-B622-3F47B2DA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6B2D2-C5EA-4460-B856-7C4B2DE4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AEE1B-4B4D-456F-8C51-9D78577B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633C-7B7F-47C5-9B04-50ED0A0E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569F-7B71-4C1D-BD1D-73831D2A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22EB-FC7D-478B-B740-87DCD9DB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D90B6-3EFD-4A30-AA83-E9BD82FF8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034E-FB52-48F9-9035-85B410C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B4FC-83F6-4D8D-89EF-07309D4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1B1C-C02E-4279-AA58-53FAF81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542F-91DA-410E-BED2-3DB2258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37B95-3CB2-42C8-8D7C-50032A10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53BD-8641-471E-94BD-D8C173C7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1C5F-9271-4844-96CF-C64C6D87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A40C7-EC66-448F-861D-3B384CFE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0D5C-CDB9-4BF2-997D-1DA5EC2A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645E-6CC7-4C70-8C94-D0770DE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8EEC-5CF6-4701-8958-B137D60D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41A7-10F8-4BAE-A9D0-918F6205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AA94-F036-4FBE-8A77-EBF21FB78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8DD0-8DC7-4975-93C0-E8E5E7AD9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ajwantmishra.shinyapps.io/SymptomsDiseasesRecommendatio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PqOCI0ahss" TargetMode="External"/><Relationship Id="rId2" Type="http://schemas.openxmlformats.org/officeDocument/2006/relationships/hyperlink" Target="https://www.youtube.com/watch?v=sjUDlJfdnK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learnbymarketing.com/methods/naive-bayes-classification/" TargetMode="External"/><Relationship Id="rId4" Type="http://schemas.openxmlformats.org/officeDocument/2006/relationships/hyperlink" Target="http://www.learnbymarketing.com/tutorials/naive-bayes-in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CC2-6B8E-4631-B39D-DD4EB2102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D4920-2732-41AC-82B6-E2EC199AE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29F6DC-9A1B-436B-A20C-50E20E699A06}"/>
              </a:ext>
            </a:extLst>
          </p:cNvPr>
          <p:cNvSpPr/>
          <p:nvPr/>
        </p:nvSpPr>
        <p:spPr>
          <a:xfrm>
            <a:off x="1276350" y="1796698"/>
            <a:ext cx="4819650" cy="276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/>
              <a:t>Natural</a:t>
            </a:r>
            <a:r>
              <a:rPr lang="en-US" sz="2800" dirty="0"/>
              <a:t> </a:t>
            </a:r>
            <a:r>
              <a:rPr lang="en-US" sz="2800" b="1" i="1" u="sng" dirty="0"/>
              <a:t>Binary</a:t>
            </a:r>
          </a:p>
          <a:p>
            <a:r>
              <a:rPr lang="en-US" sz="2800" dirty="0"/>
              <a:t>	Spam Classification</a:t>
            </a:r>
          </a:p>
          <a:p>
            <a:r>
              <a:rPr lang="en-US" sz="2800" dirty="0"/>
              <a:t>	Segmentation  </a:t>
            </a:r>
            <a:br>
              <a:rPr lang="en-US" sz="2800" dirty="0"/>
            </a:br>
            <a:r>
              <a:rPr lang="en-US" sz="2800" dirty="0"/>
              <a:t>	(Same or Different )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58D79F-0487-4BDA-B2DF-7DB750F9E2DA}"/>
              </a:ext>
            </a:extLst>
          </p:cNvPr>
          <p:cNvSpPr/>
          <p:nvPr/>
        </p:nvSpPr>
        <p:spPr>
          <a:xfrm>
            <a:off x="1905000" y="4679232"/>
            <a:ext cx="8210550" cy="132556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1F5B-E95B-4A58-8DFA-D4C10E13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9EAB24-A8A4-4A14-890E-888DAF79D0C6}"/>
              </a:ext>
            </a:extLst>
          </p:cNvPr>
          <p:cNvGrpSpPr/>
          <p:nvPr/>
        </p:nvGrpSpPr>
        <p:grpSpPr>
          <a:xfrm>
            <a:off x="2076450" y="4891253"/>
            <a:ext cx="7867650" cy="988309"/>
            <a:chOff x="2076450" y="4891253"/>
            <a:chExt cx="7200900" cy="988309"/>
          </a:xfrm>
          <a:solidFill>
            <a:schemeClr val="tx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24CCA7-6D1E-4FA4-846C-204209781A56}"/>
                </a:ext>
              </a:extLst>
            </p:cNvPr>
            <p:cNvSpPr/>
            <p:nvPr/>
          </p:nvSpPr>
          <p:spPr>
            <a:xfrm>
              <a:off x="2076450" y="4901122"/>
              <a:ext cx="1809750" cy="97843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Binary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163D2-2512-4DE3-BB51-DDD8B5245F6E}"/>
                </a:ext>
              </a:extLst>
            </p:cNvPr>
            <p:cNvSpPr/>
            <p:nvPr/>
          </p:nvSpPr>
          <p:spPr>
            <a:xfrm>
              <a:off x="6096000" y="4891253"/>
              <a:ext cx="3181350" cy="97843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Multi -Class 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1D3A4F-5F55-433E-9734-CF8148B13B15}"/>
                </a:ext>
              </a:extLst>
            </p:cNvPr>
            <p:cNvSpPr/>
            <p:nvPr/>
          </p:nvSpPr>
          <p:spPr>
            <a:xfrm rot="5400000">
              <a:off x="4652475" y="5039723"/>
              <a:ext cx="978438" cy="7012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UI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EC188-5724-4E06-9EF1-4048BC74103B}"/>
              </a:ext>
            </a:extLst>
          </p:cNvPr>
          <p:cNvSpPr/>
          <p:nvPr/>
        </p:nvSpPr>
        <p:spPr>
          <a:xfrm>
            <a:off x="6257925" y="1806568"/>
            <a:ext cx="4819650" cy="276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/>
              <a:t>Multi Class </a:t>
            </a:r>
          </a:p>
          <a:p>
            <a:r>
              <a:rPr lang="en-US" sz="2800" dirty="0"/>
              <a:t>	Topic Classification</a:t>
            </a:r>
          </a:p>
          <a:p>
            <a:r>
              <a:rPr lang="en-US" sz="2800" dirty="0"/>
              <a:t>	Part of speech tagging </a:t>
            </a:r>
          </a:p>
          <a:p>
            <a:r>
              <a:rPr lang="en-US" sz="2800" dirty="0"/>
              <a:t>	Document Classifying </a:t>
            </a:r>
          </a:p>
        </p:txBody>
      </p:sp>
    </p:spTree>
    <p:extLst>
      <p:ext uri="{BB962C8B-B14F-4D97-AF65-F5344CB8AC3E}">
        <p14:creationId xmlns:p14="http://schemas.microsoft.com/office/powerpoint/2010/main" val="363690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5C33-EF90-48AA-8A1E-4577BE0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Naive Bayesian Classifier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460B5-64FF-4B01-9006-32AD42D09D61}"/>
              </a:ext>
            </a:extLst>
          </p:cNvPr>
          <p:cNvSpPr txBox="1"/>
          <p:nvPr/>
        </p:nvSpPr>
        <p:spPr>
          <a:xfrm>
            <a:off x="839571" y="1787890"/>
            <a:ext cx="539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based on Bayes Theorem.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assumes there is no dependency between the predictors.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it one of the useful techniques while working with large dataset.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FD009-0098-42E4-A6DD-F5ECC34DD6A7}"/>
              </a:ext>
            </a:extLst>
          </p:cNvPr>
          <p:cNvSpPr/>
          <p:nvPr/>
        </p:nvSpPr>
        <p:spPr>
          <a:xfrm>
            <a:off x="3266048" y="4016261"/>
            <a:ext cx="23853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F862E-C589-479F-86B7-1CBBE6B0354F}"/>
              </a:ext>
            </a:extLst>
          </p:cNvPr>
          <p:cNvSpPr/>
          <p:nvPr/>
        </p:nvSpPr>
        <p:spPr>
          <a:xfrm>
            <a:off x="3266048" y="4466835"/>
            <a:ext cx="2385391" cy="200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Condition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A82AE-6909-46A2-A670-4E6CC9FA8E99}"/>
              </a:ext>
            </a:extLst>
          </p:cNvPr>
          <p:cNvSpPr/>
          <p:nvPr/>
        </p:nvSpPr>
        <p:spPr>
          <a:xfrm>
            <a:off x="6789871" y="3615333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1F0D7-6B9A-4DCF-BB38-60831FE9D26C}"/>
              </a:ext>
            </a:extLst>
          </p:cNvPr>
          <p:cNvSpPr/>
          <p:nvPr/>
        </p:nvSpPr>
        <p:spPr>
          <a:xfrm>
            <a:off x="6789870" y="4074811"/>
            <a:ext cx="2385391" cy="200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Drug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C644E-5BA7-4062-9915-BEB83F2C293F}"/>
              </a:ext>
            </a:extLst>
          </p:cNvPr>
          <p:cNvSpPr/>
          <p:nvPr/>
        </p:nvSpPr>
        <p:spPr>
          <a:xfrm>
            <a:off x="9396925" y="3615333"/>
            <a:ext cx="23853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7E07-8A05-4BFA-A829-0B4F609E7A2B}"/>
              </a:ext>
            </a:extLst>
          </p:cNvPr>
          <p:cNvSpPr/>
          <p:nvPr/>
        </p:nvSpPr>
        <p:spPr>
          <a:xfrm>
            <a:off x="7982565" y="4749014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528C05-8D64-4331-B7C4-1A55B47AD740}"/>
              </a:ext>
            </a:extLst>
          </p:cNvPr>
          <p:cNvCxnSpPr/>
          <p:nvPr/>
        </p:nvCxnSpPr>
        <p:spPr>
          <a:xfrm flipV="1">
            <a:off x="6789870" y="4412118"/>
            <a:ext cx="4992446" cy="5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EC91A5-CBC8-4B37-B755-CD79C6BB77C8}"/>
              </a:ext>
            </a:extLst>
          </p:cNvPr>
          <p:cNvCxnSpPr/>
          <p:nvPr/>
        </p:nvCxnSpPr>
        <p:spPr>
          <a:xfrm>
            <a:off x="5972304" y="4331446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02C93-3987-4887-A4DF-2183300E0A80}"/>
              </a:ext>
            </a:extLst>
          </p:cNvPr>
          <p:cNvCxnSpPr/>
          <p:nvPr/>
        </p:nvCxnSpPr>
        <p:spPr>
          <a:xfrm>
            <a:off x="5972304" y="4660503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8FEF05B1-D630-4E3D-9822-B3AFEF121A09}"/>
              </a:ext>
            </a:extLst>
          </p:cNvPr>
          <p:cNvSpPr/>
          <p:nvPr/>
        </p:nvSpPr>
        <p:spPr>
          <a:xfrm>
            <a:off x="3388396" y="4731556"/>
            <a:ext cx="2140693" cy="120521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 Probability</a:t>
            </a:r>
          </a:p>
        </p:txBody>
      </p:sp>
      <p:sp>
        <p:nvSpPr>
          <p:cNvPr id="29" name="Callout: Up Arrow 28">
            <a:extLst>
              <a:ext uri="{FF2B5EF4-FFF2-40B4-BE49-F238E27FC236}">
                <a16:creationId xmlns:a16="http://schemas.microsoft.com/office/drawing/2014/main" id="{27D0C38A-466F-4837-A1A4-C049A184186F}"/>
              </a:ext>
            </a:extLst>
          </p:cNvPr>
          <p:cNvSpPr/>
          <p:nvPr/>
        </p:nvSpPr>
        <p:spPr>
          <a:xfrm>
            <a:off x="8204405" y="5287664"/>
            <a:ext cx="2140693" cy="120521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Predictor’s Prior   Probability</a:t>
            </a:r>
          </a:p>
        </p:txBody>
      </p:sp>
      <p:sp>
        <p:nvSpPr>
          <p:cNvPr id="30" name="Callout: Down Arrow 29">
            <a:extLst>
              <a:ext uri="{FF2B5EF4-FFF2-40B4-BE49-F238E27FC236}">
                <a16:creationId xmlns:a16="http://schemas.microsoft.com/office/drawing/2014/main" id="{CE90A6C4-B075-4318-A751-B5D84BC55BE2}"/>
              </a:ext>
            </a:extLst>
          </p:cNvPr>
          <p:cNvSpPr/>
          <p:nvPr/>
        </p:nvSpPr>
        <p:spPr>
          <a:xfrm>
            <a:off x="6789870" y="2698834"/>
            <a:ext cx="2163207" cy="7796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Likelihood </a:t>
            </a:r>
          </a:p>
        </p:txBody>
      </p:sp>
      <p:sp>
        <p:nvSpPr>
          <p:cNvPr id="31" name="Callout: Down Arrow 30">
            <a:extLst>
              <a:ext uri="{FF2B5EF4-FFF2-40B4-BE49-F238E27FC236}">
                <a16:creationId xmlns:a16="http://schemas.microsoft.com/office/drawing/2014/main" id="{054E2617-1A4C-45ED-BC46-8DE669DF6E10}"/>
              </a:ext>
            </a:extLst>
          </p:cNvPr>
          <p:cNvSpPr/>
          <p:nvPr/>
        </p:nvSpPr>
        <p:spPr>
          <a:xfrm>
            <a:off x="9365321" y="2698834"/>
            <a:ext cx="2448597" cy="7796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33552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A2730F-C781-4973-9E06-4D3BC3AB5242}"/>
              </a:ext>
            </a:extLst>
          </p:cNvPr>
          <p:cNvSpPr/>
          <p:nvPr/>
        </p:nvSpPr>
        <p:spPr>
          <a:xfrm>
            <a:off x="10076813" y="3358252"/>
            <a:ext cx="1051425" cy="1628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A0E43-4B8B-44D6-8FFD-9AA31B3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Analysis and Design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D4E74-6EA6-4BB9-BE05-73A080C3A25A}"/>
              </a:ext>
            </a:extLst>
          </p:cNvPr>
          <p:cNvSpPr/>
          <p:nvPr/>
        </p:nvSpPr>
        <p:spPr>
          <a:xfrm>
            <a:off x="4166129" y="1695068"/>
            <a:ext cx="114962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Data</a:t>
            </a:r>
          </a:p>
        </p:txBody>
      </p:sp>
      <p:pic>
        <p:nvPicPr>
          <p:cNvPr id="5" name="Graphic 4" descr="Group of people">
            <a:extLst>
              <a:ext uri="{FF2B5EF4-FFF2-40B4-BE49-F238E27FC236}">
                <a16:creationId xmlns:a16="http://schemas.microsoft.com/office/drawing/2014/main" id="{57400186-5560-4F69-A3AD-7C3195C6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843" y="4549508"/>
            <a:ext cx="939248" cy="939248"/>
          </a:xfrm>
          <a:prstGeom prst="rect">
            <a:avLst/>
          </a:prstGeom>
        </p:spPr>
      </p:pic>
      <p:pic>
        <p:nvPicPr>
          <p:cNvPr id="9" name="Graphic 8" descr="Filter">
            <a:extLst>
              <a:ext uri="{FF2B5EF4-FFF2-40B4-BE49-F238E27FC236}">
                <a16:creationId xmlns:a16="http://schemas.microsoft.com/office/drawing/2014/main" id="{B5BF36EB-2A4C-4DEC-B5A8-3C9CD8D75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554" y="2945128"/>
            <a:ext cx="914400" cy="914400"/>
          </a:xfrm>
          <a:prstGeom prst="rect">
            <a:avLst/>
          </a:prstGeom>
        </p:spPr>
      </p:pic>
      <p:pic>
        <p:nvPicPr>
          <p:cNvPr id="14" name="Graphic 13" descr="Processor">
            <a:extLst>
              <a:ext uri="{FF2B5EF4-FFF2-40B4-BE49-F238E27FC236}">
                <a16:creationId xmlns:a16="http://schemas.microsoft.com/office/drawing/2014/main" id="{443987F9-630F-4A43-9A2C-ACC06514E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771" y="3530716"/>
            <a:ext cx="914400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30D6DB-06E3-47FB-91E0-1D6179CCF17F}"/>
              </a:ext>
            </a:extLst>
          </p:cNvPr>
          <p:cNvSpPr/>
          <p:nvPr/>
        </p:nvSpPr>
        <p:spPr>
          <a:xfrm>
            <a:off x="7045932" y="4559834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Naive Bayes Model</a:t>
            </a:r>
          </a:p>
        </p:txBody>
      </p:sp>
      <p:pic>
        <p:nvPicPr>
          <p:cNvPr id="54" name="Graphic 53" descr="Workflow">
            <a:extLst>
              <a:ext uri="{FF2B5EF4-FFF2-40B4-BE49-F238E27FC236}">
                <a16:creationId xmlns:a16="http://schemas.microsoft.com/office/drawing/2014/main" id="{7630ED4F-6A56-4D5E-80CF-F2562D50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240523" y="3715169"/>
            <a:ext cx="914400" cy="914400"/>
          </a:xfrm>
          <a:prstGeom prst="rect">
            <a:avLst/>
          </a:prstGeom>
        </p:spPr>
      </p:pic>
      <p:pic>
        <p:nvPicPr>
          <p:cNvPr id="56" name="Graphic 55" descr="Cloud Computing">
            <a:extLst>
              <a:ext uri="{FF2B5EF4-FFF2-40B4-BE49-F238E27FC236}">
                <a16:creationId xmlns:a16="http://schemas.microsoft.com/office/drawing/2014/main" id="{E2575400-FFC0-4B20-8B41-467F1B976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5661" y="3452403"/>
            <a:ext cx="992713" cy="992713"/>
          </a:xfrm>
          <a:prstGeom prst="rect">
            <a:avLst/>
          </a:prstGeom>
        </p:spPr>
      </p:pic>
      <p:pic>
        <p:nvPicPr>
          <p:cNvPr id="59" name="Graphic 58" descr="Database">
            <a:extLst>
              <a:ext uri="{FF2B5EF4-FFF2-40B4-BE49-F238E27FC236}">
                <a16:creationId xmlns:a16="http://schemas.microsoft.com/office/drawing/2014/main" id="{D660D48B-1EE7-4A0B-AF99-38F08F4ADA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9791" y="1589637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2A2AAC09-F682-4F85-995E-06618BCCA9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407" y="3158609"/>
            <a:ext cx="914400" cy="9144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BAF18CD-F29A-4CD3-B942-9686AEF92224}"/>
              </a:ext>
            </a:extLst>
          </p:cNvPr>
          <p:cNvSpPr/>
          <p:nvPr/>
        </p:nvSpPr>
        <p:spPr>
          <a:xfrm>
            <a:off x="578792" y="5504162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Condition Record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E97E45-85FC-45C6-AC73-768D6A851F20}"/>
              </a:ext>
            </a:extLst>
          </p:cNvPr>
          <p:cNvSpPr/>
          <p:nvPr/>
        </p:nvSpPr>
        <p:spPr>
          <a:xfrm>
            <a:off x="843690" y="3941926"/>
            <a:ext cx="139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Human Body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0A4B7D-6D36-48F8-9937-44BB17E08C65}"/>
              </a:ext>
            </a:extLst>
          </p:cNvPr>
          <p:cNvSpPr/>
          <p:nvPr/>
        </p:nvSpPr>
        <p:spPr>
          <a:xfrm>
            <a:off x="919233" y="2376700"/>
            <a:ext cx="1220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Symptoms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Problem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F833B34-16E9-4827-8927-F0310886B858}"/>
              </a:ext>
            </a:extLst>
          </p:cNvPr>
          <p:cNvSpPr/>
          <p:nvPr/>
        </p:nvSpPr>
        <p:spPr>
          <a:xfrm>
            <a:off x="9024235" y="5437804"/>
            <a:ext cx="949716" cy="50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1E0F3603-DEEE-40CD-8A1E-8ED53128247A}"/>
              </a:ext>
            </a:extLst>
          </p:cNvPr>
          <p:cNvSpPr/>
          <p:nvPr/>
        </p:nvSpPr>
        <p:spPr>
          <a:xfrm>
            <a:off x="578792" y="1503785"/>
            <a:ext cx="1742143" cy="47248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1B235D-07A8-4748-9C18-3ACFF532AA88}"/>
              </a:ext>
            </a:extLst>
          </p:cNvPr>
          <p:cNvSpPr/>
          <p:nvPr/>
        </p:nvSpPr>
        <p:spPr>
          <a:xfrm>
            <a:off x="3804284" y="5287744"/>
            <a:ext cx="1978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Wrangling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Model</a:t>
            </a:r>
          </a:p>
        </p:txBody>
      </p:sp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F9F2EA73-AE2B-4364-AE32-21FF7D54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6960" y="2385630"/>
            <a:ext cx="914400" cy="914400"/>
          </a:xfrm>
          <a:prstGeom prst="rect">
            <a:avLst/>
          </a:prstGeom>
        </p:spPr>
      </p:pic>
      <p:pic>
        <p:nvPicPr>
          <p:cNvPr id="73" name="Graphic 72" descr="Table">
            <a:extLst>
              <a:ext uri="{FF2B5EF4-FFF2-40B4-BE49-F238E27FC236}">
                <a16:creationId xmlns:a16="http://schemas.microsoft.com/office/drawing/2014/main" id="{05E28D12-6391-4235-8569-CA94749F7D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3742" y="4320240"/>
            <a:ext cx="914400" cy="914400"/>
          </a:xfrm>
          <a:prstGeom prst="rect">
            <a:avLst/>
          </a:prstGeom>
        </p:spPr>
      </p:pic>
      <p:pic>
        <p:nvPicPr>
          <p:cNvPr id="75" name="Graphic 74" descr="Checklist">
            <a:extLst>
              <a:ext uri="{FF2B5EF4-FFF2-40B4-BE49-F238E27FC236}">
                <a16:creationId xmlns:a16="http://schemas.microsoft.com/office/drawing/2014/main" id="{BD9DEDF1-9042-4A4B-8EBD-7D2F66E5C9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7771" y="2224901"/>
            <a:ext cx="914400" cy="9144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0832438-F1D4-4D4E-A5DA-BC91C56BCBDA}"/>
              </a:ext>
            </a:extLst>
          </p:cNvPr>
          <p:cNvSpPr/>
          <p:nvPr/>
        </p:nvSpPr>
        <p:spPr>
          <a:xfrm>
            <a:off x="7139905" y="3083686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Frequent Terms</a:t>
            </a:r>
          </a:p>
        </p:txBody>
      </p:sp>
      <p:sp>
        <p:nvSpPr>
          <p:cNvPr id="77" name="Double Bracket 76">
            <a:extLst>
              <a:ext uri="{FF2B5EF4-FFF2-40B4-BE49-F238E27FC236}">
                <a16:creationId xmlns:a16="http://schemas.microsoft.com/office/drawing/2014/main" id="{E73A0440-E42B-4169-918E-6B44AF805FE9}"/>
              </a:ext>
            </a:extLst>
          </p:cNvPr>
          <p:cNvSpPr/>
          <p:nvPr/>
        </p:nvSpPr>
        <p:spPr>
          <a:xfrm>
            <a:off x="3695029" y="1403293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uble Bracket 77">
            <a:extLst>
              <a:ext uri="{FF2B5EF4-FFF2-40B4-BE49-F238E27FC236}">
                <a16:creationId xmlns:a16="http://schemas.microsoft.com/office/drawing/2014/main" id="{65489D5F-F8FC-498E-86A8-203F7A05BC30}"/>
              </a:ext>
            </a:extLst>
          </p:cNvPr>
          <p:cNvSpPr/>
          <p:nvPr/>
        </p:nvSpPr>
        <p:spPr>
          <a:xfrm>
            <a:off x="6877117" y="1347542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56F9650-2F94-47A0-8F6E-6CC10C51A5CB}"/>
              </a:ext>
            </a:extLst>
          </p:cNvPr>
          <p:cNvSpPr/>
          <p:nvPr/>
        </p:nvSpPr>
        <p:spPr>
          <a:xfrm>
            <a:off x="2362868" y="1900163"/>
            <a:ext cx="132432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Checklist">
            <a:extLst>
              <a:ext uri="{FF2B5EF4-FFF2-40B4-BE49-F238E27FC236}">
                <a16:creationId xmlns:a16="http://schemas.microsoft.com/office/drawing/2014/main" id="{F6594359-4EDD-4B38-BD32-CF48C996F6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33648" y="2570392"/>
            <a:ext cx="594848" cy="594848"/>
          </a:xfrm>
          <a:prstGeom prst="rect">
            <a:avLst/>
          </a:prstGeom>
        </p:spPr>
      </p:pic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A1FD89D2-A542-4497-93A0-5CD45AB6168C}"/>
              </a:ext>
            </a:extLst>
          </p:cNvPr>
          <p:cNvSpPr/>
          <p:nvPr/>
        </p:nvSpPr>
        <p:spPr>
          <a:xfrm>
            <a:off x="9847408" y="1382917"/>
            <a:ext cx="1615648" cy="482815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B6F8215-C55A-4FF8-B0DE-6266E52418A8}"/>
              </a:ext>
            </a:extLst>
          </p:cNvPr>
          <p:cNvSpPr/>
          <p:nvPr/>
        </p:nvSpPr>
        <p:spPr>
          <a:xfrm>
            <a:off x="5906671" y="5234640"/>
            <a:ext cx="1051425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A2730F-C781-4973-9E06-4D3BC3AB5242}"/>
              </a:ext>
            </a:extLst>
          </p:cNvPr>
          <p:cNvSpPr/>
          <p:nvPr/>
        </p:nvSpPr>
        <p:spPr>
          <a:xfrm>
            <a:off x="761363" y="3559342"/>
            <a:ext cx="1051425" cy="1628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A0E43-4B8B-44D6-8FFD-9AA31B3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Working With Model</a:t>
            </a:r>
          </a:p>
        </p:txBody>
      </p:sp>
      <p:pic>
        <p:nvPicPr>
          <p:cNvPr id="50" name="Graphic 49" descr="Download from cloud">
            <a:extLst>
              <a:ext uri="{FF2B5EF4-FFF2-40B4-BE49-F238E27FC236}">
                <a16:creationId xmlns:a16="http://schemas.microsoft.com/office/drawing/2014/main" id="{4B083CC6-5855-4C47-85AD-37FECAB7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295" y="1634640"/>
            <a:ext cx="914400" cy="914400"/>
          </a:xfrm>
          <a:prstGeom prst="rect">
            <a:avLst/>
          </a:prstGeom>
        </p:spPr>
      </p:pic>
      <p:pic>
        <p:nvPicPr>
          <p:cNvPr id="56" name="Graphic 55" descr="Cloud Computing">
            <a:extLst>
              <a:ext uri="{FF2B5EF4-FFF2-40B4-BE49-F238E27FC236}">
                <a16:creationId xmlns:a16="http://schemas.microsoft.com/office/drawing/2014/main" id="{E2575400-FFC0-4B20-8B41-467F1B97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211" y="3653493"/>
            <a:ext cx="992713" cy="992713"/>
          </a:xfrm>
          <a:prstGeom prst="rect">
            <a:avLst/>
          </a:prstGeom>
        </p:spPr>
      </p:pic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F9F2EA73-AE2B-4364-AE32-21FF7D54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1510" y="2586720"/>
            <a:ext cx="914400" cy="914400"/>
          </a:xfrm>
          <a:prstGeom prst="rect">
            <a:avLst/>
          </a:prstGeom>
        </p:spPr>
      </p:pic>
      <p:pic>
        <p:nvPicPr>
          <p:cNvPr id="80" name="Graphic 79" descr="Checklist">
            <a:extLst>
              <a:ext uri="{FF2B5EF4-FFF2-40B4-BE49-F238E27FC236}">
                <a16:creationId xmlns:a16="http://schemas.microsoft.com/office/drawing/2014/main" id="{F6594359-4EDD-4B38-BD32-CF48C996F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198" y="2771482"/>
            <a:ext cx="594848" cy="594848"/>
          </a:xfrm>
          <a:prstGeom prst="rect">
            <a:avLst/>
          </a:prstGeom>
        </p:spPr>
      </p:pic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A1FD89D2-A542-4497-93A0-5CD45AB6168C}"/>
              </a:ext>
            </a:extLst>
          </p:cNvPr>
          <p:cNvSpPr/>
          <p:nvPr/>
        </p:nvSpPr>
        <p:spPr>
          <a:xfrm>
            <a:off x="531958" y="1584007"/>
            <a:ext cx="1615648" cy="482815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rocessor">
            <a:extLst>
              <a:ext uri="{FF2B5EF4-FFF2-40B4-BE49-F238E27FC236}">
                <a16:creationId xmlns:a16="http://schemas.microsoft.com/office/drawing/2014/main" id="{67345645-C6BD-4F77-9487-6D4260674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5717" y="4704640"/>
            <a:ext cx="914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4FCF8A4-7783-4E54-A664-F290B8487698}"/>
              </a:ext>
            </a:extLst>
          </p:cNvPr>
          <p:cNvSpPr/>
          <p:nvPr/>
        </p:nvSpPr>
        <p:spPr>
          <a:xfrm>
            <a:off x="6703878" y="5733758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Naive Bayes Model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E74E70-C0BC-4F89-8C34-84E8BC0C3A06}"/>
              </a:ext>
            </a:extLst>
          </p:cNvPr>
          <p:cNvSpPr/>
          <p:nvPr/>
        </p:nvSpPr>
        <p:spPr>
          <a:xfrm>
            <a:off x="3868213" y="5585975"/>
            <a:ext cx="83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3AC000A0-C91D-48BC-A72B-3C18C4ADD1A7}"/>
              </a:ext>
            </a:extLst>
          </p:cNvPr>
          <p:cNvSpPr/>
          <p:nvPr/>
        </p:nvSpPr>
        <p:spPr>
          <a:xfrm>
            <a:off x="3384587" y="1585598"/>
            <a:ext cx="1742143" cy="47248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Table">
            <a:extLst>
              <a:ext uri="{FF2B5EF4-FFF2-40B4-BE49-F238E27FC236}">
                <a16:creationId xmlns:a16="http://schemas.microsoft.com/office/drawing/2014/main" id="{5AF19132-4D42-4AEA-9DB4-FAD52BB51F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741" y="2855491"/>
            <a:ext cx="1713463" cy="1713463"/>
          </a:xfrm>
          <a:prstGeom prst="rect">
            <a:avLst/>
          </a:prstGeom>
        </p:spPr>
      </p:pic>
      <p:pic>
        <p:nvPicPr>
          <p:cNvPr id="49" name="Graphic 48" descr="Checklist">
            <a:extLst>
              <a:ext uri="{FF2B5EF4-FFF2-40B4-BE49-F238E27FC236}">
                <a16:creationId xmlns:a16="http://schemas.microsoft.com/office/drawing/2014/main" id="{73A97D78-D0F1-44EB-B9E4-8B64B3F30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5717" y="3398825"/>
            <a:ext cx="914400" cy="9144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8AFEE12-9CC6-41BA-A158-2E91844F10E5}"/>
              </a:ext>
            </a:extLst>
          </p:cNvPr>
          <p:cNvSpPr/>
          <p:nvPr/>
        </p:nvSpPr>
        <p:spPr>
          <a:xfrm>
            <a:off x="6797851" y="425761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Frequent Terms</a:t>
            </a:r>
          </a:p>
        </p:txBody>
      </p:sp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44058B5D-8BA9-4951-AE89-FDEC49DCEB22}"/>
              </a:ext>
            </a:extLst>
          </p:cNvPr>
          <p:cNvSpPr/>
          <p:nvPr/>
        </p:nvSpPr>
        <p:spPr>
          <a:xfrm>
            <a:off x="6500824" y="1485106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8A756D4D-B910-4D68-8EEC-DA2D22FAD2CB}"/>
              </a:ext>
            </a:extLst>
          </p:cNvPr>
          <p:cNvSpPr/>
          <p:nvPr/>
        </p:nvSpPr>
        <p:spPr>
          <a:xfrm>
            <a:off x="9682912" y="1429355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694A183-2777-4EF7-96CC-52807C293F72}"/>
              </a:ext>
            </a:extLst>
          </p:cNvPr>
          <p:cNvSpPr/>
          <p:nvPr/>
        </p:nvSpPr>
        <p:spPr>
          <a:xfrm>
            <a:off x="2235259" y="3429000"/>
            <a:ext cx="105856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582A20D5-4280-4383-B253-A6B74D44C8FB}"/>
              </a:ext>
            </a:extLst>
          </p:cNvPr>
          <p:cNvSpPr/>
          <p:nvPr/>
        </p:nvSpPr>
        <p:spPr>
          <a:xfrm>
            <a:off x="8817188" y="3398825"/>
            <a:ext cx="88823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5CB1E8CA-B341-46EE-8CD0-5AAAA980F9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4001" y="4727623"/>
            <a:ext cx="914400" cy="914400"/>
          </a:xfrm>
          <a:prstGeom prst="rect">
            <a:avLst/>
          </a:prstGeom>
        </p:spPr>
      </p:pic>
      <p:pic>
        <p:nvPicPr>
          <p:cNvPr id="60" name="Graphic 59" descr="Processor">
            <a:extLst>
              <a:ext uri="{FF2B5EF4-FFF2-40B4-BE49-F238E27FC236}">
                <a16:creationId xmlns:a16="http://schemas.microsoft.com/office/drawing/2014/main" id="{DA715F69-C99A-47CB-8811-712E99622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0715" y="3484141"/>
            <a:ext cx="914400" cy="914400"/>
          </a:xfrm>
          <a:prstGeom prst="rect">
            <a:avLst/>
          </a:prstGeom>
        </p:spPr>
      </p:pic>
      <p:pic>
        <p:nvPicPr>
          <p:cNvPr id="67" name="Graphic 66" descr="Checklist">
            <a:extLst>
              <a:ext uri="{FF2B5EF4-FFF2-40B4-BE49-F238E27FC236}">
                <a16:creationId xmlns:a16="http://schemas.microsoft.com/office/drawing/2014/main" id="{82FE3244-9FD9-4872-A8B1-680EF991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7403" y="3668903"/>
            <a:ext cx="594848" cy="594848"/>
          </a:xfrm>
          <a:prstGeom prst="rect">
            <a:avLst/>
          </a:prstGeom>
        </p:spPr>
      </p:pic>
      <p:sp>
        <p:nvSpPr>
          <p:cNvPr id="72" name="Arrow: Right 71">
            <a:extLst>
              <a:ext uri="{FF2B5EF4-FFF2-40B4-BE49-F238E27FC236}">
                <a16:creationId xmlns:a16="http://schemas.microsoft.com/office/drawing/2014/main" id="{A07257D2-30CC-4FD4-9052-0FADE947318F}"/>
              </a:ext>
            </a:extLst>
          </p:cNvPr>
          <p:cNvSpPr/>
          <p:nvPr/>
        </p:nvSpPr>
        <p:spPr>
          <a:xfrm>
            <a:off x="5323349" y="3379775"/>
            <a:ext cx="105856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1F9B91-0937-4952-9D3F-B4AB9016E5DC}"/>
              </a:ext>
            </a:extLst>
          </p:cNvPr>
          <p:cNvSpPr/>
          <p:nvPr/>
        </p:nvSpPr>
        <p:spPr>
          <a:xfrm>
            <a:off x="7250861" y="132670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9CD97F-C4E9-46A9-BEF7-D73466CE8E7C}"/>
              </a:ext>
            </a:extLst>
          </p:cNvPr>
          <p:cNvSpPr/>
          <p:nvPr/>
        </p:nvSpPr>
        <p:spPr>
          <a:xfrm>
            <a:off x="3753033" y="1368626"/>
            <a:ext cx="114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95D87D-485F-48E2-AABE-28A9850A457B}"/>
              </a:ext>
            </a:extLst>
          </p:cNvPr>
          <p:cNvSpPr/>
          <p:nvPr/>
        </p:nvSpPr>
        <p:spPr>
          <a:xfrm>
            <a:off x="946064" y="136862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Mongo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E847CF-2CD4-4C23-A406-2DE8EA589E37}"/>
              </a:ext>
            </a:extLst>
          </p:cNvPr>
          <p:cNvSpPr/>
          <p:nvPr/>
        </p:nvSpPr>
        <p:spPr>
          <a:xfrm>
            <a:off x="10345473" y="1267790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86" name="Graphic 85" descr="Laptop">
            <a:extLst>
              <a:ext uri="{FF2B5EF4-FFF2-40B4-BE49-F238E27FC236}">
                <a16:creationId xmlns:a16="http://schemas.microsoft.com/office/drawing/2014/main" id="{C55896FC-631F-405B-A69E-D01D9F46A1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5994" y="1115719"/>
            <a:ext cx="2684022" cy="26840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69CDAE-1FA4-4CBE-B5BB-A26719AAB326}"/>
              </a:ext>
            </a:extLst>
          </p:cNvPr>
          <p:cNvSpPr/>
          <p:nvPr/>
        </p:nvSpPr>
        <p:spPr>
          <a:xfrm>
            <a:off x="6743700" y="1768386"/>
            <a:ext cx="1707168" cy="10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have sinus infection.</a:t>
            </a:r>
          </a:p>
        </p:txBody>
      </p:sp>
    </p:spTree>
    <p:extLst>
      <p:ext uri="{BB962C8B-B14F-4D97-AF65-F5344CB8AC3E}">
        <p14:creationId xmlns:p14="http://schemas.microsoft.com/office/powerpoint/2010/main" val="3795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B17-9BEC-48BC-AB5D-60EFCEA2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3F22B-D635-4AA7-A052-49BA6AF6A2E9}"/>
              </a:ext>
            </a:extLst>
          </p:cNvPr>
          <p:cNvSpPr/>
          <p:nvPr/>
        </p:nvSpPr>
        <p:spPr>
          <a:xfrm>
            <a:off x="2190750" y="6123543"/>
            <a:ext cx="781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https://rajwantmishra.shinyapps.io/SymptomsDiseasesRecommendation/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AE007-EAE0-47CB-8DCD-0B5CCAC1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15600" cy="56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60C5-7D3C-4138-B57F-538939E9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FBD4C-989D-4809-AA07-AD41E9F64247}"/>
              </a:ext>
            </a:extLst>
          </p:cNvPr>
          <p:cNvSpPr/>
          <p:nvPr/>
        </p:nvSpPr>
        <p:spPr>
          <a:xfrm>
            <a:off x="3671971" y="3244334"/>
            <a:ext cx="484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https://www.youtube.com/watch?v=sjUDlJfdnKM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80287-9F71-459D-848E-50D340BD0564}"/>
              </a:ext>
            </a:extLst>
          </p:cNvPr>
          <p:cNvSpPr/>
          <p:nvPr/>
        </p:nvSpPr>
        <p:spPr>
          <a:xfrm>
            <a:off x="3636192" y="3831563"/>
            <a:ext cx="488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https://www.youtube.com/watch?v=CPqOCI0ahss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C38BA-D5B2-4AE8-8B34-83C951904560}"/>
              </a:ext>
            </a:extLst>
          </p:cNvPr>
          <p:cNvSpPr/>
          <p:nvPr/>
        </p:nvSpPr>
        <p:spPr>
          <a:xfrm>
            <a:off x="3636192" y="4374858"/>
            <a:ext cx="6026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http://www.learnbymarketing.com/tutorials/naive-bayes-in-r/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E5DB7-8E1F-491F-A700-E309263785FD}"/>
              </a:ext>
            </a:extLst>
          </p:cNvPr>
          <p:cNvSpPr/>
          <p:nvPr/>
        </p:nvSpPr>
        <p:spPr>
          <a:xfrm>
            <a:off x="3636192" y="4785893"/>
            <a:ext cx="7717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http://www.learnbymarketing.com/methods/naive-bayes-classification/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175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5 </vt:lpstr>
      <vt:lpstr>Type of Problem </vt:lpstr>
      <vt:lpstr>The Naive Bayesian Classifier </vt:lpstr>
      <vt:lpstr>Analysis and Design </vt:lpstr>
      <vt:lpstr>Working With Model</vt:lpstr>
      <vt:lpstr>PowerPoint Presentation</vt:lpstr>
      <vt:lpstr>Read More.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 Rajwant</dc:creator>
  <cp:lastModifiedBy>Mishra Rajwant</cp:lastModifiedBy>
  <cp:revision>31</cp:revision>
  <dcterms:created xsi:type="dcterms:W3CDTF">2019-05-07T14:10:55Z</dcterms:created>
  <dcterms:modified xsi:type="dcterms:W3CDTF">2019-05-08T05:48:01Z</dcterms:modified>
</cp:coreProperties>
</file>