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59" r:id="rId8"/>
    <p:sldId id="257" r:id="rId9"/>
    <p:sldId id="266" r:id="rId10"/>
    <p:sldId id="25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50" d="100"/>
          <a:sy n="50" d="100"/>
        </p:scale>
        <p:origin x="137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DE63-8772-48F8-B22D-7961FEFA9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B4A34-8AA8-4357-816F-4ED63F33A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FDCB4-D8FE-4A57-B969-CDE68D0F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A222B-E76D-46E6-9AA5-8C537245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47AA-E538-40BC-884C-161593E7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CF5C-6A6B-4D89-92A2-DAB5B351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B1629-88B7-414A-973B-D2204367B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49998-55CE-4B73-BF89-86DD61E6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1AD6E-2C0B-46BB-88D1-2414B190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3C923-E66A-4D2A-B65B-5D14AF47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A614-FF9C-4BE5-8AB6-ACC3E1843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5A270-0022-46BF-AECE-0AE21DB3A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1C584-8299-4C85-9DCE-B0775DA5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0582-58D3-4E4A-954A-811A2176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FEA1-1488-49AC-9B1E-4B08C5BD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B4E0-63C5-4392-8BC3-48C08570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450C-DF8F-4372-8556-8E8DDB3A4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38C7-9212-44B0-9787-29255D02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6352-06B0-447B-8074-935D6CAE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03294-90B6-4180-BA48-E0D66E69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4AD3-A5DD-4465-9B73-5F4F718A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9B808-DE62-4759-8D15-E6493E4B2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4A4E-57C7-4309-85E1-7822EE03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ED40C-7778-4E7B-B009-108130CE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E4343-A9F0-4CA7-9CAE-D650F534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1595-957A-467F-9AF3-8BF33F1C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690B-FA8D-4731-B796-1ED432489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2C3D8-1BF8-4F07-A335-7C22604FB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D01B3-DDC8-4E6E-94AD-9C9209D6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AFE39-64DD-4B72-846A-5B1ADB33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93ABA-C21E-4625-9A88-B4F3F3D3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9166-D827-47ED-9B46-65499A05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6B1F-A78B-42B9-A039-B1724B9B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1E8C0-E7BB-419E-9320-FD650FBB1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8B478-B5B6-47B9-9352-DB1A08F2D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32DFB-95B2-4DEF-9ADD-062765571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9E9B9-BC8C-400B-BD41-01930A86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817F0-07AE-4E1F-B45B-0CC75EC2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59A67-E198-412E-B6EE-BD7DA01C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E36C-4F94-408C-967C-33F344B6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BD0D6-50B0-476B-9575-03CC80AB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7D2B2-693D-4461-BF53-8EA9588F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2AB3-C487-4559-B622-3F47B2DA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8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6B2D2-C5EA-4460-B856-7C4B2DE4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AEE1B-4B4D-456F-8C51-9D78577B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5633C-7B7F-47C5-9B04-50ED0A0E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3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569F-7B71-4C1D-BD1D-73831D2A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22EB-FC7D-478B-B740-87DCD9DB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D90B6-3EFD-4A30-AA83-E9BD82FF8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6034E-FB52-48F9-9035-85B410C3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0B4FC-83F6-4D8D-89EF-07309D47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E1B1C-C02E-4279-AA58-53FAF819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542F-91DA-410E-BED2-3DB2258E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37B95-3CB2-42C8-8D7C-50032A10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A53BD-8641-471E-94BD-D8C173C7D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51C5F-9271-4844-96CF-C64C6D87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A40C7-EC66-448F-861D-3B384CFE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B0D5C-CDB9-4BF2-997D-1DA5EC2A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0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0645E-6CC7-4C70-8C94-D0770DE9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18EEC-5CF6-4701-8958-B137D60DF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041A7-10F8-4BAE-A9D0-918F6205C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AA53-7BBC-462C-8F77-C579A4C1C14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AA94-F036-4FBE-8A77-EBF21FB78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8DD0-8DC7-4975-93C0-E8E5E7AD9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1C69-1FBC-4977-9578-218E0BE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7.sv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46.png"/><Relationship Id="rId17" Type="http://schemas.openxmlformats.org/officeDocument/2006/relationships/image" Target="../media/image51.svg"/><Relationship Id="rId2" Type="http://schemas.openxmlformats.org/officeDocument/2006/relationships/image" Target="../media/image38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5.svg"/><Relationship Id="rId5" Type="http://schemas.openxmlformats.org/officeDocument/2006/relationships/image" Target="../media/image41.sv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13.sv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PqOCI0ahss" TargetMode="External"/><Relationship Id="rId2" Type="http://schemas.openxmlformats.org/officeDocument/2006/relationships/hyperlink" Target="https://www.youtube.com/watch?v=sjUDlJfdnK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svg"/><Relationship Id="rId18" Type="http://schemas.openxmlformats.org/officeDocument/2006/relationships/image" Target="../media/image10.png"/><Relationship Id="rId26" Type="http://schemas.openxmlformats.org/officeDocument/2006/relationships/image" Target="../media/image34.png"/><Relationship Id="rId3" Type="http://schemas.openxmlformats.org/officeDocument/2006/relationships/image" Target="../media/image9.svg"/><Relationship Id="rId21" Type="http://schemas.openxmlformats.org/officeDocument/2006/relationships/image" Target="../media/image21.svg"/><Relationship Id="rId7" Type="http://schemas.openxmlformats.org/officeDocument/2006/relationships/image" Target="../media/image17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5" Type="http://schemas.openxmlformats.org/officeDocument/2006/relationships/image" Target="../media/image33.svg"/><Relationship Id="rId2" Type="http://schemas.openxmlformats.org/officeDocument/2006/relationships/image" Target="../media/image8.png"/><Relationship Id="rId16" Type="http://schemas.openxmlformats.org/officeDocument/2006/relationships/image" Target="../media/image30.png"/><Relationship Id="rId20" Type="http://schemas.openxmlformats.org/officeDocument/2006/relationships/image" Target="../media/image20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24" Type="http://schemas.openxmlformats.org/officeDocument/2006/relationships/image" Target="../media/image32.png"/><Relationship Id="rId5" Type="http://schemas.openxmlformats.org/officeDocument/2006/relationships/image" Target="../media/image15.svg"/><Relationship Id="rId15" Type="http://schemas.openxmlformats.org/officeDocument/2006/relationships/image" Target="../media/image13.svg"/><Relationship Id="rId23" Type="http://schemas.openxmlformats.org/officeDocument/2006/relationships/image" Target="../media/image25.svg"/><Relationship Id="rId28" Type="http://schemas.openxmlformats.org/officeDocument/2006/relationships/image" Target="../media/image36.png"/><Relationship Id="rId10" Type="http://schemas.openxmlformats.org/officeDocument/2006/relationships/image" Target="../media/image22.png"/><Relationship Id="rId19" Type="http://schemas.openxmlformats.org/officeDocument/2006/relationships/image" Target="../media/image11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12.png"/><Relationship Id="rId22" Type="http://schemas.openxmlformats.org/officeDocument/2006/relationships/image" Target="../media/image24.png"/><Relationship Id="rId27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0CC2-6B8E-4631-B39D-DD4EB2102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D4920-2732-41AC-82B6-E2EC199AE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9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01FC-7EB8-4515-AD6D-AC1DF1F6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 descr="Cloud Computing">
            <a:extLst>
              <a:ext uri="{FF2B5EF4-FFF2-40B4-BE49-F238E27FC236}">
                <a16:creationId xmlns:a16="http://schemas.microsoft.com/office/drawing/2014/main" id="{F0350C38-FD5F-4A75-84E3-9DDDCA3E8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6926" y="2108731"/>
            <a:ext cx="992713" cy="992713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CB02C6E9-4E0E-478E-A69A-47CF758F4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850" y="3241961"/>
            <a:ext cx="3210441" cy="3210441"/>
          </a:xfrm>
          <a:prstGeom prst="rect">
            <a:avLst/>
          </a:prstGeom>
        </p:spPr>
      </p:pic>
      <p:pic>
        <p:nvPicPr>
          <p:cNvPr id="5" name="Graphic 4" descr="Chevron arrows">
            <a:extLst>
              <a:ext uri="{FF2B5EF4-FFF2-40B4-BE49-F238E27FC236}">
                <a16:creationId xmlns:a16="http://schemas.microsoft.com/office/drawing/2014/main" id="{A0C4DDD6-BA9B-405D-BB22-1100E5902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4383" y="2193925"/>
            <a:ext cx="914400" cy="914400"/>
          </a:xfrm>
          <a:prstGeom prst="rect">
            <a:avLst/>
          </a:prstGeom>
        </p:spPr>
      </p:pic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662D28D8-7381-4C26-A4D8-243BD3F37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3527" y="2147888"/>
            <a:ext cx="914400" cy="9144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42A7BA5-8944-4B96-9AAF-2FF82EB38B8D}"/>
              </a:ext>
            </a:extLst>
          </p:cNvPr>
          <p:cNvSpPr/>
          <p:nvPr/>
        </p:nvSpPr>
        <p:spPr>
          <a:xfrm rot="5400000">
            <a:off x="4424424" y="3317454"/>
            <a:ext cx="662777" cy="404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Leprechaun hat">
            <a:extLst>
              <a:ext uri="{FF2B5EF4-FFF2-40B4-BE49-F238E27FC236}">
                <a16:creationId xmlns:a16="http://schemas.microsoft.com/office/drawing/2014/main" id="{119CB724-3C6B-4809-A5BF-53B3115B55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04248" y="1690688"/>
            <a:ext cx="914400" cy="914400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1F98A1FF-CA04-4FCB-B71D-0036CB6FA5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4248" y="1945620"/>
            <a:ext cx="914400" cy="914400"/>
          </a:xfrm>
          <a:prstGeom prst="rect">
            <a:avLst/>
          </a:prstGeom>
        </p:spPr>
      </p:pic>
      <p:pic>
        <p:nvPicPr>
          <p:cNvPr id="10" name="Graphic 9" descr="Bow">
            <a:extLst>
              <a:ext uri="{FF2B5EF4-FFF2-40B4-BE49-F238E27FC236}">
                <a16:creationId xmlns:a16="http://schemas.microsoft.com/office/drawing/2014/main" id="{862F09A0-D07E-4C8B-A1E4-A2D8B0DEBC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77989" y="2328296"/>
            <a:ext cx="624548" cy="624548"/>
          </a:xfrm>
          <a:prstGeom prst="rect">
            <a:avLst/>
          </a:prstGeom>
        </p:spPr>
      </p:pic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96298456-2604-4030-A023-B80D23A7DC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21522" y="1690688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DC0297-8E5E-48EB-99F6-42DB140BB837}"/>
              </a:ext>
            </a:extLst>
          </p:cNvPr>
          <p:cNvSpPr/>
          <p:nvPr/>
        </p:nvSpPr>
        <p:spPr>
          <a:xfrm>
            <a:off x="3893704" y="4069944"/>
            <a:ext cx="1897496" cy="1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 have sinus infection.</a:t>
            </a:r>
          </a:p>
        </p:txBody>
      </p:sp>
    </p:spTree>
    <p:extLst>
      <p:ext uri="{BB962C8B-B14F-4D97-AF65-F5344CB8AC3E}">
        <p14:creationId xmlns:p14="http://schemas.microsoft.com/office/powerpoint/2010/main" val="226297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60C5-7D3C-4138-B57F-538939E9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2FBD4C-989D-4809-AA07-AD41E9F64247}"/>
              </a:ext>
            </a:extLst>
          </p:cNvPr>
          <p:cNvSpPr/>
          <p:nvPr/>
        </p:nvSpPr>
        <p:spPr>
          <a:xfrm>
            <a:off x="3671971" y="3244334"/>
            <a:ext cx="484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https://www.youtube.com/watch?v=sjUDlJfdnKM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80287-9F71-459D-848E-50D340BD0564}"/>
              </a:ext>
            </a:extLst>
          </p:cNvPr>
          <p:cNvSpPr/>
          <p:nvPr/>
        </p:nvSpPr>
        <p:spPr>
          <a:xfrm>
            <a:off x="3636192" y="3831563"/>
            <a:ext cx="488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https://www.youtube.com/watch?v=CPqOCI0ahss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3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8FCC-E714-4CC6-AE70-F66F92FE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0704F-319C-4FAC-BBA7-C1BC1646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738187"/>
            <a:ext cx="103251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294A-A7FE-471D-AFC7-A4C2BEA8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598F2-D3D4-4F58-BD3D-21CBB7A9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464"/>
            <a:ext cx="10515600" cy="535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5C33-EF90-48AA-8A1E-4577BE02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5295B-E705-4181-BA95-D7C3129B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473"/>
            <a:ext cx="7572615" cy="4553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D460B5-64FF-4B01-9006-32AD42D09D61}"/>
              </a:ext>
            </a:extLst>
          </p:cNvPr>
          <p:cNvSpPr txBox="1"/>
          <p:nvPr/>
        </p:nvSpPr>
        <p:spPr>
          <a:xfrm>
            <a:off x="7739270" y="2040834"/>
            <a:ext cx="4280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Bayes classifier is based on Bayes Theorem.</a:t>
            </a:r>
          </a:p>
          <a:p>
            <a:r>
              <a:rPr lang="en-US" dirty="0"/>
              <a:t>It assumes there is no dependency between the predictors. </a:t>
            </a:r>
          </a:p>
          <a:p>
            <a:r>
              <a:rPr lang="en-US" dirty="0"/>
              <a:t>It makes it one of the useful techniques while working with large dataset.</a:t>
            </a:r>
          </a:p>
        </p:txBody>
      </p:sp>
    </p:spTree>
    <p:extLst>
      <p:ext uri="{BB962C8B-B14F-4D97-AF65-F5344CB8AC3E}">
        <p14:creationId xmlns:p14="http://schemas.microsoft.com/office/powerpoint/2010/main" val="335527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F1BF-6CD6-4B4B-A9F7-3D83BC2C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theorem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D6BF79-D12E-4723-89E8-0CDB1326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720" y="852772"/>
            <a:ext cx="8961371" cy="62267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446935-5CDF-47D9-B44C-40A96655C8CD}"/>
              </a:ext>
            </a:extLst>
          </p:cNvPr>
          <p:cNvSpPr/>
          <p:nvPr/>
        </p:nvSpPr>
        <p:spPr>
          <a:xfrm>
            <a:off x="313298" y="3008115"/>
            <a:ext cx="2385391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Probability of Drug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665AF-861F-44F5-8127-27B8CA653635}"/>
              </a:ext>
            </a:extLst>
          </p:cNvPr>
          <p:cNvSpPr/>
          <p:nvPr/>
        </p:nvSpPr>
        <p:spPr>
          <a:xfrm>
            <a:off x="313298" y="3458689"/>
            <a:ext cx="2385391" cy="200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Given Condition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D1EB71-C571-417B-B3A5-1B4BF2D40D0D}"/>
              </a:ext>
            </a:extLst>
          </p:cNvPr>
          <p:cNvSpPr/>
          <p:nvPr/>
        </p:nvSpPr>
        <p:spPr>
          <a:xfrm>
            <a:off x="3837121" y="2607187"/>
            <a:ext cx="2385391" cy="4505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Probability Condition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EF6FB-0CE4-40A9-9697-9ABB4365D413}"/>
              </a:ext>
            </a:extLst>
          </p:cNvPr>
          <p:cNvSpPr/>
          <p:nvPr/>
        </p:nvSpPr>
        <p:spPr>
          <a:xfrm>
            <a:off x="3837120" y="3066665"/>
            <a:ext cx="2385391" cy="2004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Given Drug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FB1E8F-7788-4359-802E-F2C1A53D7E3F}"/>
              </a:ext>
            </a:extLst>
          </p:cNvPr>
          <p:cNvSpPr/>
          <p:nvPr/>
        </p:nvSpPr>
        <p:spPr>
          <a:xfrm>
            <a:off x="6444175" y="2607187"/>
            <a:ext cx="2385391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Probability of Drug 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34ADA8-9281-4303-A3C1-08B373BEC125}"/>
              </a:ext>
            </a:extLst>
          </p:cNvPr>
          <p:cNvSpPr/>
          <p:nvPr/>
        </p:nvSpPr>
        <p:spPr>
          <a:xfrm>
            <a:off x="5029815" y="3740868"/>
            <a:ext cx="2385391" cy="4505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Probability Condition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1FAB75-DABF-425B-AEF1-9F205729C6DF}"/>
              </a:ext>
            </a:extLst>
          </p:cNvPr>
          <p:cNvCxnSpPr/>
          <p:nvPr/>
        </p:nvCxnSpPr>
        <p:spPr>
          <a:xfrm flipV="1">
            <a:off x="3837120" y="3403972"/>
            <a:ext cx="4992446" cy="5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A2C69-A32A-469C-A06D-6384C8FFA80B}"/>
              </a:ext>
            </a:extLst>
          </p:cNvPr>
          <p:cNvSpPr/>
          <p:nvPr/>
        </p:nvSpPr>
        <p:spPr>
          <a:xfrm>
            <a:off x="162741" y="5864863"/>
            <a:ext cx="2385391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Probability of Drug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CDE994-7353-4413-A28C-18F2BFAB284B}"/>
              </a:ext>
            </a:extLst>
          </p:cNvPr>
          <p:cNvSpPr/>
          <p:nvPr/>
        </p:nvSpPr>
        <p:spPr>
          <a:xfrm>
            <a:off x="162741" y="6315437"/>
            <a:ext cx="2385391" cy="200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Given Condition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18272-5B81-46BE-8D44-6E81A6B9B86A}"/>
              </a:ext>
            </a:extLst>
          </p:cNvPr>
          <p:cNvCxnSpPr/>
          <p:nvPr/>
        </p:nvCxnSpPr>
        <p:spPr>
          <a:xfrm>
            <a:off x="3019554" y="3323300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43954A-A53E-48C8-9786-CB6B01407AB6}"/>
              </a:ext>
            </a:extLst>
          </p:cNvPr>
          <p:cNvCxnSpPr/>
          <p:nvPr/>
        </p:nvCxnSpPr>
        <p:spPr>
          <a:xfrm>
            <a:off x="3019554" y="3652357"/>
            <a:ext cx="516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91FD92A-0FFE-414D-AC6A-0F3BC585AFFF}"/>
              </a:ext>
            </a:extLst>
          </p:cNvPr>
          <p:cNvSpPr/>
          <p:nvPr/>
        </p:nvSpPr>
        <p:spPr>
          <a:xfrm>
            <a:off x="3581804" y="5855959"/>
            <a:ext cx="2385391" cy="4505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Probability Condition1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101101-5A18-4BB8-8DAE-CB58608B8779}"/>
              </a:ext>
            </a:extLst>
          </p:cNvPr>
          <p:cNvSpPr/>
          <p:nvPr/>
        </p:nvSpPr>
        <p:spPr>
          <a:xfrm>
            <a:off x="3595055" y="6315437"/>
            <a:ext cx="2385391" cy="2004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Given Drug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E403DE-2EE3-4EC6-B509-AB4DF1F5DC12}"/>
              </a:ext>
            </a:extLst>
          </p:cNvPr>
          <p:cNvSpPr/>
          <p:nvPr/>
        </p:nvSpPr>
        <p:spPr>
          <a:xfrm>
            <a:off x="6348503" y="5847055"/>
            <a:ext cx="2385391" cy="4505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Probability Condition2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30C81E-0E35-403F-93B5-9DD630D7261D}"/>
              </a:ext>
            </a:extLst>
          </p:cNvPr>
          <p:cNvSpPr/>
          <p:nvPr/>
        </p:nvSpPr>
        <p:spPr>
          <a:xfrm>
            <a:off x="6348502" y="6306533"/>
            <a:ext cx="2385391" cy="2004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Given Drug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AC1C4E-AA26-4D37-94F5-6B30F3438D5C}"/>
              </a:ext>
            </a:extLst>
          </p:cNvPr>
          <p:cNvSpPr/>
          <p:nvPr/>
        </p:nvSpPr>
        <p:spPr>
          <a:xfrm>
            <a:off x="9905482" y="5965095"/>
            <a:ext cx="1975181" cy="450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Probability of Drug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036B69-2C24-4DB3-BF22-FFCC90B026D7}"/>
              </a:ext>
            </a:extLst>
          </p:cNvPr>
          <p:cNvSpPr txBox="1"/>
          <p:nvPr/>
        </p:nvSpPr>
        <p:spPr>
          <a:xfrm>
            <a:off x="8929050" y="5993085"/>
            <a:ext cx="5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73F0F39C-42A5-4414-B64A-5FAF90954282}"/>
              </a:ext>
            </a:extLst>
          </p:cNvPr>
          <p:cNvSpPr/>
          <p:nvPr/>
        </p:nvSpPr>
        <p:spPr>
          <a:xfrm>
            <a:off x="6000327" y="5718626"/>
            <a:ext cx="321675" cy="8966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4BDD69F0-4FB1-4658-A36B-B3104AECBC3F}"/>
              </a:ext>
            </a:extLst>
          </p:cNvPr>
          <p:cNvSpPr/>
          <p:nvPr/>
        </p:nvSpPr>
        <p:spPr>
          <a:xfrm>
            <a:off x="8760393" y="5756213"/>
            <a:ext cx="321675" cy="8966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34084FB3-CCBD-45AA-9866-2BDAFDEBC87D}"/>
              </a:ext>
            </a:extLst>
          </p:cNvPr>
          <p:cNvSpPr/>
          <p:nvPr/>
        </p:nvSpPr>
        <p:spPr>
          <a:xfrm>
            <a:off x="9357947" y="5756213"/>
            <a:ext cx="321675" cy="8966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llout: Up Arrow 38">
            <a:extLst>
              <a:ext uri="{FF2B5EF4-FFF2-40B4-BE49-F238E27FC236}">
                <a16:creationId xmlns:a16="http://schemas.microsoft.com/office/drawing/2014/main" id="{DB6C47B0-4443-4DED-BAF0-EE3DD504FD40}"/>
              </a:ext>
            </a:extLst>
          </p:cNvPr>
          <p:cNvSpPr/>
          <p:nvPr/>
        </p:nvSpPr>
        <p:spPr>
          <a:xfrm>
            <a:off x="435646" y="3723410"/>
            <a:ext cx="2140693" cy="120521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 Probability</a:t>
            </a:r>
          </a:p>
        </p:txBody>
      </p:sp>
      <p:sp>
        <p:nvSpPr>
          <p:cNvPr id="40" name="Callout: Up Arrow 39">
            <a:extLst>
              <a:ext uri="{FF2B5EF4-FFF2-40B4-BE49-F238E27FC236}">
                <a16:creationId xmlns:a16="http://schemas.microsoft.com/office/drawing/2014/main" id="{22D68913-A8B8-42DA-878B-B0E4D22E331E}"/>
              </a:ext>
            </a:extLst>
          </p:cNvPr>
          <p:cNvSpPr/>
          <p:nvPr/>
        </p:nvSpPr>
        <p:spPr>
          <a:xfrm>
            <a:off x="5251655" y="4279518"/>
            <a:ext cx="2140693" cy="120521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Predictor’s Prior   Probability</a:t>
            </a:r>
          </a:p>
        </p:txBody>
      </p:sp>
      <p:sp>
        <p:nvSpPr>
          <p:cNvPr id="41" name="Callout: Down Arrow 40">
            <a:extLst>
              <a:ext uri="{FF2B5EF4-FFF2-40B4-BE49-F238E27FC236}">
                <a16:creationId xmlns:a16="http://schemas.microsoft.com/office/drawing/2014/main" id="{02BB9B94-5BB6-44C9-AFF3-049C2F4E04D7}"/>
              </a:ext>
            </a:extLst>
          </p:cNvPr>
          <p:cNvSpPr/>
          <p:nvPr/>
        </p:nvSpPr>
        <p:spPr>
          <a:xfrm>
            <a:off x="3837120" y="1690688"/>
            <a:ext cx="2163207" cy="77965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Likelihood </a:t>
            </a:r>
          </a:p>
        </p:txBody>
      </p:sp>
      <p:sp>
        <p:nvSpPr>
          <p:cNvPr id="42" name="Callout: Down Arrow 41">
            <a:extLst>
              <a:ext uri="{FF2B5EF4-FFF2-40B4-BE49-F238E27FC236}">
                <a16:creationId xmlns:a16="http://schemas.microsoft.com/office/drawing/2014/main" id="{37DB3DEA-6D12-4A02-B422-A4F41FA2873D}"/>
              </a:ext>
            </a:extLst>
          </p:cNvPr>
          <p:cNvSpPr/>
          <p:nvPr/>
        </p:nvSpPr>
        <p:spPr>
          <a:xfrm>
            <a:off x="6412571" y="1690688"/>
            <a:ext cx="2448597" cy="77965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Prior Probability</a:t>
            </a:r>
          </a:p>
        </p:txBody>
      </p:sp>
    </p:spTree>
    <p:extLst>
      <p:ext uri="{BB962C8B-B14F-4D97-AF65-F5344CB8AC3E}">
        <p14:creationId xmlns:p14="http://schemas.microsoft.com/office/powerpoint/2010/main" val="213494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29F6DC-9A1B-436B-A20C-50E20E699A06}"/>
              </a:ext>
            </a:extLst>
          </p:cNvPr>
          <p:cNvSpPr/>
          <p:nvPr/>
        </p:nvSpPr>
        <p:spPr>
          <a:xfrm>
            <a:off x="1276350" y="1796698"/>
            <a:ext cx="4819650" cy="2766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u="sng" dirty="0"/>
              <a:t>Natural</a:t>
            </a:r>
            <a:r>
              <a:rPr lang="en-US" sz="2800" dirty="0"/>
              <a:t> </a:t>
            </a:r>
            <a:r>
              <a:rPr lang="en-US" sz="2800" b="1" i="1" u="sng" dirty="0"/>
              <a:t>Binary</a:t>
            </a:r>
          </a:p>
          <a:p>
            <a:r>
              <a:rPr lang="en-US" sz="2800" dirty="0"/>
              <a:t>	Spam Classification</a:t>
            </a:r>
          </a:p>
          <a:p>
            <a:r>
              <a:rPr lang="en-US" sz="2800" dirty="0"/>
              <a:t>	Segmentation  </a:t>
            </a:r>
            <a:br>
              <a:rPr lang="en-US" sz="2800" dirty="0"/>
            </a:br>
            <a:r>
              <a:rPr lang="en-US" sz="2800" dirty="0"/>
              <a:t>	(Same or Different )</a:t>
            </a:r>
          </a:p>
          <a:p>
            <a:r>
              <a:rPr lang="en-US" sz="2800" dirty="0"/>
              <a:t>	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58D79F-0487-4BDA-B2DF-7DB750F9E2DA}"/>
              </a:ext>
            </a:extLst>
          </p:cNvPr>
          <p:cNvSpPr/>
          <p:nvPr/>
        </p:nvSpPr>
        <p:spPr>
          <a:xfrm>
            <a:off x="1905000" y="4679232"/>
            <a:ext cx="8210550" cy="132556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21F5B-E95B-4A58-8DFA-D4C10E13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9EAB24-A8A4-4A14-890E-888DAF79D0C6}"/>
              </a:ext>
            </a:extLst>
          </p:cNvPr>
          <p:cNvGrpSpPr/>
          <p:nvPr/>
        </p:nvGrpSpPr>
        <p:grpSpPr>
          <a:xfrm>
            <a:off x="2076450" y="4891253"/>
            <a:ext cx="7867650" cy="988309"/>
            <a:chOff x="2076450" y="4891253"/>
            <a:chExt cx="7200900" cy="988309"/>
          </a:xfrm>
          <a:solidFill>
            <a:schemeClr val="tx2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24CCA7-6D1E-4FA4-846C-204209781A56}"/>
                </a:ext>
              </a:extLst>
            </p:cNvPr>
            <p:cNvSpPr/>
            <p:nvPr/>
          </p:nvSpPr>
          <p:spPr>
            <a:xfrm>
              <a:off x="2076450" y="4901122"/>
              <a:ext cx="1809750" cy="97843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Binary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C163D2-2512-4DE3-BB51-DDD8B5245F6E}"/>
                </a:ext>
              </a:extLst>
            </p:cNvPr>
            <p:cNvSpPr/>
            <p:nvPr/>
          </p:nvSpPr>
          <p:spPr>
            <a:xfrm>
              <a:off x="6096000" y="4891253"/>
              <a:ext cx="3181350" cy="97843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Multi -Class 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01D3A4F-5F55-433E-9734-CF8148B13B15}"/>
                </a:ext>
              </a:extLst>
            </p:cNvPr>
            <p:cNvSpPr/>
            <p:nvPr/>
          </p:nvSpPr>
          <p:spPr>
            <a:xfrm rot="5400000">
              <a:off x="4652475" y="5039723"/>
              <a:ext cx="978438" cy="70123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UI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EC188-5724-4E06-9EF1-4048BC74103B}"/>
              </a:ext>
            </a:extLst>
          </p:cNvPr>
          <p:cNvSpPr/>
          <p:nvPr/>
        </p:nvSpPr>
        <p:spPr>
          <a:xfrm>
            <a:off x="6257925" y="1806568"/>
            <a:ext cx="4819650" cy="2766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u="sng" dirty="0"/>
              <a:t>Multi Class </a:t>
            </a:r>
          </a:p>
          <a:p>
            <a:r>
              <a:rPr lang="en-US" sz="2800" dirty="0"/>
              <a:t>	Topic Classification</a:t>
            </a:r>
          </a:p>
          <a:p>
            <a:r>
              <a:rPr lang="en-US" sz="2800" dirty="0"/>
              <a:t>	Part of speech tagging </a:t>
            </a:r>
          </a:p>
          <a:p>
            <a:r>
              <a:rPr lang="en-US" sz="2800" dirty="0"/>
              <a:t>	Document Classifying </a:t>
            </a:r>
          </a:p>
        </p:txBody>
      </p:sp>
    </p:spTree>
    <p:extLst>
      <p:ext uri="{BB962C8B-B14F-4D97-AF65-F5344CB8AC3E}">
        <p14:creationId xmlns:p14="http://schemas.microsoft.com/office/powerpoint/2010/main" val="363690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10F9-BB21-4511-BA85-E494ACDF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81B48-8B7B-4C14-937E-02954F50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8" y="3128279"/>
            <a:ext cx="6961622" cy="338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5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DA2730F-C781-4973-9E06-4D3BC3AB5242}"/>
              </a:ext>
            </a:extLst>
          </p:cNvPr>
          <p:cNvSpPr/>
          <p:nvPr/>
        </p:nvSpPr>
        <p:spPr>
          <a:xfrm>
            <a:off x="10076813" y="3358252"/>
            <a:ext cx="1051425" cy="16282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Mongo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A0E43-4B8B-44D6-8FFD-9AA31B37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Analysis and Design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D4E74-6EA6-4BB9-BE05-73A080C3A25A}"/>
              </a:ext>
            </a:extLst>
          </p:cNvPr>
          <p:cNvSpPr/>
          <p:nvPr/>
        </p:nvSpPr>
        <p:spPr>
          <a:xfrm>
            <a:off x="4166129" y="1695068"/>
            <a:ext cx="114962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Medical Data</a:t>
            </a:r>
          </a:p>
        </p:txBody>
      </p:sp>
      <p:pic>
        <p:nvPicPr>
          <p:cNvPr id="5" name="Graphic 4" descr="Group of people">
            <a:extLst>
              <a:ext uri="{FF2B5EF4-FFF2-40B4-BE49-F238E27FC236}">
                <a16:creationId xmlns:a16="http://schemas.microsoft.com/office/drawing/2014/main" id="{57400186-5560-4F69-A3AD-7C3195C65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843" y="4549508"/>
            <a:ext cx="939248" cy="939248"/>
          </a:xfrm>
          <a:prstGeom prst="rect">
            <a:avLst/>
          </a:prstGeom>
        </p:spPr>
      </p:pic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079562C7-89A1-4FB9-9CAA-77B2AD18A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92000" y="4073009"/>
            <a:ext cx="914400" cy="914400"/>
          </a:xfrm>
          <a:prstGeom prst="rect">
            <a:avLst/>
          </a:prstGeom>
        </p:spPr>
      </p:pic>
      <p:pic>
        <p:nvPicPr>
          <p:cNvPr id="9" name="Graphic 8" descr="Filter">
            <a:extLst>
              <a:ext uri="{FF2B5EF4-FFF2-40B4-BE49-F238E27FC236}">
                <a16:creationId xmlns:a16="http://schemas.microsoft.com/office/drawing/2014/main" id="{B5BF36EB-2A4C-4DEC-B5A8-3C9CD8D75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3554" y="2945128"/>
            <a:ext cx="914400" cy="914400"/>
          </a:xfrm>
          <a:prstGeom prst="rect">
            <a:avLst/>
          </a:prstGeom>
        </p:spPr>
      </p:pic>
      <p:pic>
        <p:nvPicPr>
          <p:cNvPr id="14" name="Graphic 13" descr="Processor">
            <a:extLst>
              <a:ext uri="{FF2B5EF4-FFF2-40B4-BE49-F238E27FC236}">
                <a16:creationId xmlns:a16="http://schemas.microsoft.com/office/drawing/2014/main" id="{443987F9-630F-4A43-9A2C-ACC06514E5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7771" y="3530716"/>
            <a:ext cx="914400" cy="914400"/>
          </a:xfrm>
          <a:prstGeom prst="rect">
            <a:avLst/>
          </a:prstGeom>
        </p:spPr>
      </p:pic>
      <p:pic>
        <p:nvPicPr>
          <p:cNvPr id="33" name="Graphic 32" descr="Syncing cloud">
            <a:extLst>
              <a:ext uri="{FF2B5EF4-FFF2-40B4-BE49-F238E27FC236}">
                <a16:creationId xmlns:a16="http://schemas.microsoft.com/office/drawing/2014/main" id="{B60F2766-82C5-4A5D-A4B3-429B01426D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42393" y="3083686"/>
            <a:ext cx="914400" cy="9144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C30D6DB-06E3-47FB-91E0-1D6179CCF17F}"/>
              </a:ext>
            </a:extLst>
          </p:cNvPr>
          <p:cNvSpPr/>
          <p:nvPr/>
        </p:nvSpPr>
        <p:spPr>
          <a:xfrm>
            <a:off x="7045932" y="4559834"/>
            <a:ext cx="1967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Naive Bayes Model</a:t>
            </a:r>
          </a:p>
        </p:txBody>
      </p:sp>
      <p:pic>
        <p:nvPicPr>
          <p:cNvPr id="50" name="Graphic 49" descr="Download from cloud">
            <a:extLst>
              <a:ext uri="{FF2B5EF4-FFF2-40B4-BE49-F238E27FC236}">
                <a16:creationId xmlns:a16="http://schemas.microsoft.com/office/drawing/2014/main" id="{4B083CC6-5855-4C47-85AD-37FECAB7DA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158478" y="4530209"/>
            <a:ext cx="914400" cy="914400"/>
          </a:xfrm>
          <a:prstGeom prst="rect">
            <a:avLst/>
          </a:prstGeom>
        </p:spPr>
      </p:pic>
      <p:pic>
        <p:nvPicPr>
          <p:cNvPr id="52" name="Graphic 51" descr="Share">
            <a:extLst>
              <a:ext uri="{FF2B5EF4-FFF2-40B4-BE49-F238E27FC236}">
                <a16:creationId xmlns:a16="http://schemas.microsoft.com/office/drawing/2014/main" id="{1C9FC313-BC95-4AF0-A1C9-C708FD2DA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300427" y="1503785"/>
            <a:ext cx="914400" cy="914400"/>
          </a:xfrm>
          <a:prstGeom prst="rect">
            <a:avLst/>
          </a:prstGeom>
        </p:spPr>
      </p:pic>
      <p:pic>
        <p:nvPicPr>
          <p:cNvPr id="54" name="Graphic 53" descr="Workflow">
            <a:extLst>
              <a:ext uri="{FF2B5EF4-FFF2-40B4-BE49-F238E27FC236}">
                <a16:creationId xmlns:a16="http://schemas.microsoft.com/office/drawing/2014/main" id="{7630ED4F-6A56-4D5E-80CF-F2562D50D93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>
            <a:off x="4240523" y="3715169"/>
            <a:ext cx="914400" cy="914400"/>
          </a:xfrm>
          <a:prstGeom prst="rect">
            <a:avLst/>
          </a:prstGeom>
        </p:spPr>
      </p:pic>
      <p:pic>
        <p:nvPicPr>
          <p:cNvPr id="56" name="Graphic 55" descr="Cloud Computing">
            <a:extLst>
              <a:ext uri="{FF2B5EF4-FFF2-40B4-BE49-F238E27FC236}">
                <a16:creationId xmlns:a16="http://schemas.microsoft.com/office/drawing/2014/main" id="{E2575400-FFC0-4B20-8B41-467F1B9763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45661" y="3452403"/>
            <a:ext cx="992713" cy="992713"/>
          </a:xfrm>
          <a:prstGeom prst="rect">
            <a:avLst/>
          </a:prstGeom>
        </p:spPr>
      </p:pic>
      <p:pic>
        <p:nvPicPr>
          <p:cNvPr id="59" name="Graphic 58" descr="Database">
            <a:extLst>
              <a:ext uri="{FF2B5EF4-FFF2-40B4-BE49-F238E27FC236}">
                <a16:creationId xmlns:a16="http://schemas.microsoft.com/office/drawing/2014/main" id="{D660D48B-1EE7-4A0B-AF99-38F08F4ADA7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9791" y="1589637"/>
            <a:ext cx="914400" cy="914400"/>
          </a:xfrm>
          <a:prstGeom prst="rect">
            <a:avLst/>
          </a:prstGeom>
        </p:spPr>
      </p:pic>
      <p:pic>
        <p:nvPicPr>
          <p:cNvPr id="61" name="Graphic 60" descr="Send">
            <a:extLst>
              <a:ext uri="{FF2B5EF4-FFF2-40B4-BE49-F238E27FC236}">
                <a16:creationId xmlns:a16="http://schemas.microsoft.com/office/drawing/2014/main" id="{6B0EF6F5-B582-4989-A64B-ED5FE5E7BE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843227" y="570706"/>
            <a:ext cx="914400" cy="914400"/>
          </a:xfrm>
          <a:prstGeom prst="rect">
            <a:avLst/>
          </a:prstGeom>
        </p:spPr>
      </p:pic>
      <p:pic>
        <p:nvPicPr>
          <p:cNvPr id="63" name="Graphic 62" descr="Database">
            <a:extLst>
              <a:ext uri="{FF2B5EF4-FFF2-40B4-BE49-F238E27FC236}">
                <a16:creationId xmlns:a16="http://schemas.microsoft.com/office/drawing/2014/main" id="{2A2AAC09-F682-4F85-995E-06618BCCA96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20407" y="3158609"/>
            <a:ext cx="914400" cy="9144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4BAF18CD-F29A-4CD3-B942-9686AEF92224}"/>
              </a:ext>
            </a:extLst>
          </p:cNvPr>
          <p:cNvSpPr/>
          <p:nvPr/>
        </p:nvSpPr>
        <p:spPr>
          <a:xfrm>
            <a:off x="578792" y="5504162"/>
            <a:ext cx="1805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Condition Record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3E97E45-85FC-45C6-AC73-768D6A851F20}"/>
              </a:ext>
            </a:extLst>
          </p:cNvPr>
          <p:cNvSpPr/>
          <p:nvPr/>
        </p:nvSpPr>
        <p:spPr>
          <a:xfrm>
            <a:off x="843690" y="3941926"/>
            <a:ext cx="1393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Human Body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A0A4B7D-6D36-48F8-9937-44BB17E08C65}"/>
              </a:ext>
            </a:extLst>
          </p:cNvPr>
          <p:cNvSpPr/>
          <p:nvPr/>
        </p:nvSpPr>
        <p:spPr>
          <a:xfrm>
            <a:off x="919233" y="2376700"/>
            <a:ext cx="12205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Symptoms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/>
              <a:t>Problem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FF833B34-16E9-4827-8927-F0310886B858}"/>
              </a:ext>
            </a:extLst>
          </p:cNvPr>
          <p:cNvSpPr/>
          <p:nvPr/>
        </p:nvSpPr>
        <p:spPr>
          <a:xfrm>
            <a:off x="9024235" y="5437804"/>
            <a:ext cx="949716" cy="50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uble Bracket 68">
            <a:extLst>
              <a:ext uri="{FF2B5EF4-FFF2-40B4-BE49-F238E27FC236}">
                <a16:creationId xmlns:a16="http://schemas.microsoft.com/office/drawing/2014/main" id="{1E0F3603-DEEE-40CD-8A1E-8ED53128247A}"/>
              </a:ext>
            </a:extLst>
          </p:cNvPr>
          <p:cNvSpPr/>
          <p:nvPr/>
        </p:nvSpPr>
        <p:spPr>
          <a:xfrm>
            <a:off x="578792" y="1503785"/>
            <a:ext cx="1742143" cy="472488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71B235D-07A8-4748-9C18-3ACFF532AA88}"/>
              </a:ext>
            </a:extLst>
          </p:cNvPr>
          <p:cNvSpPr/>
          <p:nvPr/>
        </p:nvSpPr>
        <p:spPr>
          <a:xfrm>
            <a:off x="3804284" y="5287744"/>
            <a:ext cx="19789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Wrangling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Term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Model</a:t>
            </a:r>
          </a:p>
        </p:txBody>
      </p:sp>
      <p:pic>
        <p:nvPicPr>
          <p:cNvPr id="71" name="Graphic 70" descr="Processor">
            <a:extLst>
              <a:ext uri="{FF2B5EF4-FFF2-40B4-BE49-F238E27FC236}">
                <a16:creationId xmlns:a16="http://schemas.microsoft.com/office/drawing/2014/main" id="{F9F2EA73-AE2B-4364-AE32-21FF7D540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6960" y="2385630"/>
            <a:ext cx="914400" cy="914400"/>
          </a:xfrm>
          <a:prstGeom prst="rect">
            <a:avLst/>
          </a:prstGeom>
        </p:spPr>
      </p:pic>
      <p:pic>
        <p:nvPicPr>
          <p:cNvPr id="73" name="Graphic 72" descr="Table">
            <a:extLst>
              <a:ext uri="{FF2B5EF4-FFF2-40B4-BE49-F238E27FC236}">
                <a16:creationId xmlns:a16="http://schemas.microsoft.com/office/drawing/2014/main" id="{05E28D12-6391-4235-8569-CA94749F7D7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283742" y="4320240"/>
            <a:ext cx="914400" cy="914400"/>
          </a:xfrm>
          <a:prstGeom prst="rect">
            <a:avLst/>
          </a:prstGeom>
        </p:spPr>
      </p:pic>
      <p:pic>
        <p:nvPicPr>
          <p:cNvPr id="75" name="Graphic 74" descr="Checklist">
            <a:extLst>
              <a:ext uri="{FF2B5EF4-FFF2-40B4-BE49-F238E27FC236}">
                <a16:creationId xmlns:a16="http://schemas.microsoft.com/office/drawing/2014/main" id="{BD9DEDF1-9042-4A4B-8EBD-7D2F66E5C95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457771" y="2224901"/>
            <a:ext cx="914400" cy="9144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0832438-F1D4-4D4E-A5DA-BC91C56BCBDA}"/>
              </a:ext>
            </a:extLst>
          </p:cNvPr>
          <p:cNvSpPr/>
          <p:nvPr/>
        </p:nvSpPr>
        <p:spPr>
          <a:xfrm>
            <a:off x="7139905" y="3083686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Frequent Terms</a:t>
            </a:r>
          </a:p>
        </p:txBody>
      </p:sp>
      <p:sp>
        <p:nvSpPr>
          <p:cNvPr id="77" name="Double Bracket 76">
            <a:extLst>
              <a:ext uri="{FF2B5EF4-FFF2-40B4-BE49-F238E27FC236}">
                <a16:creationId xmlns:a16="http://schemas.microsoft.com/office/drawing/2014/main" id="{E73A0440-E42B-4169-918E-6B44AF805FE9}"/>
              </a:ext>
            </a:extLst>
          </p:cNvPr>
          <p:cNvSpPr/>
          <p:nvPr/>
        </p:nvSpPr>
        <p:spPr>
          <a:xfrm>
            <a:off x="3695029" y="1403293"/>
            <a:ext cx="2197451" cy="492586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uble Bracket 77">
            <a:extLst>
              <a:ext uri="{FF2B5EF4-FFF2-40B4-BE49-F238E27FC236}">
                <a16:creationId xmlns:a16="http://schemas.microsoft.com/office/drawing/2014/main" id="{65489D5F-F8FC-498E-86A8-203F7A05BC30}"/>
              </a:ext>
            </a:extLst>
          </p:cNvPr>
          <p:cNvSpPr/>
          <p:nvPr/>
        </p:nvSpPr>
        <p:spPr>
          <a:xfrm>
            <a:off x="6877117" y="1347542"/>
            <a:ext cx="2197451" cy="492586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156F9650-2F94-47A0-8F6E-6CC10C51A5CB}"/>
              </a:ext>
            </a:extLst>
          </p:cNvPr>
          <p:cNvSpPr/>
          <p:nvPr/>
        </p:nvSpPr>
        <p:spPr>
          <a:xfrm>
            <a:off x="2362868" y="1900163"/>
            <a:ext cx="1324322" cy="618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Checklist">
            <a:extLst>
              <a:ext uri="{FF2B5EF4-FFF2-40B4-BE49-F238E27FC236}">
                <a16:creationId xmlns:a16="http://schemas.microsoft.com/office/drawing/2014/main" id="{F6594359-4EDD-4B38-BD32-CF48C996F6B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33648" y="2570392"/>
            <a:ext cx="594848" cy="594848"/>
          </a:xfrm>
          <a:prstGeom prst="rect">
            <a:avLst/>
          </a:prstGeom>
        </p:spPr>
      </p:pic>
      <p:sp>
        <p:nvSpPr>
          <p:cNvPr id="81" name="Double Bracket 80">
            <a:extLst>
              <a:ext uri="{FF2B5EF4-FFF2-40B4-BE49-F238E27FC236}">
                <a16:creationId xmlns:a16="http://schemas.microsoft.com/office/drawing/2014/main" id="{A1FD89D2-A542-4497-93A0-5CD45AB6168C}"/>
              </a:ext>
            </a:extLst>
          </p:cNvPr>
          <p:cNvSpPr/>
          <p:nvPr/>
        </p:nvSpPr>
        <p:spPr>
          <a:xfrm>
            <a:off x="9847408" y="1382917"/>
            <a:ext cx="1615648" cy="482815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BB6F8215-C55A-4FF8-B0DE-6266E52418A8}"/>
              </a:ext>
            </a:extLst>
          </p:cNvPr>
          <p:cNvSpPr/>
          <p:nvPr/>
        </p:nvSpPr>
        <p:spPr>
          <a:xfrm>
            <a:off x="5906671" y="5234640"/>
            <a:ext cx="1051425" cy="618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DA2730F-C781-4973-9E06-4D3BC3AB5242}"/>
              </a:ext>
            </a:extLst>
          </p:cNvPr>
          <p:cNvSpPr/>
          <p:nvPr/>
        </p:nvSpPr>
        <p:spPr>
          <a:xfrm>
            <a:off x="761363" y="3559342"/>
            <a:ext cx="1051425" cy="16282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Mongo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A0E43-4B8B-44D6-8FFD-9AA31B37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Working With Model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079562C7-89A1-4FB9-9CAA-77B2AD18A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4293" y="2185734"/>
            <a:ext cx="914400" cy="914400"/>
          </a:xfrm>
          <a:prstGeom prst="rect">
            <a:avLst/>
          </a:prstGeom>
        </p:spPr>
      </p:pic>
      <p:pic>
        <p:nvPicPr>
          <p:cNvPr id="33" name="Graphic 32" descr="Syncing cloud">
            <a:extLst>
              <a:ext uri="{FF2B5EF4-FFF2-40B4-BE49-F238E27FC236}">
                <a16:creationId xmlns:a16="http://schemas.microsoft.com/office/drawing/2014/main" id="{B60F2766-82C5-4A5D-A4B3-429B01426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2393" y="3083686"/>
            <a:ext cx="914400" cy="914400"/>
          </a:xfrm>
          <a:prstGeom prst="rect">
            <a:avLst/>
          </a:prstGeom>
        </p:spPr>
      </p:pic>
      <p:pic>
        <p:nvPicPr>
          <p:cNvPr id="50" name="Graphic 49" descr="Download from cloud">
            <a:extLst>
              <a:ext uri="{FF2B5EF4-FFF2-40B4-BE49-F238E27FC236}">
                <a16:creationId xmlns:a16="http://schemas.microsoft.com/office/drawing/2014/main" id="{4B083CC6-5855-4C47-85AD-37FECAB7D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0295" y="1634640"/>
            <a:ext cx="914400" cy="914400"/>
          </a:xfrm>
          <a:prstGeom prst="rect">
            <a:avLst/>
          </a:prstGeom>
        </p:spPr>
      </p:pic>
      <p:pic>
        <p:nvPicPr>
          <p:cNvPr id="52" name="Graphic 51" descr="Share">
            <a:extLst>
              <a:ext uri="{FF2B5EF4-FFF2-40B4-BE49-F238E27FC236}">
                <a16:creationId xmlns:a16="http://schemas.microsoft.com/office/drawing/2014/main" id="{1C9FC313-BC95-4AF0-A1C9-C708FD2DA7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356699" y="2771482"/>
            <a:ext cx="914400" cy="914400"/>
          </a:xfrm>
          <a:prstGeom prst="rect">
            <a:avLst/>
          </a:prstGeom>
        </p:spPr>
      </p:pic>
      <p:pic>
        <p:nvPicPr>
          <p:cNvPr id="56" name="Graphic 55" descr="Cloud Computing">
            <a:extLst>
              <a:ext uri="{FF2B5EF4-FFF2-40B4-BE49-F238E27FC236}">
                <a16:creationId xmlns:a16="http://schemas.microsoft.com/office/drawing/2014/main" id="{E2575400-FFC0-4B20-8B41-467F1B9763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211" y="3653493"/>
            <a:ext cx="992713" cy="992713"/>
          </a:xfrm>
          <a:prstGeom prst="rect">
            <a:avLst/>
          </a:prstGeom>
        </p:spPr>
      </p:pic>
      <p:pic>
        <p:nvPicPr>
          <p:cNvPr id="61" name="Graphic 60" descr="Send">
            <a:extLst>
              <a:ext uri="{FF2B5EF4-FFF2-40B4-BE49-F238E27FC236}">
                <a16:creationId xmlns:a16="http://schemas.microsoft.com/office/drawing/2014/main" id="{6B0EF6F5-B582-4989-A64B-ED5FE5E7BE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843227" y="570706"/>
            <a:ext cx="914400" cy="914400"/>
          </a:xfrm>
          <a:prstGeom prst="rect">
            <a:avLst/>
          </a:prstGeom>
        </p:spPr>
      </p:pic>
      <p:pic>
        <p:nvPicPr>
          <p:cNvPr id="71" name="Graphic 70" descr="Processor">
            <a:extLst>
              <a:ext uri="{FF2B5EF4-FFF2-40B4-BE49-F238E27FC236}">
                <a16:creationId xmlns:a16="http://schemas.microsoft.com/office/drawing/2014/main" id="{F9F2EA73-AE2B-4364-AE32-21FF7D540C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91510" y="2586720"/>
            <a:ext cx="914400" cy="914400"/>
          </a:xfrm>
          <a:prstGeom prst="rect">
            <a:avLst/>
          </a:prstGeom>
        </p:spPr>
      </p:pic>
      <p:pic>
        <p:nvPicPr>
          <p:cNvPr id="80" name="Graphic 79" descr="Checklist">
            <a:extLst>
              <a:ext uri="{FF2B5EF4-FFF2-40B4-BE49-F238E27FC236}">
                <a16:creationId xmlns:a16="http://schemas.microsoft.com/office/drawing/2014/main" id="{F6594359-4EDD-4B38-BD32-CF48C996F6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8198" y="2771482"/>
            <a:ext cx="594848" cy="594848"/>
          </a:xfrm>
          <a:prstGeom prst="rect">
            <a:avLst/>
          </a:prstGeom>
        </p:spPr>
      </p:pic>
      <p:sp>
        <p:nvSpPr>
          <p:cNvPr id="81" name="Double Bracket 80">
            <a:extLst>
              <a:ext uri="{FF2B5EF4-FFF2-40B4-BE49-F238E27FC236}">
                <a16:creationId xmlns:a16="http://schemas.microsoft.com/office/drawing/2014/main" id="{A1FD89D2-A542-4497-93A0-5CD45AB6168C}"/>
              </a:ext>
            </a:extLst>
          </p:cNvPr>
          <p:cNvSpPr/>
          <p:nvPr/>
        </p:nvSpPr>
        <p:spPr>
          <a:xfrm>
            <a:off x="531958" y="1584007"/>
            <a:ext cx="1615648" cy="482815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FDF9E3-10A5-4026-9DA1-EA6F032FAD60}"/>
              </a:ext>
            </a:extLst>
          </p:cNvPr>
          <p:cNvSpPr/>
          <p:nvPr/>
        </p:nvSpPr>
        <p:spPr>
          <a:xfrm>
            <a:off x="13532928" y="4547171"/>
            <a:ext cx="1478944" cy="1033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Conditions </a:t>
            </a:r>
          </a:p>
        </p:txBody>
      </p:sp>
      <p:pic>
        <p:nvPicPr>
          <p:cNvPr id="36" name="Graphic 35" descr="Filter">
            <a:extLst>
              <a:ext uri="{FF2B5EF4-FFF2-40B4-BE49-F238E27FC236}">
                <a16:creationId xmlns:a16="http://schemas.microsoft.com/office/drawing/2014/main" id="{33A6EEB2-C23E-4FBF-8C82-54817FABA8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532928" y="-511330"/>
            <a:ext cx="914400" cy="914400"/>
          </a:xfrm>
          <a:prstGeom prst="rect">
            <a:avLst/>
          </a:prstGeom>
        </p:spPr>
      </p:pic>
      <p:pic>
        <p:nvPicPr>
          <p:cNvPr id="37" name="Graphic 36" descr="Processor">
            <a:extLst>
              <a:ext uri="{FF2B5EF4-FFF2-40B4-BE49-F238E27FC236}">
                <a16:creationId xmlns:a16="http://schemas.microsoft.com/office/drawing/2014/main" id="{67345645-C6BD-4F77-9487-6D42606743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15717" y="4704640"/>
            <a:ext cx="914400" cy="9144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4FCF8A4-7783-4E54-A664-F290B8487698}"/>
              </a:ext>
            </a:extLst>
          </p:cNvPr>
          <p:cNvSpPr/>
          <p:nvPr/>
        </p:nvSpPr>
        <p:spPr>
          <a:xfrm>
            <a:off x="6703878" y="5733758"/>
            <a:ext cx="1967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Naive Bayes Model</a:t>
            </a:r>
          </a:p>
        </p:txBody>
      </p:sp>
      <p:pic>
        <p:nvPicPr>
          <p:cNvPr id="39" name="Graphic 38" descr="Workflow">
            <a:extLst>
              <a:ext uri="{FF2B5EF4-FFF2-40B4-BE49-F238E27FC236}">
                <a16:creationId xmlns:a16="http://schemas.microsoft.com/office/drawing/2014/main" id="{6404FC80-E541-43E0-AF08-0DE0DBB00D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0800000">
            <a:off x="14687332" y="1233488"/>
            <a:ext cx="914400" cy="914400"/>
          </a:xfrm>
          <a:prstGeom prst="rect">
            <a:avLst/>
          </a:prstGeom>
        </p:spPr>
      </p:pic>
      <p:pic>
        <p:nvPicPr>
          <p:cNvPr id="40" name="Graphic 39" descr="Database">
            <a:extLst>
              <a:ext uri="{FF2B5EF4-FFF2-40B4-BE49-F238E27FC236}">
                <a16:creationId xmlns:a16="http://schemas.microsoft.com/office/drawing/2014/main" id="{8D3015A3-97EA-45AC-8E6B-B9AC5F2F1E3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207150" y="-446484"/>
            <a:ext cx="914400" cy="9144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3E74E70-C0BC-4F89-8C34-84E8BC0C3A06}"/>
              </a:ext>
            </a:extLst>
          </p:cNvPr>
          <p:cNvSpPr/>
          <p:nvPr/>
        </p:nvSpPr>
        <p:spPr>
          <a:xfrm>
            <a:off x="3868213" y="5585975"/>
            <a:ext cx="83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Server </a:t>
            </a:r>
          </a:p>
        </p:txBody>
      </p:sp>
      <p:sp>
        <p:nvSpPr>
          <p:cNvPr id="45" name="Double Bracket 44">
            <a:extLst>
              <a:ext uri="{FF2B5EF4-FFF2-40B4-BE49-F238E27FC236}">
                <a16:creationId xmlns:a16="http://schemas.microsoft.com/office/drawing/2014/main" id="{3AC000A0-C91D-48BC-A72B-3C18C4ADD1A7}"/>
              </a:ext>
            </a:extLst>
          </p:cNvPr>
          <p:cNvSpPr/>
          <p:nvPr/>
        </p:nvSpPr>
        <p:spPr>
          <a:xfrm>
            <a:off x="3384587" y="1585598"/>
            <a:ext cx="1742143" cy="472488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Table">
            <a:extLst>
              <a:ext uri="{FF2B5EF4-FFF2-40B4-BE49-F238E27FC236}">
                <a16:creationId xmlns:a16="http://schemas.microsoft.com/office/drawing/2014/main" id="{5AF19132-4D42-4AEA-9DB4-FAD52BB51F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56741" y="2855491"/>
            <a:ext cx="1713463" cy="1713463"/>
          </a:xfrm>
          <a:prstGeom prst="rect">
            <a:avLst/>
          </a:prstGeom>
        </p:spPr>
      </p:pic>
      <p:pic>
        <p:nvPicPr>
          <p:cNvPr id="49" name="Graphic 48" descr="Checklist">
            <a:extLst>
              <a:ext uri="{FF2B5EF4-FFF2-40B4-BE49-F238E27FC236}">
                <a16:creationId xmlns:a16="http://schemas.microsoft.com/office/drawing/2014/main" id="{73A97D78-D0F1-44EB-B9E4-8B64B3F30C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15717" y="3398825"/>
            <a:ext cx="914400" cy="9144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8AFEE12-9CC6-41BA-A158-2E91844F10E5}"/>
              </a:ext>
            </a:extLst>
          </p:cNvPr>
          <p:cNvSpPr/>
          <p:nvPr/>
        </p:nvSpPr>
        <p:spPr>
          <a:xfrm>
            <a:off x="6797851" y="4257610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Frequent Terms</a:t>
            </a:r>
          </a:p>
        </p:txBody>
      </p:sp>
      <p:sp>
        <p:nvSpPr>
          <p:cNvPr id="53" name="Double Bracket 52">
            <a:extLst>
              <a:ext uri="{FF2B5EF4-FFF2-40B4-BE49-F238E27FC236}">
                <a16:creationId xmlns:a16="http://schemas.microsoft.com/office/drawing/2014/main" id="{44058B5D-8BA9-4951-AE89-FDEC49DCEB22}"/>
              </a:ext>
            </a:extLst>
          </p:cNvPr>
          <p:cNvSpPr/>
          <p:nvPr/>
        </p:nvSpPr>
        <p:spPr>
          <a:xfrm>
            <a:off x="6500824" y="1485106"/>
            <a:ext cx="2197451" cy="492586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uble Bracket 54">
            <a:extLst>
              <a:ext uri="{FF2B5EF4-FFF2-40B4-BE49-F238E27FC236}">
                <a16:creationId xmlns:a16="http://schemas.microsoft.com/office/drawing/2014/main" id="{8A756D4D-B910-4D68-8EEC-DA2D22FAD2CB}"/>
              </a:ext>
            </a:extLst>
          </p:cNvPr>
          <p:cNvSpPr/>
          <p:nvPr/>
        </p:nvSpPr>
        <p:spPr>
          <a:xfrm>
            <a:off x="9682912" y="1429355"/>
            <a:ext cx="2197451" cy="492586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4694A183-2777-4EF7-96CC-52807C293F72}"/>
              </a:ext>
            </a:extLst>
          </p:cNvPr>
          <p:cNvSpPr/>
          <p:nvPr/>
        </p:nvSpPr>
        <p:spPr>
          <a:xfrm>
            <a:off x="2235259" y="3429000"/>
            <a:ext cx="1058562" cy="618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582A20D5-4280-4383-B253-A6B74D44C8FB}"/>
              </a:ext>
            </a:extLst>
          </p:cNvPr>
          <p:cNvSpPr/>
          <p:nvPr/>
        </p:nvSpPr>
        <p:spPr>
          <a:xfrm>
            <a:off x="8817188" y="3398825"/>
            <a:ext cx="888232" cy="618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5CB1E8CA-B341-46EE-8CD0-5AAAA980F9B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884001" y="4727623"/>
            <a:ext cx="914400" cy="914400"/>
          </a:xfrm>
          <a:prstGeom prst="rect">
            <a:avLst/>
          </a:prstGeom>
        </p:spPr>
      </p:pic>
      <p:pic>
        <p:nvPicPr>
          <p:cNvPr id="60" name="Graphic 59" descr="Processor">
            <a:extLst>
              <a:ext uri="{FF2B5EF4-FFF2-40B4-BE49-F238E27FC236}">
                <a16:creationId xmlns:a16="http://schemas.microsoft.com/office/drawing/2014/main" id="{DA715F69-C99A-47CB-8811-712E996220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10715" y="3484141"/>
            <a:ext cx="914400" cy="914400"/>
          </a:xfrm>
          <a:prstGeom prst="rect">
            <a:avLst/>
          </a:prstGeom>
        </p:spPr>
      </p:pic>
      <p:pic>
        <p:nvPicPr>
          <p:cNvPr id="67" name="Graphic 66" descr="Checklist">
            <a:extLst>
              <a:ext uri="{FF2B5EF4-FFF2-40B4-BE49-F238E27FC236}">
                <a16:creationId xmlns:a16="http://schemas.microsoft.com/office/drawing/2014/main" id="{82FE3244-9FD9-4872-A8B1-680EF99183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37403" y="3668903"/>
            <a:ext cx="594848" cy="594848"/>
          </a:xfrm>
          <a:prstGeom prst="rect">
            <a:avLst/>
          </a:prstGeom>
        </p:spPr>
      </p:pic>
      <p:sp>
        <p:nvSpPr>
          <p:cNvPr id="72" name="Arrow: Right 71">
            <a:extLst>
              <a:ext uri="{FF2B5EF4-FFF2-40B4-BE49-F238E27FC236}">
                <a16:creationId xmlns:a16="http://schemas.microsoft.com/office/drawing/2014/main" id="{A07257D2-30CC-4FD4-9052-0FADE947318F}"/>
              </a:ext>
            </a:extLst>
          </p:cNvPr>
          <p:cNvSpPr/>
          <p:nvPr/>
        </p:nvSpPr>
        <p:spPr>
          <a:xfrm>
            <a:off x="5323349" y="3379775"/>
            <a:ext cx="1058562" cy="618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1F9B91-0937-4952-9D3F-B4AB9016E5DC}"/>
              </a:ext>
            </a:extLst>
          </p:cNvPr>
          <p:cNvSpPr/>
          <p:nvPr/>
        </p:nvSpPr>
        <p:spPr>
          <a:xfrm>
            <a:off x="7250861" y="1326701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9CD97F-C4E9-46A9-BEF7-D73466CE8E7C}"/>
              </a:ext>
            </a:extLst>
          </p:cNvPr>
          <p:cNvSpPr/>
          <p:nvPr/>
        </p:nvSpPr>
        <p:spPr>
          <a:xfrm>
            <a:off x="3753033" y="1368626"/>
            <a:ext cx="1142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Download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495D87D-485F-48E2-AABE-28A9850A457B}"/>
              </a:ext>
            </a:extLst>
          </p:cNvPr>
          <p:cNvSpPr/>
          <p:nvPr/>
        </p:nvSpPr>
        <p:spPr>
          <a:xfrm>
            <a:off x="946064" y="136862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Mongo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1E847CF-2CD4-4C23-A406-2DE8EA589E37}"/>
              </a:ext>
            </a:extLst>
          </p:cNvPr>
          <p:cNvSpPr/>
          <p:nvPr/>
        </p:nvSpPr>
        <p:spPr>
          <a:xfrm>
            <a:off x="10345473" y="1267790"/>
            <a:ext cx="76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86" name="Graphic 85" descr="Laptop">
            <a:extLst>
              <a:ext uri="{FF2B5EF4-FFF2-40B4-BE49-F238E27FC236}">
                <a16:creationId xmlns:a16="http://schemas.microsoft.com/office/drawing/2014/main" id="{C55896FC-631F-405B-A69E-D01D9F46A1B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265994" y="1115719"/>
            <a:ext cx="2684022" cy="26840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E069CDAE-1FA4-4CBE-B5BB-A26719AAB326}"/>
              </a:ext>
            </a:extLst>
          </p:cNvPr>
          <p:cNvSpPr/>
          <p:nvPr/>
        </p:nvSpPr>
        <p:spPr>
          <a:xfrm>
            <a:off x="6743700" y="1768386"/>
            <a:ext cx="1707168" cy="102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 have sinus infection.</a:t>
            </a:r>
          </a:p>
        </p:txBody>
      </p:sp>
    </p:spTree>
    <p:extLst>
      <p:ext uri="{BB962C8B-B14F-4D97-AF65-F5344CB8AC3E}">
        <p14:creationId xmlns:p14="http://schemas.microsoft.com/office/powerpoint/2010/main" val="379543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161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Naïve Bayes theorem</vt:lpstr>
      <vt:lpstr>Type of Problem </vt:lpstr>
      <vt:lpstr>PowerPoint Presentation</vt:lpstr>
      <vt:lpstr>Analysis and Design </vt:lpstr>
      <vt:lpstr>Working With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Mishra Rajwant</dc:creator>
  <cp:lastModifiedBy>Mishra Rajwant</cp:lastModifiedBy>
  <cp:revision>25</cp:revision>
  <dcterms:created xsi:type="dcterms:W3CDTF">2019-05-07T14:10:55Z</dcterms:created>
  <dcterms:modified xsi:type="dcterms:W3CDTF">2019-05-08T04:27:50Z</dcterms:modified>
</cp:coreProperties>
</file>