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61" r:id="rId5"/>
    <p:sldId id="259" r:id="rId6"/>
    <p:sldId id="260" r:id="rId7"/>
    <p:sldId id="272" r:id="rId8"/>
    <p:sldId id="265" r:id="rId9"/>
    <p:sldId id="271" r:id="rId10"/>
    <p:sldId id="267" r:id="rId11"/>
    <p:sldId id="268" r:id="rId12"/>
    <p:sldId id="270" r:id="rId13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1D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599" autoAdjust="0"/>
  </p:normalViewPr>
  <p:slideViewPr>
    <p:cSldViewPr>
      <p:cViewPr>
        <p:scale>
          <a:sx n="75" d="100"/>
          <a:sy n="75" d="100"/>
        </p:scale>
        <p:origin x="974" y="336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11/16/2022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11/16/2022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8856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8539" y="2514601"/>
            <a:ext cx="8913077" cy="2262781"/>
          </a:xfrm>
        </p:spPr>
        <p:txBody>
          <a:bodyPr anchor="b">
            <a:normAutofit/>
          </a:bodyPr>
          <a:lstStyle>
            <a:lvl1pPr>
              <a:defRPr sz="539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8539" y="4777380"/>
            <a:ext cx="8913077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1"/>
            <a:ext cx="1744198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674" y="4529541"/>
            <a:ext cx="779564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677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538" y="609600"/>
            <a:ext cx="8913077" cy="3117040"/>
          </a:xfrm>
        </p:spPr>
        <p:txBody>
          <a:bodyPr anchor="ctr">
            <a:normAutofit/>
          </a:bodyPr>
          <a:lstStyle>
            <a:lvl1pPr algn="l">
              <a:defRPr sz="4799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8538" y="4354046"/>
            <a:ext cx="8913077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pPr/>
              <a:t>11/16/2022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7" y="31781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674" y="3244140"/>
            <a:ext cx="779564" cy="365125"/>
          </a:xfrm>
        </p:spPr>
        <p:txBody>
          <a:bodyPr/>
          <a:lstStyle/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4271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207" y="609600"/>
            <a:ext cx="8391740" cy="2895600"/>
          </a:xfrm>
        </p:spPr>
        <p:txBody>
          <a:bodyPr anchor="ctr">
            <a:normAutofit/>
          </a:bodyPr>
          <a:lstStyle>
            <a:lvl1pPr algn="l">
              <a:defRPr sz="4799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4159" y="3505200"/>
            <a:ext cx="7534591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8538" y="4354046"/>
            <a:ext cx="8913077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pPr/>
              <a:t>11/16/2022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7" y="31781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674" y="3244140"/>
            <a:ext cx="779564" cy="365125"/>
          </a:xfrm>
        </p:spPr>
        <p:txBody>
          <a:bodyPr/>
          <a:lstStyle/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010" y="648005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1958" y="2905306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223862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539" y="2438401"/>
            <a:ext cx="8913078" cy="2724845"/>
          </a:xfrm>
        </p:spPr>
        <p:txBody>
          <a:bodyPr anchor="b">
            <a:normAutofit/>
          </a:bodyPr>
          <a:lstStyle>
            <a:lvl1pPr algn="l">
              <a:defRPr sz="4799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8539" y="5181600"/>
            <a:ext cx="8913078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pPr/>
              <a:t>11/16/2022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7" y="491172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674" y="4983088"/>
            <a:ext cx="779564" cy="365125"/>
          </a:xfrm>
        </p:spPr>
        <p:txBody>
          <a:bodyPr/>
          <a:lstStyle/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0158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207" y="609600"/>
            <a:ext cx="8391740" cy="2895600"/>
          </a:xfrm>
        </p:spPr>
        <p:txBody>
          <a:bodyPr anchor="ctr">
            <a:normAutofit/>
          </a:bodyPr>
          <a:lstStyle>
            <a:lvl1pPr algn="l">
              <a:defRPr sz="4799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8538" y="4343400"/>
            <a:ext cx="8913078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399">
                <a:solidFill>
                  <a:schemeClr val="accent1"/>
                </a:solidFill>
              </a:defRPr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8539" y="5181600"/>
            <a:ext cx="8913078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pPr/>
              <a:t>11/16/2022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7" y="491172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674" y="4983088"/>
            <a:ext cx="779564" cy="365125"/>
          </a:xfrm>
        </p:spPr>
        <p:txBody>
          <a:bodyPr/>
          <a:lstStyle/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010" y="648005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1958" y="2905306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925213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538" y="627407"/>
            <a:ext cx="8913077" cy="2880020"/>
          </a:xfrm>
        </p:spPr>
        <p:txBody>
          <a:bodyPr anchor="ctr">
            <a:normAutofit/>
          </a:bodyPr>
          <a:lstStyle>
            <a:lvl1pPr algn="l">
              <a:defRPr sz="4799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8538" y="4343400"/>
            <a:ext cx="8913078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399">
                <a:solidFill>
                  <a:schemeClr val="accent1"/>
                </a:solidFill>
              </a:defRPr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8539" y="5181600"/>
            <a:ext cx="8913078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pPr/>
              <a:t>11/16/2022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7" y="491172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674" y="4983088"/>
            <a:ext cx="779564" cy="365125"/>
          </a:xfrm>
        </p:spPr>
        <p:txBody>
          <a:bodyPr/>
          <a:lstStyle/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060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7" y="7143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70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2392" y="627406"/>
            <a:ext cx="2207026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8538" y="627406"/>
            <a:ext cx="6475313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7" y="7143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7456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250" y="624110"/>
            <a:ext cx="8909366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8538" y="2133600"/>
            <a:ext cx="8913078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7" y="7143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6328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538" y="2058750"/>
            <a:ext cx="8913077" cy="1468800"/>
          </a:xfrm>
        </p:spPr>
        <p:txBody>
          <a:bodyPr anchor="b"/>
          <a:lstStyle>
            <a:lvl1pPr algn="l">
              <a:defRPr sz="3999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8538" y="3530129"/>
            <a:ext cx="8913077" cy="860400"/>
          </a:xfrm>
        </p:spPr>
        <p:txBody>
          <a:bodyPr anchor="t"/>
          <a:lstStyle>
            <a:lvl1pPr marL="0" indent="0" algn="l">
              <a:buNone/>
              <a:defRPr sz="1999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7" y="31781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674" y="3244140"/>
            <a:ext cx="779564" cy="365125"/>
          </a:xfrm>
        </p:spPr>
        <p:txBody>
          <a:bodyPr/>
          <a:lstStyle/>
          <a:p>
            <a:fld id="{25BA54BD-C84D-46CE-8B72-31BFB26ABA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3130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8538" y="2133600"/>
            <a:ext cx="4312741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88874" y="2126222"/>
            <a:ext cx="4312741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7" y="7143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674" y="787783"/>
            <a:ext cx="779564" cy="365125"/>
          </a:xfrm>
        </p:spPr>
        <p:txBody>
          <a:bodyPr/>
          <a:lstStyle/>
          <a:p>
            <a:fld id="{25BA54BD-C84D-46CE-8B72-31BFB26ABA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6765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8608" y="1972703"/>
            <a:ext cx="3991692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8538" y="2548966"/>
            <a:ext cx="4341762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4674" y="1969475"/>
            <a:ext cx="3997960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5091" y="2545738"/>
            <a:ext cx="433754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7" y="7143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674" y="787783"/>
            <a:ext cx="779564" cy="365125"/>
          </a:xfrm>
        </p:spPr>
        <p:txBody>
          <a:bodyPr/>
          <a:lstStyle/>
          <a:p>
            <a:fld id="{25BA54BD-C84D-46CE-8B72-31BFB26ABA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2781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7" y="7143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0134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7" y="7143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827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538" y="446088"/>
            <a:ext cx="3504286" cy="976312"/>
          </a:xfrm>
        </p:spPr>
        <p:txBody>
          <a:bodyPr anchor="b"/>
          <a:lstStyle>
            <a:lvl1pPr algn="l">
              <a:defRPr sz="1999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1365" y="446089"/>
            <a:ext cx="5180251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8538" y="1598613"/>
            <a:ext cx="3504286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7" y="7143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6140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539" y="4800600"/>
            <a:ext cx="8913078" cy="566738"/>
          </a:xfrm>
        </p:spPr>
        <p:txBody>
          <a:bodyPr anchor="b">
            <a:normAutofit/>
          </a:bodyPr>
          <a:lstStyle>
            <a:lvl1pPr algn="l">
              <a:defRPr sz="2399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8538" y="634965"/>
            <a:ext cx="8913078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8539" y="5367338"/>
            <a:ext cx="891307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7" y="491172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674" y="4983088"/>
            <a:ext cx="779564" cy="365125"/>
          </a:xfrm>
        </p:spPr>
        <p:txBody>
          <a:bodyPr/>
          <a:lstStyle/>
          <a:p>
            <a:fld id="{25BA54BD-C84D-46CE-8B72-31BFB26ABA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7810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0773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14" y="157"/>
            <a:ext cx="2356060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32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249" y="624110"/>
            <a:ext cx="8909366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8538" y="2133600"/>
            <a:ext cx="8913078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58914" y="6130437"/>
            <a:ext cx="1145984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11/16/2022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8538" y="6135809"/>
            <a:ext cx="76180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674" y="787783"/>
            <a:ext cx="77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99">
                <a:solidFill>
                  <a:srgbClr val="FEFFFF"/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269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  <p:sldLayoutId id="2147483722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457063" rtl="0" eaLnBrk="1" latinLnBrk="0" hangingPunct="1">
        <a:spcBef>
          <a:spcPct val="0"/>
        </a:spcBef>
        <a:buNone/>
        <a:defRPr sz="3599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797" indent="-342797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7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727" indent="-285664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2657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599720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6783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3846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0908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7971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5034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1964" y="2762276"/>
            <a:ext cx="10368136" cy="504056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Institute Overview | Prestige Engineering College Indo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996" y="81065"/>
            <a:ext cx="11089232" cy="978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45084" y="1278982"/>
            <a:ext cx="132494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MINOR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AUTOMATIC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STREET LIGHT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CONTROLLER     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Subtitle 4"/>
          <p:cNvSpPr txBox="1">
            <a:spLocks/>
          </p:cNvSpPr>
          <p:nvPr/>
        </p:nvSpPr>
        <p:spPr>
          <a:xfrm>
            <a:off x="2300456" y="3535331"/>
            <a:ext cx="2294094" cy="4788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:-</a:t>
            </a:r>
          </a:p>
        </p:txBody>
      </p:sp>
      <p:sp>
        <p:nvSpPr>
          <p:cNvPr id="9" name="Rectangle 8"/>
          <p:cNvSpPr/>
          <p:nvPr/>
        </p:nvSpPr>
        <p:spPr>
          <a:xfrm>
            <a:off x="1989956" y="5074397"/>
            <a:ext cx="7416824" cy="12280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/ Year :- 5</a:t>
            </a:r>
            <a:r>
              <a:rPr lang="en-US" sz="24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/ 3</a:t>
            </a:r>
            <a:r>
              <a:rPr lang="en-US" sz="24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</a:p>
          <a:p>
            <a:pPr>
              <a:lnSpc>
                <a:spcPct val="90000"/>
              </a:lnSpc>
            </a:pPr>
            <a:endParaRPr lang="en-US" sz="24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Branch :- Electronics and Communication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822604" y="4923321"/>
            <a:ext cx="5156721" cy="1643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Guided By 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:-</a:t>
            </a:r>
          </a:p>
          <a:p>
            <a:pPr>
              <a:lnSpc>
                <a:spcPct val="90000"/>
              </a:lnSpc>
            </a:pP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Mr.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Mahendra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Singh Thakur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Mr.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Pankaj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Raghuwanshi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77988" y="3950921"/>
            <a:ext cx="33123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Raj Yadav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Sandhya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kashyap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230316" y="3952717"/>
            <a:ext cx="31683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Salma </a:t>
            </a:r>
            <a:r>
              <a:rPr lang="en-I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Bano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Shraddha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shrivansh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75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25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0"/>
                            </p:stCondLst>
                            <p:childTnLst>
                              <p:par>
                                <p:cTn id="3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750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75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6500"/>
                            </p:stCondLst>
                            <p:childTnLst>
                              <p:par>
                                <p:cTn id="4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75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75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250"/>
                            </p:stCondLst>
                            <p:childTnLst>
                              <p:par>
                                <p:cTn id="5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7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8000"/>
                            </p:stCondLst>
                            <p:childTnLst>
                              <p:par>
                                <p:cTn id="5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75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75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8750"/>
                            </p:stCondLst>
                            <p:childTnLst>
                              <p:par>
                                <p:cTn id="6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75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7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7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9500"/>
                            </p:stCondLst>
                            <p:childTnLst>
                              <p:par>
                                <p:cTn id="6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75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75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75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250"/>
                            </p:stCondLst>
                            <p:childTnLst>
                              <p:par>
                                <p:cTn id="7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75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75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75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6DF4969-5A3B-3BD3-B7BB-BC2AD82EE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916" y="620688"/>
            <a:ext cx="9143998" cy="1020762"/>
          </a:xfrm>
        </p:spPr>
        <p:txBody>
          <a:bodyPr>
            <a:normAutofit/>
          </a:bodyPr>
          <a:lstStyle/>
          <a:p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B5E72AD8-DFF0-A1D9-AC82-A4353D4EE870}"/>
              </a:ext>
            </a:extLst>
          </p:cNvPr>
          <p:cNvSpPr txBox="1"/>
          <p:nvPr/>
        </p:nvSpPr>
        <p:spPr>
          <a:xfrm>
            <a:off x="2710036" y="1556792"/>
            <a:ext cx="1038113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Complete elimination of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manpower</a:t>
            </a: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Reduced energy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costs</a:t>
            </a:r>
          </a:p>
          <a:p>
            <a:pPr marL="571500" indent="-571500" algn="just">
              <a:buFont typeface="Wingdings" panose="05000000000000000000" pitchFamily="2" charset="2"/>
              <a:buChar char="Ø"/>
            </a:pP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 algn="just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Reduced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green house gas emissions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 algn="just">
              <a:buFont typeface="Wingdings" panose="05000000000000000000" pitchFamily="2" charset="2"/>
              <a:buChar char="Ø"/>
            </a:pP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 algn="just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Reduced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maintenance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costs</a:t>
            </a:r>
          </a:p>
          <a:p>
            <a:pPr marL="571500" indent="-571500" algn="just">
              <a:buFont typeface="Wingdings" panose="05000000000000000000" pitchFamily="2" charset="2"/>
              <a:buChar char="Ø"/>
            </a:pP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 algn="just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Higher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community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satisfaction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8540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25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75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500"/>
                            </p:stCondLst>
                            <p:childTnLst>
                              <p:par>
                                <p:cTn id="3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7B7DED0-A1D8-D12A-CD51-C20A52B85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3425" y="607575"/>
            <a:ext cx="9143998" cy="1020762"/>
          </a:xfrm>
        </p:spPr>
        <p:txBody>
          <a:bodyPr>
            <a:normAutofit/>
          </a:bodyPr>
          <a:lstStyle/>
          <a:p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Aspects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8DEF0166-36AD-F92E-34BA-48B90292EB1C}"/>
              </a:ext>
            </a:extLst>
          </p:cNvPr>
          <p:cNvSpPr txBox="1"/>
          <p:nvPr/>
        </p:nvSpPr>
        <p:spPr>
          <a:xfrm>
            <a:off x="2061964" y="1484784"/>
            <a:ext cx="9646022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Pole damage detection of a suitable sensor .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Taxi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 buttons on lamp posts to signal to the network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management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centre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generate a Taxi call to the appropriate location .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management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25931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F200F48-8717-3CD4-3290-C31D76E19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3932" y="548680"/>
            <a:ext cx="9143998" cy="1020762"/>
          </a:xfrm>
        </p:spPr>
        <p:txBody>
          <a:bodyPr>
            <a:normAutofit/>
          </a:bodyPr>
          <a:lstStyle/>
          <a:p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Design in City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CF404C6E-6911-F30E-F4BD-E1C32CE3E9B9}"/>
              </a:ext>
            </a:extLst>
          </p:cNvPr>
          <p:cNvSpPr txBox="1"/>
          <p:nvPr/>
        </p:nvSpPr>
        <p:spPr>
          <a:xfrm>
            <a:off x="1772920" y="1268760"/>
            <a:ext cx="10221870" cy="50629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en-GB" sz="1900" dirty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Bhopal the capital of Madhya Pradesh &amp; one of the city under Smart City Project is taking steps towards smart street light system</a:t>
            </a:r>
            <a:r>
              <a:rPr lang="en-GB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GB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GB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Installation 20000 smart lights will have following features in it </a:t>
            </a:r>
            <a:r>
              <a:rPr lang="en-GB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GB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GB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Inbuilt astronomical timer in each luminaries which will keep lights in off condition in day time . </a:t>
            </a:r>
            <a:endParaRPr lang="en-GB" sz="19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GB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GB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Individual as well as group controlling of light through CCMS ( Centralized control monitoring system ) </a:t>
            </a:r>
            <a:r>
              <a:rPr lang="en-GB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GB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GB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</a:t>
            </a:r>
            <a:r>
              <a:rPr lang="en-GB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LUX level as per </a:t>
            </a:r>
            <a:r>
              <a:rPr lang="en-GB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NLC.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GB" sz="19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GB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Energy saving by reducing wattage of </a:t>
            </a:r>
            <a:r>
              <a:rPr lang="en-GB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luminarie</a:t>
            </a:r>
            <a:r>
              <a:rPr lang="en-GB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compare to existing conventional </a:t>
            </a:r>
            <a:r>
              <a:rPr lang="en-GB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lighting.</a:t>
            </a:r>
          </a:p>
          <a:p>
            <a:pPr algn="just"/>
            <a:r>
              <a:rPr lang="en-GB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GB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GB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lang="en-GB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every </a:t>
            </a:r>
            <a:r>
              <a:rPr lang="en-GB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luminarie</a:t>
            </a:r>
            <a:r>
              <a:rPr lang="en-GB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will be live on dashboard which will enable us to track the live status of luminaries .</a:t>
            </a: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9830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50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500"/>
                            </p:stCondLst>
                            <p:childTnLst>
                              <p:par>
                                <p:cTn id="3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6500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7500"/>
                            </p:stCondLst>
                            <p:childTnLst>
                              <p:par>
                                <p:cTn id="4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1924" y="692696"/>
            <a:ext cx="9143998" cy="1020762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Content:-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9956" y="1412776"/>
            <a:ext cx="9144000" cy="510155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Internet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Things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Circuit Diagram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Working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Advantages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Future Aspects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Proposed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in City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5177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25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75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500"/>
                            </p:stCondLst>
                            <p:childTnLst>
                              <p:par>
                                <p:cTn id="3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250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7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6000"/>
                            </p:stCondLst>
                            <p:childTnLst>
                              <p:par>
                                <p:cTn id="4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7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75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750"/>
                            </p:stCondLst>
                            <p:childTnLst>
                              <p:par>
                                <p:cTn id="5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7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75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75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1924" y="644042"/>
            <a:ext cx="9143998" cy="1020762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3932" y="1664804"/>
            <a:ext cx="6408712" cy="32403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Street lights are the major requirement in today’s life of transportation for safety. Despite that in today’s busy life no one bothers to switch it off/on when not required. The project introduced here gives solution to this by eliminating manpower and reducing power consumption.</a:t>
            </a:r>
          </a:p>
          <a:p>
            <a:pPr marL="0" indent="0">
              <a:buNone/>
            </a:pPr>
            <a:endParaRPr lang="en-IN" sz="2600" dirty="0"/>
          </a:p>
        </p:txBody>
      </p:sp>
      <p:pic>
        <p:nvPicPr>
          <p:cNvPr id="4098" name="Picture 2" descr="Necessary to Install Street Light for Highways?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76"/>
          <a:stretch/>
        </p:blipFill>
        <p:spPr bwMode="auto">
          <a:xfrm>
            <a:off x="7750596" y="4221088"/>
            <a:ext cx="4012809" cy="2448272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8574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250"/>
                            </p:stCondLst>
                            <p:childTnLst>
                              <p:par>
                                <p:cTn id="1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/>
          <p:cNvSpPr/>
          <p:nvPr/>
        </p:nvSpPr>
        <p:spPr>
          <a:xfrm>
            <a:off x="5146922" y="5540216"/>
            <a:ext cx="1610304" cy="1189876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 flipH="1">
            <a:off x="9772808" y="3872438"/>
            <a:ext cx="175213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endParaRPr lang="en-IN" sz="2400" dirty="0"/>
          </a:p>
        </p:txBody>
      </p:sp>
      <p:sp>
        <p:nvSpPr>
          <p:cNvPr id="24" name="Oval 23"/>
          <p:cNvSpPr/>
          <p:nvPr/>
        </p:nvSpPr>
        <p:spPr>
          <a:xfrm>
            <a:off x="2534784" y="4563127"/>
            <a:ext cx="1610304" cy="1189876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Oval 24"/>
          <p:cNvSpPr/>
          <p:nvPr/>
        </p:nvSpPr>
        <p:spPr>
          <a:xfrm>
            <a:off x="5128049" y="1713585"/>
            <a:ext cx="1610304" cy="1189876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Oval 25"/>
          <p:cNvSpPr/>
          <p:nvPr/>
        </p:nvSpPr>
        <p:spPr>
          <a:xfrm>
            <a:off x="7431785" y="2331177"/>
            <a:ext cx="1610304" cy="1189876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Oval 26"/>
          <p:cNvSpPr/>
          <p:nvPr/>
        </p:nvSpPr>
        <p:spPr>
          <a:xfrm>
            <a:off x="7662501" y="4737460"/>
            <a:ext cx="1744280" cy="1189876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Oval 27"/>
          <p:cNvSpPr/>
          <p:nvPr/>
        </p:nvSpPr>
        <p:spPr>
          <a:xfrm>
            <a:off x="2659980" y="2264143"/>
            <a:ext cx="1610304" cy="1189876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Oval 28"/>
          <p:cNvSpPr/>
          <p:nvPr/>
        </p:nvSpPr>
        <p:spPr>
          <a:xfrm>
            <a:off x="5146922" y="3588088"/>
            <a:ext cx="1610304" cy="1189876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7" name="Straight Arrow Connector 16"/>
          <p:cNvCxnSpPr>
            <a:stCxn id="29" idx="0"/>
            <a:endCxn id="25" idx="4"/>
          </p:cNvCxnSpPr>
          <p:nvPr/>
        </p:nvCxnSpPr>
        <p:spPr>
          <a:xfrm flipH="1" flipV="1">
            <a:off x="5933201" y="2903461"/>
            <a:ext cx="18873" cy="684627"/>
          </a:xfrm>
          <a:prstGeom prst="straightConnector1">
            <a:avLst/>
          </a:prstGeom>
          <a:ln w="2540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9" idx="1"/>
            <a:endCxn id="28" idx="5"/>
          </p:cNvCxnSpPr>
          <p:nvPr/>
        </p:nvCxnSpPr>
        <p:spPr>
          <a:xfrm flipH="1" flipV="1">
            <a:off x="4034460" y="3279766"/>
            <a:ext cx="1348286" cy="482575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9" idx="3"/>
            <a:endCxn id="24" idx="6"/>
          </p:cNvCxnSpPr>
          <p:nvPr/>
        </p:nvCxnSpPr>
        <p:spPr>
          <a:xfrm flipH="1">
            <a:off x="4145088" y="4603711"/>
            <a:ext cx="1237658" cy="554354"/>
          </a:xfrm>
          <a:prstGeom prst="straightConnector1">
            <a:avLst/>
          </a:prstGeom>
          <a:ln w="2540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9" idx="4"/>
            <a:endCxn id="21" idx="0"/>
          </p:cNvCxnSpPr>
          <p:nvPr/>
        </p:nvCxnSpPr>
        <p:spPr>
          <a:xfrm>
            <a:off x="5952074" y="4777964"/>
            <a:ext cx="0" cy="762252"/>
          </a:xfrm>
          <a:prstGeom prst="straightConnector1">
            <a:avLst/>
          </a:prstGeom>
          <a:ln w="2540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29" idx="7"/>
            <a:endCxn id="26" idx="3"/>
          </p:cNvCxnSpPr>
          <p:nvPr/>
        </p:nvCxnSpPr>
        <p:spPr>
          <a:xfrm flipV="1">
            <a:off x="6521402" y="3346800"/>
            <a:ext cx="1146207" cy="415541"/>
          </a:xfrm>
          <a:prstGeom prst="straightConnector1">
            <a:avLst/>
          </a:prstGeom>
          <a:ln w="2540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29" idx="5"/>
            <a:endCxn id="27" idx="2"/>
          </p:cNvCxnSpPr>
          <p:nvPr/>
        </p:nvCxnSpPr>
        <p:spPr>
          <a:xfrm>
            <a:off x="6521402" y="4603711"/>
            <a:ext cx="1141099" cy="728687"/>
          </a:xfrm>
          <a:prstGeom prst="straightConnector1">
            <a:avLst/>
          </a:prstGeom>
          <a:ln w="2540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5186173" y="3950942"/>
            <a:ext cx="15881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en-IN" sz="2000" b="1" dirty="0"/>
          </a:p>
        </p:txBody>
      </p:sp>
      <p:sp>
        <p:nvSpPr>
          <p:cNvPr id="107" name="TextBox 106"/>
          <p:cNvSpPr txBox="1"/>
          <p:nvPr/>
        </p:nvSpPr>
        <p:spPr>
          <a:xfrm>
            <a:off x="8806265" y="3624982"/>
            <a:ext cx="2467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90000"/>
              </a:lnSpc>
            </a:pPr>
            <a:endParaRPr lang="en-IN" sz="1600" dirty="0"/>
          </a:p>
          <a:p>
            <a:pPr algn="just">
              <a:lnSpc>
                <a:spcPct val="90000"/>
              </a:lnSpc>
            </a:pPr>
            <a:endParaRPr lang="en-IN" sz="2400" dirty="0"/>
          </a:p>
        </p:txBody>
      </p:sp>
      <p:sp>
        <p:nvSpPr>
          <p:cNvPr id="108" name="TextBox 107"/>
          <p:cNvSpPr txBox="1"/>
          <p:nvPr/>
        </p:nvSpPr>
        <p:spPr>
          <a:xfrm>
            <a:off x="7684394" y="5158065"/>
            <a:ext cx="2248335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Microcontroller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en-IN" dirty="0"/>
          </a:p>
        </p:txBody>
      </p:sp>
      <p:sp>
        <p:nvSpPr>
          <p:cNvPr id="115" name="TextBox 114"/>
          <p:cNvSpPr txBox="1"/>
          <p:nvPr/>
        </p:nvSpPr>
        <p:spPr>
          <a:xfrm>
            <a:off x="7759060" y="2744911"/>
            <a:ext cx="1634992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Battery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en-IN" sz="2400" dirty="0"/>
          </a:p>
        </p:txBody>
      </p:sp>
      <p:sp>
        <p:nvSpPr>
          <p:cNvPr id="117" name="TextBox 116"/>
          <p:cNvSpPr txBox="1"/>
          <p:nvPr/>
        </p:nvSpPr>
        <p:spPr>
          <a:xfrm>
            <a:off x="5303892" y="2112777"/>
            <a:ext cx="1470419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Transistor</a:t>
            </a:r>
            <a:endParaRPr lang="en-IN" sz="2000" dirty="0"/>
          </a:p>
          <a:p>
            <a:pPr>
              <a:lnSpc>
                <a:spcPct val="90000"/>
              </a:lnSpc>
            </a:pPr>
            <a:endParaRPr lang="en-IN" sz="2400" dirty="0"/>
          </a:p>
        </p:txBody>
      </p:sp>
      <p:sp>
        <p:nvSpPr>
          <p:cNvPr id="119" name="TextBox 118"/>
          <p:cNvSpPr txBox="1"/>
          <p:nvPr/>
        </p:nvSpPr>
        <p:spPr>
          <a:xfrm>
            <a:off x="2886764" y="2643613"/>
            <a:ext cx="1275032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Resistor</a:t>
            </a:r>
            <a:endParaRPr lang="en-IN" sz="2000" dirty="0"/>
          </a:p>
          <a:p>
            <a:pPr>
              <a:lnSpc>
                <a:spcPct val="90000"/>
              </a:lnSpc>
            </a:pPr>
            <a:endParaRPr lang="en-IN" sz="2400" dirty="0"/>
          </a:p>
        </p:txBody>
      </p:sp>
      <p:sp>
        <p:nvSpPr>
          <p:cNvPr id="120" name="TextBox 119"/>
          <p:cNvSpPr txBox="1"/>
          <p:nvPr/>
        </p:nvSpPr>
        <p:spPr>
          <a:xfrm>
            <a:off x="5622565" y="5951602"/>
            <a:ext cx="1138656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LED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en-IN" sz="2400" dirty="0"/>
          </a:p>
        </p:txBody>
      </p:sp>
      <p:sp>
        <p:nvSpPr>
          <p:cNvPr id="123" name="TextBox 122"/>
          <p:cNvSpPr txBox="1"/>
          <p:nvPr/>
        </p:nvSpPr>
        <p:spPr>
          <a:xfrm>
            <a:off x="2782044" y="4847889"/>
            <a:ext cx="1252416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LDR Sensor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52737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25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25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25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25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750"/>
                            </p:stCondLst>
                            <p:childTnLst>
                              <p:par>
                                <p:cTn id="4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250"/>
                            </p:stCondLst>
                            <p:childTnLst>
                              <p:par>
                                <p:cTn id="5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25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500"/>
                            </p:stCondLst>
                            <p:childTnLst>
                              <p:par>
                                <p:cTn id="6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75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000"/>
                            </p:stCondLst>
                            <p:childTnLst>
                              <p:par>
                                <p:cTn id="6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0"/>
                            </p:stCondLst>
                            <p:childTnLst>
                              <p:par>
                                <p:cTn id="7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25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500"/>
                            </p:stCondLst>
                            <p:childTnLst>
                              <p:par>
                                <p:cTn id="8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25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88" grpId="0"/>
      <p:bldP spid="108" grpId="0"/>
      <p:bldP spid="115" grpId="0"/>
      <p:bldP spid="117" grpId="0"/>
      <p:bldP spid="119" grpId="0"/>
      <p:bldP spid="120" grpId="0"/>
      <p:bldP spid="12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3685" y="506480"/>
            <a:ext cx="9143998" cy="1020762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03D865F-6A0F-3CA3-DFAC-99973CFE7E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80352" y="1121174"/>
            <a:ext cx="4416552" cy="762000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Transistor :-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680352" y="1938804"/>
            <a:ext cx="5381520" cy="181535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transistor is a miniature semiconductor that regulates or controls current or voltage flow in addition amplifying and generating these electrical signals and acting as a switch/gate for them.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217C57F2-F713-44D7-2D73-D8276A375E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04731" y="3934314"/>
            <a:ext cx="4896544" cy="5040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Resistor :-</a:t>
            </a:r>
            <a:endParaRPr 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2" descr="Simbol Transistor - Bipolar Junction Transistor Bjt, HD Png Download -  2000x2000(#5350426) - PngFind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37" b="17314"/>
          <a:stretch/>
        </p:blipFill>
        <p:spPr bwMode="auto">
          <a:xfrm>
            <a:off x="7318548" y="1529658"/>
            <a:ext cx="3725336" cy="2016224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957192" y="4438370"/>
            <a:ext cx="5381520" cy="1255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9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passive electrical component with two terminals that are used for either limiting or regulating the flow of electric current in electrical circuits.</a:t>
            </a:r>
            <a:endParaRPr lang="en-IN" sz="2000" dirty="0"/>
          </a:p>
        </p:txBody>
      </p:sp>
      <p:pic>
        <p:nvPicPr>
          <p:cNvPr id="1030" name="Picture 6" descr="Resistor Color Code Calculator (3-band, 4-band, 5-band and 6-band) - Codrey  Electronic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972" y="4144863"/>
            <a:ext cx="3384376" cy="1687454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2021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6000"/>
                            </p:stCondLst>
                            <p:childTnLst>
                              <p:par>
                                <p:cTn id="3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7000"/>
                            </p:stCondLst>
                            <p:childTnLst>
                              <p:par>
                                <p:cTn id="3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1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DAFB340D-81D6-C429-A0FA-249FCC507F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9916" y="476672"/>
            <a:ext cx="4416552" cy="739537"/>
          </a:xfrm>
        </p:spPr>
        <p:txBody>
          <a:bodyPr>
            <a:normAutofit/>
          </a:bodyPr>
          <a:lstStyle/>
          <a:p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LDR Sensor :-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485900" y="1237595"/>
            <a:ext cx="5760640" cy="1768624"/>
          </a:xfrm>
        </p:spPr>
        <p:txBody>
          <a:bodyPr/>
          <a:lstStyle/>
          <a:p>
            <a:pPr marL="0" indent="0" algn="just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LDR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(Light Dependent Resistor) is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component that has a (variable) resistance that changes with the light intensity that falls upon it. This allows them to be used in light sensing circuits.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7BC7BA73-0C99-2504-8FA0-527D855333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513788" y="3645396"/>
            <a:ext cx="4776592" cy="762000"/>
          </a:xfrm>
        </p:spPr>
        <p:txBody>
          <a:bodyPr/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LED :-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C4AA0D3D-3870-24DE-DDE6-8CE0EA8CE5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521592" y="4407396"/>
            <a:ext cx="5760640" cy="129614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Light Emitting Diode (LED) is a semiconductor device, which can emit light when an electric current passes through it.</a:t>
            </a:r>
          </a:p>
        </p:txBody>
      </p:sp>
      <p:pic>
        <p:nvPicPr>
          <p:cNvPr id="2052" name="Picture 4" descr="Inside the Light Emitting Diode Stock Vector - Illustration of infrared,  color: 36558504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35"/>
          <a:stretch/>
        </p:blipFill>
        <p:spPr bwMode="auto">
          <a:xfrm>
            <a:off x="2349996" y="3861048"/>
            <a:ext cx="2601374" cy="1858124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What is LDR? (Photoresistor) - Types, Working, Application, Diagram &amp;  Symbol [Complete Details] - Engineering Lear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5464" y="846440"/>
            <a:ext cx="3806768" cy="1828729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3279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175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Getting to Khow UNO Board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2604" y="1700808"/>
            <a:ext cx="3961569" cy="280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989956" y="764704"/>
            <a:ext cx="3168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IN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uno</a:t>
            </a:r>
            <a: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:-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93988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376EF15-AC46-D9F8-68D1-5FFE788D4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1924" y="620688"/>
            <a:ext cx="9143998" cy="1020762"/>
          </a:xfrm>
        </p:spPr>
        <p:txBody>
          <a:bodyPr>
            <a:normAutofit/>
          </a:bodyPr>
          <a:lstStyle/>
          <a:p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Circuit Diagram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4494" y="1556792"/>
            <a:ext cx="5551428" cy="25202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9266" y="3563927"/>
            <a:ext cx="6410455" cy="2898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361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9162" y="672078"/>
            <a:ext cx="9143998" cy="1020762"/>
          </a:xfrm>
        </p:spPr>
        <p:txBody>
          <a:bodyPr>
            <a:normAutofit/>
          </a:bodyPr>
          <a:lstStyle/>
          <a:p>
            <a:r>
              <a:rPr lang="en-I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Working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AutoShape 2" descr="blob:https://web.whatsapp.com/f1627d26-be66-4809-9bbc-e0f25e30cb75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5923027" y="736419"/>
            <a:ext cx="1312874" cy="551088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4833270" y="1666013"/>
            <a:ext cx="3492385" cy="470581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5968604" y="2511848"/>
            <a:ext cx="1224136" cy="50405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4033477" y="3471887"/>
            <a:ext cx="1965746" cy="504056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7447280" y="3464560"/>
            <a:ext cx="2211733" cy="474842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673942" y="4490394"/>
            <a:ext cx="3893667" cy="831942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8346111" y="4383584"/>
            <a:ext cx="3528392" cy="831941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5972335" y="5534057"/>
            <a:ext cx="2030903" cy="809765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/>
          <p:cNvSpPr txBox="1"/>
          <p:nvPr/>
        </p:nvSpPr>
        <p:spPr>
          <a:xfrm>
            <a:off x="6039788" y="847588"/>
            <a:ext cx="1079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4" name="Straight Arrow Connector 43"/>
          <p:cNvCxnSpPr>
            <a:stCxn id="8" idx="2"/>
            <a:endCxn id="9" idx="0"/>
          </p:cNvCxnSpPr>
          <p:nvPr/>
        </p:nvCxnSpPr>
        <p:spPr>
          <a:xfrm flipH="1">
            <a:off x="6579463" y="1287507"/>
            <a:ext cx="1" cy="378506"/>
          </a:xfrm>
          <a:prstGeom prst="straightConnector1">
            <a:avLst/>
          </a:prstGeom>
          <a:ln w="2540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9" idx="2"/>
            <a:endCxn id="10" idx="0"/>
          </p:cNvCxnSpPr>
          <p:nvPr/>
        </p:nvCxnSpPr>
        <p:spPr>
          <a:xfrm>
            <a:off x="6579463" y="2136594"/>
            <a:ext cx="1209" cy="375254"/>
          </a:xfrm>
          <a:prstGeom prst="straightConnector1">
            <a:avLst/>
          </a:prstGeom>
          <a:ln w="2540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/>
          <p:cNvCxnSpPr>
            <a:endCxn id="12" idx="0"/>
          </p:cNvCxnSpPr>
          <p:nvPr/>
        </p:nvCxnSpPr>
        <p:spPr>
          <a:xfrm>
            <a:off x="6573520" y="3230880"/>
            <a:ext cx="1979627" cy="233680"/>
          </a:xfrm>
          <a:prstGeom prst="bentConnector2">
            <a:avLst/>
          </a:prstGeom>
          <a:ln w="254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/>
          <p:cNvCxnSpPr>
            <a:stCxn id="10" idx="2"/>
            <a:endCxn id="11" idx="0"/>
          </p:cNvCxnSpPr>
          <p:nvPr/>
        </p:nvCxnSpPr>
        <p:spPr>
          <a:xfrm rot="5400000">
            <a:off x="5570520" y="2461734"/>
            <a:ext cx="455983" cy="1564322"/>
          </a:xfrm>
          <a:prstGeom prst="bentConnector3">
            <a:avLst/>
          </a:prstGeom>
          <a:ln w="254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111"/>
          <p:cNvCxnSpPr>
            <a:stCxn id="12" idx="3"/>
            <a:endCxn id="14" idx="0"/>
          </p:cNvCxnSpPr>
          <p:nvPr/>
        </p:nvCxnSpPr>
        <p:spPr>
          <a:xfrm>
            <a:off x="9659013" y="3701981"/>
            <a:ext cx="451294" cy="681603"/>
          </a:xfrm>
          <a:prstGeom prst="bentConnector2">
            <a:avLst/>
          </a:prstGeom>
          <a:ln w="254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Elbow Connector 115"/>
          <p:cNvCxnSpPr>
            <a:stCxn id="11" idx="1"/>
            <a:endCxn id="13" idx="0"/>
          </p:cNvCxnSpPr>
          <p:nvPr/>
        </p:nvCxnSpPr>
        <p:spPr>
          <a:xfrm rot="10800000" flipV="1">
            <a:off x="3620777" y="3723914"/>
            <a:ext cx="412701" cy="766479"/>
          </a:xfrm>
          <a:prstGeom prst="bentConnector2">
            <a:avLst/>
          </a:prstGeom>
          <a:ln w="254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Elbow Connector 122"/>
          <p:cNvCxnSpPr>
            <a:stCxn id="13" idx="3"/>
            <a:endCxn id="15" idx="1"/>
          </p:cNvCxnSpPr>
          <p:nvPr/>
        </p:nvCxnSpPr>
        <p:spPr>
          <a:xfrm>
            <a:off x="5567609" y="4906365"/>
            <a:ext cx="404726" cy="1032575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Elbow Connector 124"/>
          <p:cNvCxnSpPr>
            <a:stCxn id="14" idx="1"/>
            <a:endCxn id="15" idx="3"/>
          </p:cNvCxnSpPr>
          <p:nvPr/>
        </p:nvCxnSpPr>
        <p:spPr>
          <a:xfrm rot="10800000" flipV="1">
            <a:off x="8003239" y="4799554"/>
            <a:ext cx="342873" cy="1139385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4961736" y="1752886"/>
            <a:ext cx="3384375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BATTERY - CURRENT PASS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6189535" y="2604496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LDR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4154427" y="3558538"/>
            <a:ext cx="2042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DAY TIME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" name="TextBox 183"/>
          <p:cNvSpPr txBox="1"/>
          <p:nvPr/>
        </p:nvSpPr>
        <p:spPr>
          <a:xfrm>
            <a:off x="7527401" y="3584652"/>
            <a:ext cx="2148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NIGHT TIME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1740870" y="4486249"/>
            <a:ext cx="3759810" cy="840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90000"/>
              </a:lnSpc>
            </a:pP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SUNLIGHT FALLS RESISTANCE          DECREASES , LIGHTS TO </a:t>
            </a:r>
          </a:p>
          <a:p>
            <a:pPr algn="just">
              <a:lnSpc>
                <a:spcPct val="90000"/>
              </a:lnSpc>
            </a:pP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SWITCH  OFF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8503368" y="4416800"/>
            <a:ext cx="3256532" cy="840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90000"/>
              </a:lnSpc>
            </a:pP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SUNLIGHT DON’T FALL,   RESISTANCE INCREASES, LIGHT TO SWITCH ON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7" name="TextBox 226"/>
          <p:cNvSpPr txBox="1"/>
          <p:nvPr/>
        </p:nvSpPr>
        <p:spPr>
          <a:xfrm>
            <a:off x="6118409" y="5534057"/>
            <a:ext cx="1884829" cy="840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AUTOMATION     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BY SOLID STATE RELAY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1850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1349</TotalTime>
  <Words>474</Words>
  <Application>Microsoft Office PowerPoint</Application>
  <PresentationFormat>Custom</PresentationFormat>
  <Paragraphs>89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Century Gothic</vt:lpstr>
      <vt:lpstr>Corbel</vt:lpstr>
      <vt:lpstr>Times New Roman</vt:lpstr>
      <vt:lpstr>Wingdings</vt:lpstr>
      <vt:lpstr>Wingdings 3</vt:lpstr>
      <vt:lpstr>Wisp</vt:lpstr>
      <vt:lpstr>    </vt:lpstr>
      <vt:lpstr>Content:-</vt:lpstr>
      <vt:lpstr>Introduction</vt:lpstr>
      <vt:lpstr>PowerPoint Presentation</vt:lpstr>
      <vt:lpstr>Components</vt:lpstr>
      <vt:lpstr>PowerPoint Presentation</vt:lpstr>
      <vt:lpstr>PowerPoint Presentation</vt:lpstr>
      <vt:lpstr>Circuit Diagram</vt:lpstr>
      <vt:lpstr>Working</vt:lpstr>
      <vt:lpstr>Advantages</vt:lpstr>
      <vt:lpstr>Future Aspects</vt:lpstr>
      <vt:lpstr>Proposed Design in City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STREET LIGHT CONTROLLER                                using  IOT</dc:title>
  <dc:creator>Raj Yadav</dc:creator>
  <cp:lastModifiedBy>Raj Yadav</cp:lastModifiedBy>
  <cp:revision>126</cp:revision>
  <dcterms:created xsi:type="dcterms:W3CDTF">2022-09-08T07:01:57Z</dcterms:created>
  <dcterms:modified xsi:type="dcterms:W3CDTF">2022-11-16T13:41:34Z</dcterms:modified>
</cp:coreProperties>
</file>