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media/image6.jpg" ContentType="image/jpg"/>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 id="2147483674" r:id="rId2"/>
  </p:sldMasterIdLst>
  <p:notesMasterIdLst>
    <p:notesMasterId r:id="rId37"/>
  </p:notesMasterIdLst>
  <p:sldIdLst>
    <p:sldId id="281" r:id="rId3"/>
    <p:sldId id="282" r:id="rId4"/>
    <p:sldId id="283" r:id="rId5"/>
    <p:sldId id="294" r:id="rId6"/>
    <p:sldId id="295" r:id="rId7"/>
    <p:sldId id="296" r:id="rId8"/>
    <p:sldId id="297" r:id="rId9"/>
    <p:sldId id="279" r:id="rId10"/>
    <p:sldId id="280" r:id="rId11"/>
    <p:sldId id="298" r:id="rId12"/>
    <p:sldId id="299" r:id="rId13"/>
    <p:sldId id="263" r:id="rId14"/>
    <p:sldId id="300" r:id="rId15"/>
    <p:sldId id="301" r:id="rId16"/>
    <p:sldId id="265" r:id="rId17"/>
    <p:sldId id="284" r:id="rId18"/>
    <p:sldId id="285" r:id="rId19"/>
    <p:sldId id="268" r:id="rId20"/>
    <p:sldId id="269" r:id="rId21"/>
    <p:sldId id="303" r:id="rId22"/>
    <p:sldId id="271" r:id="rId23"/>
    <p:sldId id="304" r:id="rId24"/>
    <p:sldId id="305" r:id="rId25"/>
    <p:sldId id="306" r:id="rId26"/>
    <p:sldId id="286" r:id="rId27"/>
    <p:sldId id="288" r:id="rId28"/>
    <p:sldId id="307" r:id="rId29"/>
    <p:sldId id="289" r:id="rId30"/>
    <p:sldId id="308" r:id="rId31"/>
    <p:sldId id="290" r:id="rId32"/>
    <p:sldId id="291" r:id="rId33"/>
    <p:sldId id="276" r:id="rId34"/>
    <p:sldId id="309" r:id="rId35"/>
    <p:sldId id="287" r:id="rId36"/>
  </p:sldIdLst>
  <p:sldSz cx="9144000" cy="5143500" type="screen16x9"/>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BF0"/>
    <a:srgbClr val="00CC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756"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38E72838-6894-413B-8CE9-7CF079E792A7}" type="datetimeFigureOut">
              <a:rPr lang="en-IN" smtClean="0"/>
              <a:t>25-05-2021</a:t>
            </a:fld>
            <a:endParaRPr lang="en-IN"/>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3D45E1AB-19B1-4FDB-8258-9C884B88F933}" type="slidenum">
              <a:rPr lang="en-IN" smtClean="0"/>
              <a:t>‹#›</a:t>
            </a:fld>
            <a:endParaRPr lang="en-IN"/>
          </a:p>
        </p:txBody>
      </p:sp>
    </p:spTree>
    <p:extLst>
      <p:ext uri="{BB962C8B-B14F-4D97-AF65-F5344CB8AC3E}">
        <p14:creationId xmlns:p14="http://schemas.microsoft.com/office/powerpoint/2010/main" val="38089191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 name="Google Shape;5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 name="Google Shape;5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1479462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 name="Google Shape;5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16256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 name="Google Shape;5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938256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 name="Google Shape;5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724741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 name="Google Shape;5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943462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 name="Google Shape;5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691742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 name="Google Shape;5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828347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 name="Google Shape;5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71441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65"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3200" b="0" strike="noStrike" spc="-1">
              <a:latin typeface="Arial"/>
            </a:endParaRPr>
          </a:p>
        </p:txBody>
      </p:sp>
      <p:sp>
        <p:nvSpPr>
          <p:cNvPr id="66"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6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6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70"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
        <p:nvSpPr>
          <p:cNvPr id="71"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73"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3200" b="0" strike="noStrike" spc="-1">
              <a:latin typeface="Arial"/>
            </a:endParaRPr>
          </a:p>
        </p:txBody>
      </p:sp>
      <p:sp>
        <p:nvSpPr>
          <p:cNvPr id="74"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3200" b="0" strike="noStrike" spc="-1">
              <a:latin typeface="Arial"/>
            </a:endParaRPr>
          </a:p>
        </p:txBody>
      </p:sp>
      <p:sp>
        <p:nvSpPr>
          <p:cNvPr id="75"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3200" b="0" strike="noStrike" spc="-1">
              <a:latin typeface="Arial"/>
            </a:endParaRPr>
          </a:p>
        </p:txBody>
      </p:sp>
      <p:sp>
        <p:nvSpPr>
          <p:cNvPr id="76"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3200" b="0" strike="noStrike" spc="-1">
              <a:latin typeface="Arial"/>
            </a:endParaRPr>
          </a:p>
        </p:txBody>
      </p:sp>
      <p:sp>
        <p:nvSpPr>
          <p:cNvPr id="77"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3200" b="0" strike="noStrike" spc="-1">
              <a:latin typeface="Arial"/>
            </a:endParaRPr>
          </a:p>
        </p:txBody>
      </p:sp>
      <p:sp>
        <p:nvSpPr>
          <p:cNvPr id="78"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512700" y="1893300"/>
            <a:ext cx="8118600" cy="1522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accent1"/>
              </a:buClr>
              <a:buSzPts val="4200"/>
              <a:buNone/>
              <a:defRPr sz="4200">
                <a:solidFill>
                  <a:schemeClr val="accent1"/>
                </a:solidFill>
              </a:defRPr>
            </a:lvl1pPr>
            <a:lvl2pPr lvl="1" algn="l">
              <a:lnSpc>
                <a:spcPct val="100000"/>
              </a:lnSpc>
              <a:spcBef>
                <a:spcPts val="0"/>
              </a:spcBef>
              <a:spcAft>
                <a:spcPts val="0"/>
              </a:spcAft>
              <a:buClr>
                <a:schemeClr val="accent1"/>
              </a:buClr>
              <a:buSzPts val="4200"/>
              <a:buNone/>
              <a:defRPr sz="4200">
                <a:solidFill>
                  <a:schemeClr val="accent1"/>
                </a:solidFill>
              </a:defRPr>
            </a:lvl2pPr>
            <a:lvl3pPr lvl="2" algn="l">
              <a:lnSpc>
                <a:spcPct val="100000"/>
              </a:lnSpc>
              <a:spcBef>
                <a:spcPts val="0"/>
              </a:spcBef>
              <a:spcAft>
                <a:spcPts val="0"/>
              </a:spcAft>
              <a:buClr>
                <a:schemeClr val="accent1"/>
              </a:buClr>
              <a:buSzPts val="4200"/>
              <a:buNone/>
              <a:defRPr sz="4200">
                <a:solidFill>
                  <a:schemeClr val="accent1"/>
                </a:solidFill>
              </a:defRPr>
            </a:lvl3pPr>
            <a:lvl4pPr lvl="3" algn="l">
              <a:lnSpc>
                <a:spcPct val="100000"/>
              </a:lnSpc>
              <a:spcBef>
                <a:spcPts val="0"/>
              </a:spcBef>
              <a:spcAft>
                <a:spcPts val="0"/>
              </a:spcAft>
              <a:buClr>
                <a:schemeClr val="accent1"/>
              </a:buClr>
              <a:buSzPts val="4200"/>
              <a:buNone/>
              <a:defRPr sz="4200">
                <a:solidFill>
                  <a:schemeClr val="accent1"/>
                </a:solidFill>
              </a:defRPr>
            </a:lvl4pPr>
            <a:lvl5pPr lvl="4" algn="l">
              <a:lnSpc>
                <a:spcPct val="100000"/>
              </a:lnSpc>
              <a:spcBef>
                <a:spcPts val="0"/>
              </a:spcBef>
              <a:spcAft>
                <a:spcPts val="0"/>
              </a:spcAft>
              <a:buClr>
                <a:schemeClr val="accent1"/>
              </a:buClr>
              <a:buSzPts val="4200"/>
              <a:buNone/>
              <a:defRPr sz="4200">
                <a:solidFill>
                  <a:schemeClr val="accent1"/>
                </a:solidFill>
              </a:defRPr>
            </a:lvl5pPr>
            <a:lvl6pPr lvl="5" algn="l">
              <a:lnSpc>
                <a:spcPct val="100000"/>
              </a:lnSpc>
              <a:spcBef>
                <a:spcPts val="0"/>
              </a:spcBef>
              <a:spcAft>
                <a:spcPts val="0"/>
              </a:spcAft>
              <a:buClr>
                <a:schemeClr val="accent1"/>
              </a:buClr>
              <a:buSzPts val="4200"/>
              <a:buNone/>
              <a:defRPr sz="4200">
                <a:solidFill>
                  <a:schemeClr val="accent1"/>
                </a:solidFill>
              </a:defRPr>
            </a:lvl6pPr>
            <a:lvl7pPr lvl="6" algn="l">
              <a:lnSpc>
                <a:spcPct val="100000"/>
              </a:lnSpc>
              <a:spcBef>
                <a:spcPts val="0"/>
              </a:spcBef>
              <a:spcAft>
                <a:spcPts val="0"/>
              </a:spcAft>
              <a:buClr>
                <a:schemeClr val="accent1"/>
              </a:buClr>
              <a:buSzPts val="4200"/>
              <a:buNone/>
              <a:defRPr sz="4200">
                <a:solidFill>
                  <a:schemeClr val="accent1"/>
                </a:solidFill>
              </a:defRPr>
            </a:lvl7pPr>
            <a:lvl8pPr lvl="7" algn="l">
              <a:lnSpc>
                <a:spcPct val="100000"/>
              </a:lnSpc>
              <a:spcBef>
                <a:spcPts val="0"/>
              </a:spcBef>
              <a:spcAft>
                <a:spcPts val="0"/>
              </a:spcAft>
              <a:buClr>
                <a:schemeClr val="accent1"/>
              </a:buClr>
              <a:buSzPts val="4200"/>
              <a:buNone/>
              <a:defRPr sz="4200">
                <a:solidFill>
                  <a:schemeClr val="accent1"/>
                </a:solidFill>
              </a:defRPr>
            </a:lvl8pPr>
            <a:lvl9pPr lvl="8" algn="l">
              <a:lnSpc>
                <a:spcPct val="100000"/>
              </a:lnSpc>
              <a:spcBef>
                <a:spcPts val="0"/>
              </a:spcBef>
              <a:spcAft>
                <a:spcPts val="0"/>
              </a:spcAft>
              <a:buClr>
                <a:schemeClr val="accent1"/>
              </a:buClr>
              <a:buSzPts val="4200"/>
              <a:buNone/>
              <a:defRPr sz="4200">
                <a:solidFill>
                  <a:schemeClr val="accent1"/>
                </a:solidFill>
              </a:defRPr>
            </a:lvl9pPr>
          </a:lstStyle>
          <a:p>
            <a:endParaRPr/>
          </a:p>
        </p:txBody>
      </p:sp>
      <p:sp>
        <p:nvSpPr>
          <p:cNvPr id="13" name="Google Shape;13;p2"/>
          <p:cNvSpPr txBox="1">
            <a:spLocks noGrp="1"/>
          </p:cNvSpPr>
          <p:nvPr>
            <p:ph type="subTitle" idx="1"/>
          </p:nvPr>
        </p:nvSpPr>
        <p:spPr>
          <a:xfrm>
            <a:off x="512700" y="3840639"/>
            <a:ext cx="8118600" cy="787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accent2"/>
              </a:buClr>
              <a:buSzPts val="2400"/>
              <a:buNone/>
              <a:defRPr sz="2400">
                <a:solidFill>
                  <a:schemeClr val="accent2"/>
                </a:solidFill>
              </a:defRPr>
            </a:lvl1pPr>
            <a:lvl2pPr lvl="1" algn="l">
              <a:lnSpc>
                <a:spcPct val="100000"/>
              </a:lnSpc>
              <a:spcBef>
                <a:spcPts val="0"/>
              </a:spcBef>
              <a:spcAft>
                <a:spcPts val="0"/>
              </a:spcAft>
              <a:buClr>
                <a:schemeClr val="accent2"/>
              </a:buClr>
              <a:buSzPts val="2400"/>
              <a:buNone/>
              <a:defRPr sz="2400">
                <a:solidFill>
                  <a:schemeClr val="accent2"/>
                </a:solidFill>
              </a:defRPr>
            </a:lvl2pPr>
            <a:lvl3pPr lvl="2" algn="l">
              <a:lnSpc>
                <a:spcPct val="100000"/>
              </a:lnSpc>
              <a:spcBef>
                <a:spcPts val="0"/>
              </a:spcBef>
              <a:spcAft>
                <a:spcPts val="0"/>
              </a:spcAft>
              <a:buClr>
                <a:schemeClr val="accent2"/>
              </a:buClr>
              <a:buSzPts val="2400"/>
              <a:buNone/>
              <a:defRPr sz="2400">
                <a:solidFill>
                  <a:schemeClr val="accent2"/>
                </a:solidFill>
              </a:defRPr>
            </a:lvl3pPr>
            <a:lvl4pPr lvl="3" algn="l">
              <a:lnSpc>
                <a:spcPct val="100000"/>
              </a:lnSpc>
              <a:spcBef>
                <a:spcPts val="0"/>
              </a:spcBef>
              <a:spcAft>
                <a:spcPts val="0"/>
              </a:spcAft>
              <a:buClr>
                <a:schemeClr val="accent2"/>
              </a:buClr>
              <a:buSzPts val="2400"/>
              <a:buNone/>
              <a:defRPr sz="2400">
                <a:solidFill>
                  <a:schemeClr val="accent2"/>
                </a:solidFill>
              </a:defRPr>
            </a:lvl4pPr>
            <a:lvl5pPr lvl="4" algn="l">
              <a:lnSpc>
                <a:spcPct val="100000"/>
              </a:lnSpc>
              <a:spcBef>
                <a:spcPts val="0"/>
              </a:spcBef>
              <a:spcAft>
                <a:spcPts val="0"/>
              </a:spcAft>
              <a:buClr>
                <a:schemeClr val="accent2"/>
              </a:buClr>
              <a:buSzPts val="2400"/>
              <a:buNone/>
              <a:defRPr sz="2400">
                <a:solidFill>
                  <a:schemeClr val="accent2"/>
                </a:solidFill>
              </a:defRPr>
            </a:lvl5pPr>
            <a:lvl6pPr lvl="5" algn="l">
              <a:lnSpc>
                <a:spcPct val="100000"/>
              </a:lnSpc>
              <a:spcBef>
                <a:spcPts val="0"/>
              </a:spcBef>
              <a:spcAft>
                <a:spcPts val="0"/>
              </a:spcAft>
              <a:buClr>
                <a:schemeClr val="accent2"/>
              </a:buClr>
              <a:buSzPts val="2400"/>
              <a:buNone/>
              <a:defRPr sz="2400">
                <a:solidFill>
                  <a:schemeClr val="accent2"/>
                </a:solidFill>
              </a:defRPr>
            </a:lvl6pPr>
            <a:lvl7pPr lvl="6" algn="l">
              <a:lnSpc>
                <a:spcPct val="100000"/>
              </a:lnSpc>
              <a:spcBef>
                <a:spcPts val="0"/>
              </a:spcBef>
              <a:spcAft>
                <a:spcPts val="0"/>
              </a:spcAft>
              <a:buClr>
                <a:schemeClr val="accent2"/>
              </a:buClr>
              <a:buSzPts val="2400"/>
              <a:buNone/>
              <a:defRPr sz="2400">
                <a:solidFill>
                  <a:schemeClr val="accent2"/>
                </a:solidFill>
              </a:defRPr>
            </a:lvl7pPr>
            <a:lvl8pPr lvl="7" algn="l">
              <a:lnSpc>
                <a:spcPct val="100000"/>
              </a:lnSpc>
              <a:spcBef>
                <a:spcPts val="0"/>
              </a:spcBef>
              <a:spcAft>
                <a:spcPts val="0"/>
              </a:spcAft>
              <a:buClr>
                <a:schemeClr val="accent2"/>
              </a:buClr>
              <a:buSzPts val="2400"/>
              <a:buNone/>
              <a:defRPr sz="2400">
                <a:solidFill>
                  <a:schemeClr val="accent2"/>
                </a:solidFill>
              </a:defRPr>
            </a:lvl8pPr>
            <a:lvl9pPr lvl="8" algn="l">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5897237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5"/>
        <p:cNvGrpSpPr/>
        <p:nvPr/>
      </p:nvGrpSpPr>
      <p:grpSpPr>
        <a:xfrm>
          <a:off x="0" y="0"/>
          <a:ext cx="0" cy="0"/>
          <a:chOff x="0" y="0"/>
          <a:chExt cx="0" cy="0"/>
        </a:xfrm>
      </p:grpSpPr>
      <p:sp>
        <p:nvSpPr>
          <p:cNvPr id="16" name="Google Shape;16;p3"/>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3"/>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18" name="Google Shape;18;p3"/>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9" name="Google Shape;19;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6499669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bg>
      <p:bgPr>
        <a:solidFill>
          <a:schemeClr val="dk1"/>
        </a:solidFill>
        <a:effectLst/>
      </p:bgPr>
    </p:bg>
    <p:spTree>
      <p:nvGrpSpPr>
        <p:cNvPr id="1" name="Shape 20"/>
        <p:cNvGrpSpPr/>
        <p:nvPr/>
      </p:nvGrpSpPr>
      <p:grpSpPr>
        <a:xfrm>
          <a:off x="0" y="0"/>
          <a:ext cx="0" cy="0"/>
          <a:chOff x="0" y="0"/>
          <a:chExt cx="0" cy="0"/>
        </a:xfrm>
      </p:grpSpPr>
      <p:cxnSp>
        <p:nvCxnSpPr>
          <p:cNvPr id="21" name="Google Shape;21;p4"/>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22" name="Google Shape;22;p4"/>
          <p:cNvSpPr txBox="1">
            <a:spLocks noGrp="1"/>
          </p:cNvSpPr>
          <p:nvPr>
            <p:ph type="title"/>
          </p:nvPr>
        </p:nvSpPr>
        <p:spPr>
          <a:xfrm>
            <a:off x="512700" y="1893300"/>
            <a:ext cx="8118600" cy="1522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accent1"/>
              </a:buClr>
              <a:buSzPts val="6000"/>
              <a:buNone/>
              <a:defRPr sz="6000">
                <a:solidFill>
                  <a:schemeClr val="accent1"/>
                </a:solidFill>
              </a:defRPr>
            </a:lvl1pPr>
            <a:lvl2pPr lvl="1" algn="l">
              <a:lnSpc>
                <a:spcPct val="100000"/>
              </a:lnSpc>
              <a:spcBef>
                <a:spcPts val="0"/>
              </a:spcBef>
              <a:spcAft>
                <a:spcPts val="0"/>
              </a:spcAft>
              <a:buClr>
                <a:schemeClr val="accent1"/>
              </a:buClr>
              <a:buSzPts val="6000"/>
              <a:buNone/>
              <a:defRPr sz="6000">
                <a:solidFill>
                  <a:schemeClr val="accent1"/>
                </a:solidFill>
              </a:defRPr>
            </a:lvl2pPr>
            <a:lvl3pPr lvl="2" algn="l">
              <a:lnSpc>
                <a:spcPct val="100000"/>
              </a:lnSpc>
              <a:spcBef>
                <a:spcPts val="0"/>
              </a:spcBef>
              <a:spcAft>
                <a:spcPts val="0"/>
              </a:spcAft>
              <a:buClr>
                <a:schemeClr val="accent1"/>
              </a:buClr>
              <a:buSzPts val="6000"/>
              <a:buNone/>
              <a:defRPr sz="6000">
                <a:solidFill>
                  <a:schemeClr val="accent1"/>
                </a:solidFill>
              </a:defRPr>
            </a:lvl3pPr>
            <a:lvl4pPr lvl="3" algn="l">
              <a:lnSpc>
                <a:spcPct val="100000"/>
              </a:lnSpc>
              <a:spcBef>
                <a:spcPts val="0"/>
              </a:spcBef>
              <a:spcAft>
                <a:spcPts val="0"/>
              </a:spcAft>
              <a:buClr>
                <a:schemeClr val="accent1"/>
              </a:buClr>
              <a:buSzPts val="6000"/>
              <a:buNone/>
              <a:defRPr sz="6000">
                <a:solidFill>
                  <a:schemeClr val="accent1"/>
                </a:solidFill>
              </a:defRPr>
            </a:lvl4pPr>
            <a:lvl5pPr lvl="4" algn="l">
              <a:lnSpc>
                <a:spcPct val="100000"/>
              </a:lnSpc>
              <a:spcBef>
                <a:spcPts val="0"/>
              </a:spcBef>
              <a:spcAft>
                <a:spcPts val="0"/>
              </a:spcAft>
              <a:buClr>
                <a:schemeClr val="accent1"/>
              </a:buClr>
              <a:buSzPts val="6000"/>
              <a:buNone/>
              <a:defRPr sz="6000">
                <a:solidFill>
                  <a:schemeClr val="accent1"/>
                </a:solidFill>
              </a:defRPr>
            </a:lvl5pPr>
            <a:lvl6pPr lvl="5" algn="l">
              <a:lnSpc>
                <a:spcPct val="100000"/>
              </a:lnSpc>
              <a:spcBef>
                <a:spcPts val="0"/>
              </a:spcBef>
              <a:spcAft>
                <a:spcPts val="0"/>
              </a:spcAft>
              <a:buClr>
                <a:schemeClr val="accent1"/>
              </a:buClr>
              <a:buSzPts val="6000"/>
              <a:buNone/>
              <a:defRPr sz="6000">
                <a:solidFill>
                  <a:schemeClr val="accent1"/>
                </a:solidFill>
              </a:defRPr>
            </a:lvl6pPr>
            <a:lvl7pPr lvl="6" algn="l">
              <a:lnSpc>
                <a:spcPct val="100000"/>
              </a:lnSpc>
              <a:spcBef>
                <a:spcPts val="0"/>
              </a:spcBef>
              <a:spcAft>
                <a:spcPts val="0"/>
              </a:spcAft>
              <a:buClr>
                <a:schemeClr val="accent1"/>
              </a:buClr>
              <a:buSzPts val="6000"/>
              <a:buNone/>
              <a:defRPr sz="6000">
                <a:solidFill>
                  <a:schemeClr val="accent1"/>
                </a:solidFill>
              </a:defRPr>
            </a:lvl7pPr>
            <a:lvl8pPr lvl="7" algn="l">
              <a:lnSpc>
                <a:spcPct val="100000"/>
              </a:lnSpc>
              <a:spcBef>
                <a:spcPts val="0"/>
              </a:spcBef>
              <a:spcAft>
                <a:spcPts val="0"/>
              </a:spcAft>
              <a:buClr>
                <a:schemeClr val="accent1"/>
              </a:buClr>
              <a:buSzPts val="6000"/>
              <a:buNone/>
              <a:defRPr sz="6000">
                <a:solidFill>
                  <a:schemeClr val="accent1"/>
                </a:solidFill>
              </a:defRPr>
            </a:lvl8pPr>
            <a:lvl9pPr lvl="8" algn="l">
              <a:lnSpc>
                <a:spcPct val="100000"/>
              </a:lnSpc>
              <a:spcBef>
                <a:spcPts val="0"/>
              </a:spcBef>
              <a:spcAft>
                <a:spcPts val="0"/>
              </a:spcAft>
              <a:buClr>
                <a:schemeClr val="accent1"/>
              </a:buClr>
              <a:buSzPts val="6000"/>
              <a:buNone/>
              <a:defRPr sz="6000">
                <a:solidFill>
                  <a:schemeClr val="accent1"/>
                </a:solidFill>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4256985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71675"/>
            <a:ext cx="3999900" cy="33972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71675"/>
            <a:ext cx="3999900" cy="33972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3461241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727755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5941969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56040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accent1"/>
              </a:buClr>
              <a:buSzPts val="5400"/>
              <a:buNone/>
              <a:defRPr sz="5400">
                <a:solidFill>
                  <a:schemeClr val="accent1"/>
                </a:solidFill>
              </a:defRPr>
            </a:lvl1pPr>
            <a:lvl2pPr lvl="1" algn="l">
              <a:lnSpc>
                <a:spcPct val="100000"/>
              </a:lnSpc>
              <a:spcBef>
                <a:spcPts val="0"/>
              </a:spcBef>
              <a:spcAft>
                <a:spcPts val="0"/>
              </a:spcAft>
              <a:buClr>
                <a:schemeClr val="accent1"/>
              </a:buClr>
              <a:buSzPts val="5400"/>
              <a:buNone/>
              <a:defRPr sz="5400">
                <a:solidFill>
                  <a:schemeClr val="accent1"/>
                </a:solidFill>
              </a:defRPr>
            </a:lvl2pPr>
            <a:lvl3pPr lvl="2" algn="l">
              <a:lnSpc>
                <a:spcPct val="100000"/>
              </a:lnSpc>
              <a:spcBef>
                <a:spcPts val="0"/>
              </a:spcBef>
              <a:spcAft>
                <a:spcPts val="0"/>
              </a:spcAft>
              <a:buClr>
                <a:schemeClr val="accent1"/>
              </a:buClr>
              <a:buSzPts val="5400"/>
              <a:buNone/>
              <a:defRPr sz="5400">
                <a:solidFill>
                  <a:schemeClr val="accent1"/>
                </a:solidFill>
              </a:defRPr>
            </a:lvl3pPr>
            <a:lvl4pPr lvl="3" algn="l">
              <a:lnSpc>
                <a:spcPct val="100000"/>
              </a:lnSpc>
              <a:spcBef>
                <a:spcPts val="0"/>
              </a:spcBef>
              <a:spcAft>
                <a:spcPts val="0"/>
              </a:spcAft>
              <a:buClr>
                <a:schemeClr val="accent1"/>
              </a:buClr>
              <a:buSzPts val="5400"/>
              <a:buNone/>
              <a:defRPr sz="5400">
                <a:solidFill>
                  <a:schemeClr val="accent1"/>
                </a:solidFill>
              </a:defRPr>
            </a:lvl4pPr>
            <a:lvl5pPr lvl="4" algn="l">
              <a:lnSpc>
                <a:spcPct val="100000"/>
              </a:lnSpc>
              <a:spcBef>
                <a:spcPts val="0"/>
              </a:spcBef>
              <a:spcAft>
                <a:spcPts val="0"/>
              </a:spcAft>
              <a:buClr>
                <a:schemeClr val="accent1"/>
              </a:buClr>
              <a:buSzPts val="5400"/>
              <a:buNone/>
              <a:defRPr sz="5400">
                <a:solidFill>
                  <a:schemeClr val="accent1"/>
                </a:solidFill>
              </a:defRPr>
            </a:lvl5pPr>
            <a:lvl6pPr lvl="5" algn="l">
              <a:lnSpc>
                <a:spcPct val="100000"/>
              </a:lnSpc>
              <a:spcBef>
                <a:spcPts val="0"/>
              </a:spcBef>
              <a:spcAft>
                <a:spcPts val="0"/>
              </a:spcAft>
              <a:buClr>
                <a:schemeClr val="accent1"/>
              </a:buClr>
              <a:buSzPts val="5400"/>
              <a:buNone/>
              <a:defRPr sz="5400">
                <a:solidFill>
                  <a:schemeClr val="accent1"/>
                </a:solidFill>
              </a:defRPr>
            </a:lvl6pPr>
            <a:lvl7pPr lvl="6" algn="l">
              <a:lnSpc>
                <a:spcPct val="100000"/>
              </a:lnSpc>
              <a:spcBef>
                <a:spcPts val="0"/>
              </a:spcBef>
              <a:spcAft>
                <a:spcPts val="0"/>
              </a:spcAft>
              <a:buClr>
                <a:schemeClr val="accent1"/>
              </a:buClr>
              <a:buSzPts val="5400"/>
              <a:buNone/>
              <a:defRPr sz="5400">
                <a:solidFill>
                  <a:schemeClr val="accent1"/>
                </a:solidFill>
              </a:defRPr>
            </a:lvl7pPr>
            <a:lvl8pPr lvl="7" algn="l">
              <a:lnSpc>
                <a:spcPct val="100000"/>
              </a:lnSpc>
              <a:spcBef>
                <a:spcPts val="0"/>
              </a:spcBef>
              <a:spcAft>
                <a:spcPts val="0"/>
              </a:spcAft>
              <a:buClr>
                <a:schemeClr val="accent1"/>
              </a:buClr>
              <a:buSzPts val="5400"/>
              <a:buNone/>
              <a:defRPr sz="5400">
                <a:solidFill>
                  <a:schemeClr val="accent1"/>
                </a:solidFill>
              </a:defRPr>
            </a:lvl8pPr>
            <a:lvl9pPr lvl="8" algn="l">
              <a:lnSpc>
                <a:spcPct val="100000"/>
              </a:lnSpc>
              <a:spcBef>
                <a:spcPts val="0"/>
              </a:spcBef>
              <a:spcAft>
                <a:spcPts val="0"/>
              </a:spcAft>
              <a:buClr>
                <a:schemeClr val="accent1"/>
              </a:buClr>
              <a:buSzPts val="5400"/>
              <a:buNone/>
              <a:defRPr sz="5400">
                <a:solidFill>
                  <a:schemeClr val="accent1"/>
                </a:solidFill>
              </a:defRPr>
            </a:lvl9pPr>
          </a:lstStyle>
          <a:p>
            <a:endParaRPr/>
          </a:p>
        </p:txBody>
      </p:sp>
      <p:sp>
        <p:nvSpPr>
          <p:cNvPr id="38" name="Google Shape;38;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198785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44"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1" name="Google Shape;41;p9"/>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a:spLocks noGrp="1"/>
          </p:cNvSpPr>
          <p:nvPr>
            <p:ph type="title"/>
          </p:nvPr>
        </p:nvSpPr>
        <p:spPr>
          <a:xfrm>
            <a:off x="265500" y="1382350"/>
            <a:ext cx="4045200" cy="13332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lt2"/>
              </a:buClr>
              <a:buSzPts val="4200"/>
              <a:buNone/>
              <a:defRPr sz="4200">
                <a:solidFill>
                  <a:schemeClr val="lt2"/>
                </a:solidFill>
              </a:defRPr>
            </a:lvl1pPr>
            <a:lvl2pPr lvl="1" algn="ctr">
              <a:lnSpc>
                <a:spcPct val="100000"/>
              </a:lnSpc>
              <a:spcBef>
                <a:spcPts val="0"/>
              </a:spcBef>
              <a:spcAft>
                <a:spcPts val="0"/>
              </a:spcAft>
              <a:buClr>
                <a:schemeClr val="lt2"/>
              </a:buClr>
              <a:buSzPts val="4200"/>
              <a:buNone/>
              <a:defRPr sz="4200">
                <a:solidFill>
                  <a:schemeClr val="lt2"/>
                </a:solidFill>
              </a:defRPr>
            </a:lvl2pPr>
            <a:lvl3pPr lvl="2" algn="ctr">
              <a:lnSpc>
                <a:spcPct val="100000"/>
              </a:lnSpc>
              <a:spcBef>
                <a:spcPts val="0"/>
              </a:spcBef>
              <a:spcAft>
                <a:spcPts val="0"/>
              </a:spcAft>
              <a:buClr>
                <a:schemeClr val="lt2"/>
              </a:buClr>
              <a:buSzPts val="4200"/>
              <a:buNone/>
              <a:defRPr sz="4200">
                <a:solidFill>
                  <a:schemeClr val="lt2"/>
                </a:solidFill>
              </a:defRPr>
            </a:lvl3pPr>
            <a:lvl4pPr lvl="3" algn="ctr">
              <a:lnSpc>
                <a:spcPct val="100000"/>
              </a:lnSpc>
              <a:spcBef>
                <a:spcPts val="0"/>
              </a:spcBef>
              <a:spcAft>
                <a:spcPts val="0"/>
              </a:spcAft>
              <a:buClr>
                <a:schemeClr val="lt2"/>
              </a:buClr>
              <a:buSzPts val="4200"/>
              <a:buNone/>
              <a:defRPr sz="4200">
                <a:solidFill>
                  <a:schemeClr val="lt2"/>
                </a:solidFill>
              </a:defRPr>
            </a:lvl4pPr>
            <a:lvl5pPr lvl="4" algn="ctr">
              <a:lnSpc>
                <a:spcPct val="100000"/>
              </a:lnSpc>
              <a:spcBef>
                <a:spcPts val="0"/>
              </a:spcBef>
              <a:spcAft>
                <a:spcPts val="0"/>
              </a:spcAft>
              <a:buClr>
                <a:schemeClr val="lt2"/>
              </a:buClr>
              <a:buSzPts val="4200"/>
              <a:buNone/>
              <a:defRPr sz="4200">
                <a:solidFill>
                  <a:schemeClr val="lt2"/>
                </a:solidFill>
              </a:defRPr>
            </a:lvl5pPr>
            <a:lvl6pPr lvl="5" algn="ctr">
              <a:lnSpc>
                <a:spcPct val="100000"/>
              </a:lnSpc>
              <a:spcBef>
                <a:spcPts val="0"/>
              </a:spcBef>
              <a:spcAft>
                <a:spcPts val="0"/>
              </a:spcAft>
              <a:buClr>
                <a:schemeClr val="lt2"/>
              </a:buClr>
              <a:buSzPts val="4200"/>
              <a:buNone/>
              <a:defRPr sz="4200">
                <a:solidFill>
                  <a:schemeClr val="lt2"/>
                </a:solidFill>
              </a:defRPr>
            </a:lvl6pPr>
            <a:lvl7pPr lvl="6" algn="ctr">
              <a:lnSpc>
                <a:spcPct val="100000"/>
              </a:lnSpc>
              <a:spcBef>
                <a:spcPts val="0"/>
              </a:spcBef>
              <a:spcAft>
                <a:spcPts val="0"/>
              </a:spcAft>
              <a:buClr>
                <a:schemeClr val="lt2"/>
              </a:buClr>
              <a:buSzPts val="4200"/>
              <a:buNone/>
              <a:defRPr sz="4200">
                <a:solidFill>
                  <a:schemeClr val="lt2"/>
                </a:solidFill>
              </a:defRPr>
            </a:lvl7pPr>
            <a:lvl8pPr lvl="7" algn="ctr">
              <a:lnSpc>
                <a:spcPct val="100000"/>
              </a:lnSpc>
              <a:spcBef>
                <a:spcPts val="0"/>
              </a:spcBef>
              <a:spcAft>
                <a:spcPts val="0"/>
              </a:spcAft>
              <a:buClr>
                <a:schemeClr val="lt2"/>
              </a:buClr>
              <a:buSzPts val="4200"/>
              <a:buNone/>
              <a:defRPr sz="4200">
                <a:solidFill>
                  <a:schemeClr val="lt2"/>
                </a:solidFill>
              </a:defRPr>
            </a:lvl8pPr>
            <a:lvl9pPr lvl="8" algn="ctr">
              <a:lnSpc>
                <a:spcPct val="100000"/>
              </a:lnSpc>
              <a:spcBef>
                <a:spcPts val="0"/>
              </a:spcBef>
              <a:spcAft>
                <a:spcPts val="0"/>
              </a:spcAft>
              <a:buClr>
                <a:schemeClr val="lt2"/>
              </a:buClr>
              <a:buSzPts val="4200"/>
              <a:buNone/>
              <a:defRPr sz="4200">
                <a:solidFill>
                  <a:schemeClr val="lt2"/>
                </a:solidFill>
              </a:defRPr>
            </a:lvl9pPr>
          </a:lstStyle>
          <a:p>
            <a:endParaRPr/>
          </a:p>
        </p:txBody>
      </p:sp>
      <p:sp>
        <p:nvSpPr>
          <p:cNvPr id="43" name="Google Shape;43;p9"/>
          <p:cNvSpPr txBox="1">
            <a:spLocks noGrp="1"/>
          </p:cNvSpPr>
          <p:nvPr>
            <p:ph type="subTitle" idx="1"/>
          </p:nvPr>
        </p:nvSpPr>
        <p:spPr>
          <a:xfrm>
            <a:off x="265500" y="2769001"/>
            <a:ext cx="4045200" cy="1345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p9"/>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Clr>
                <a:schemeClr val="accent1"/>
              </a:buClr>
              <a:buSzPts val="1800"/>
              <a:buChar char="●"/>
              <a:defRPr>
                <a:solidFill>
                  <a:schemeClr val="accent1"/>
                </a:solidFill>
              </a:defRPr>
            </a:lvl1pPr>
            <a:lvl2pPr marL="914400" lvl="1" indent="-317500" algn="l">
              <a:lnSpc>
                <a:spcPct val="115000"/>
              </a:lnSpc>
              <a:spcBef>
                <a:spcPts val="1600"/>
              </a:spcBef>
              <a:spcAft>
                <a:spcPts val="0"/>
              </a:spcAft>
              <a:buClr>
                <a:schemeClr val="accent1"/>
              </a:buClr>
              <a:buSzPts val="1400"/>
              <a:buChar char="○"/>
              <a:defRPr>
                <a:solidFill>
                  <a:schemeClr val="accent1"/>
                </a:solidFill>
              </a:defRPr>
            </a:lvl2pPr>
            <a:lvl3pPr marL="1371600" lvl="2" indent="-317500" algn="l">
              <a:lnSpc>
                <a:spcPct val="115000"/>
              </a:lnSpc>
              <a:spcBef>
                <a:spcPts val="1600"/>
              </a:spcBef>
              <a:spcAft>
                <a:spcPts val="0"/>
              </a:spcAft>
              <a:buClr>
                <a:schemeClr val="accent1"/>
              </a:buClr>
              <a:buSzPts val="1400"/>
              <a:buChar char="■"/>
              <a:defRPr>
                <a:solidFill>
                  <a:schemeClr val="accent1"/>
                </a:solidFill>
              </a:defRPr>
            </a:lvl3pPr>
            <a:lvl4pPr marL="1828800" lvl="3" indent="-317500" algn="l">
              <a:lnSpc>
                <a:spcPct val="115000"/>
              </a:lnSpc>
              <a:spcBef>
                <a:spcPts val="1600"/>
              </a:spcBef>
              <a:spcAft>
                <a:spcPts val="0"/>
              </a:spcAft>
              <a:buClr>
                <a:schemeClr val="accent1"/>
              </a:buClr>
              <a:buSzPts val="1400"/>
              <a:buChar char="●"/>
              <a:defRPr>
                <a:solidFill>
                  <a:schemeClr val="accent1"/>
                </a:solidFill>
              </a:defRPr>
            </a:lvl4pPr>
            <a:lvl5pPr marL="2286000" lvl="4" indent="-317500" algn="l">
              <a:lnSpc>
                <a:spcPct val="115000"/>
              </a:lnSpc>
              <a:spcBef>
                <a:spcPts val="1600"/>
              </a:spcBef>
              <a:spcAft>
                <a:spcPts val="0"/>
              </a:spcAft>
              <a:buClr>
                <a:schemeClr val="accent1"/>
              </a:buClr>
              <a:buSzPts val="1400"/>
              <a:buChar char="○"/>
              <a:defRPr>
                <a:solidFill>
                  <a:schemeClr val="accent1"/>
                </a:solidFill>
              </a:defRPr>
            </a:lvl5pPr>
            <a:lvl6pPr marL="2743200" lvl="5" indent="-317500" algn="l">
              <a:lnSpc>
                <a:spcPct val="115000"/>
              </a:lnSpc>
              <a:spcBef>
                <a:spcPts val="1600"/>
              </a:spcBef>
              <a:spcAft>
                <a:spcPts val="0"/>
              </a:spcAft>
              <a:buClr>
                <a:schemeClr val="accent1"/>
              </a:buClr>
              <a:buSzPts val="1400"/>
              <a:buChar char="■"/>
              <a:defRPr>
                <a:solidFill>
                  <a:schemeClr val="accent1"/>
                </a:solidFill>
              </a:defRPr>
            </a:lvl6pPr>
            <a:lvl7pPr marL="3200400" lvl="6" indent="-317500" algn="l">
              <a:lnSpc>
                <a:spcPct val="115000"/>
              </a:lnSpc>
              <a:spcBef>
                <a:spcPts val="1600"/>
              </a:spcBef>
              <a:spcAft>
                <a:spcPts val="0"/>
              </a:spcAft>
              <a:buClr>
                <a:schemeClr val="accent1"/>
              </a:buClr>
              <a:buSzPts val="1400"/>
              <a:buChar char="●"/>
              <a:defRPr>
                <a:solidFill>
                  <a:schemeClr val="accent1"/>
                </a:solidFill>
              </a:defRPr>
            </a:lvl7pPr>
            <a:lvl8pPr marL="3657600" lvl="7" indent="-317500" algn="l">
              <a:lnSpc>
                <a:spcPct val="115000"/>
              </a:lnSpc>
              <a:spcBef>
                <a:spcPts val="1600"/>
              </a:spcBef>
              <a:spcAft>
                <a:spcPts val="0"/>
              </a:spcAft>
              <a:buClr>
                <a:schemeClr val="accent1"/>
              </a:buClr>
              <a:buSzPts val="1400"/>
              <a:buChar char="○"/>
              <a:defRPr>
                <a:solidFill>
                  <a:schemeClr val="accent1"/>
                </a:solidFill>
              </a:defRPr>
            </a:lvl8pPr>
            <a:lvl9pPr marL="4114800" lvl="8" indent="-317500" algn="l">
              <a:lnSpc>
                <a:spcPct val="115000"/>
              </a:lnSpc>
              <a:spcBef>
                <a:spcPts val="1600"/>
              </a:spcBef>
              <a:spcAft>
                <a:spcPts val="1600"/>
              </a:spcAft>
              <a:buClr>
                <a:schemeClr val="accent1"/>
              </a:buClr>
              <a:buSzPts val="1400"/>
              <a:buChar char="■"/>
              <a:defRPr>
                <a:solidFill>
                  <a:schemeClr val="accent1"/>
                </a:solidFil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3466968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8" name="Google Shape;48;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8417973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039650"/>
            <a:ext cx="8520600" cy="2106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4000"/>
              <a:buNone/>
              <a:defRPr sz="14000" b="1"/>
            </a:lvl1pPr>
            <a:lvl2pPr lvl="1" algn="ctr">
              <a:lnSpc>
                <a:spcPct val="100000"/>
              </a:lnSpc>
              <a:spcBef>
                <a:spcPts val="0"/>
              </a:spcBef>
              <a:spcAft>
                <a:spcPts val="0"/>
              </a:spcAft>
              <a:buSzPts val="14000"/>
              <a:buNone/>
              <a:defRPr sz="14000" b="1"/>
            </a:lvl2pPr>
            <a:lvl3pPr lvl="2" algn="ctr">
              <a:lnSpc>
                <a:spcPct val="100000"/>
              </a:lnSpc>
              <a:spcBef>
                <a:spcPts val="0"/>
              </a:spcBef>
              <a:spcAft>
                <a:spcPts val="0"/>
              </a:spcAft>
              <a:buSzPts val="14000"/>
              <a:buNone/>
              <a:defRPr sz="14000" b="1"/>
            </a:lvl3pPr>
            <a:lvl4pPr lvl="3" algn="ctr">
              <a:lnSpc>
                <a:spcPct val="100000"/>
              </a:lnSpc>
              <a:spcBef>
                <a:spcPts val="0"/>
              </a:spcBef>
              <a:spcAft>
                <a:spcPts val="0"/>
              </a:spcAft>
              <a:buSzPts val="14000"/>
              <a:buNone/>
              <a:defRPr sz="14000" b="1"/>
            </a:lvl4pPr>
            <a:lvl5pPr lvl="4" algn="ctr">
              <a:lnSpc>
                <a:spcPct val="100000"/>
              </a:lnSpc>
              <a:spcBef>
                <a:spcPts val="0"/>
              </a:spcBef>
              <a:spcAft>
                <a:spcPts val="0"/>
              </a:spcAft>
              <a:buSzPts val="14000"/>
              <a:buNone/>
              <a:defRPr sz="14000" b="1"/>
            </a:lvl5pPr>
            <a:lvl6pPr lvl="5" algn="ctr">
              <a:lnSpc>
                <a:spcPct val="100000"/>
              </a:lnSpc>
              <a:spcBef>
                <a:spcPts val="0"/>
              </a:spcBef>
              <a:spcAft>
                <a:spcPts val="0"/>
              </a:spcAft>
              <a:buSzPts val="14000"/>
              <a:buNone/>
              <a:defRPr sz="14000" b="1"/>
            </a:lvl6pPr>
            <a:lvl7pPr lvl="6" algn="ctr">
              <a:lnSpc>
                <a:spcPct val="100000"/>
              </a:lnSpc>
              <a:spcBef>
                <a:spcPts val="0"/>
              </a:spcBef>
              <a:spcAft>
                <a:spcPts val="0"/>
              </a:spcAft>
              <a:buSzPts val="14000"/>
              <a:buNone/>
              <a:defRPr sz="14000" b="1"/>
            </a:lvl7pPr>
            <a:lvl8pPr lvl="7" algn="ctr">
              <a:lnSpc>
                <a:spcPct val="100000"/>
              </a:lnSpc>
              <a:spcBef>
                <a:spcPts val="0"/>
              </a:spcBef>
              <a:spcAft>
                <a:spcPts val="0"/>
              </a:spcAft>
              <a:buSzPts val="14000"/>
              <a:buNone/>
              <a:defRPr sz="14000" b="1"/>
            </a:lvl8pPr>
            <a:lvl9pPr lvl="8" algn="ctr">
              <a:lnSpc>
                <a:spcPct val="100000"/>
              </a:lnSpc>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2284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42661073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EF6DE7-C22D-4EEF-9A53-D83E01CE38A5}"/>
              </a:ext>
            </a:extLst>
          </p:cNvPr>
          <p:cNvSpPr>
            <a:spLocks noGrp="1"/>
          </p:cNvSpPr>
          <p:nvPr>
            <p:ph type="dt" sz="half" idx="10"/>
          </p:nvPr>
        </p:nvSpPr>
        <p:spPr/>
        <p:txBody>
          <a:bodyPr/>
          <a:lstStyle/>
          <a:p>
            <a:fld id="{398EC8FC-1FFC-4E13-8A3F-96E4DF64EF64}" type="datetimeFigureOut">
              <a:rPr lang="en-IN" smtClean="0"/>
              <a:t>25-05-2021</a:t>
            </a:fld>
            <a:endParaRPr lang="en-IN"/>
          </a:p>
        </p:txBody>
      </p:sp>
      <p:sp>
        <p:nvSpPr>
          <p:cNvPr id="3" name="Footer Placeholder 2">
            <a:extLst>
              <a:ext uri="{FF2B5EF4-FFF2-40B4-BE49-F238E27FC236}">
                <a16:creationId xmlns:a16="http://schemas.microsoft.com/office/drawing/2014/main" id="{AE1BEF3A-B785-4349-A187-8E77C0ABF2C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9610B3A-F6FF-4AB4-8BCB-4F95090080E5}"/>
              </a:ext>
            </a:extLst>
          </p:cNvPr>
          <p:cNvSpPr>
            <a:spLocks noGrp="1"/>
          </p:cNvSpPr>
          <p:nvPr>
            <p:ph type="sldNum" sz="quarter" idx="12"/>
          </p:nvPr>
        </p:nvSpPr>
        <p:spPr/>
        <p:txBody>
          <a:bodyPr/>
          <a:lstStyle/>
          <a:p>
            <a:fld id="{DA4ED682-0907-41F1-A6CD-B5FCE42D3CA5}" type="slidenum">
              <a:rPr lang="en-IN" smtClean="0"/>
              <a:t>‹#›</a:t>
            </a:fld>
            <a:endParaRPr lang="en-IN"/>
          </a:p>
        </p:txBody>
      </p:sp>
    </p:spTree>
    <p:extLst>
      <p:ext uri="{BB962C8B-B14F-4D97-AF65-F5344CB8AC3E}">
        <p14:creationId xmlns:p14="http://schemas.microsoft.com/office/powerpoint/2010/main" val="2377163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46"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48"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49"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512640" y="1893240"/>
            <a:ext cx="8118000" cy="705672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53"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54"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
        <p:nvSpPr>
          <p:cNvPr id="55"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57"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5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59"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61"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62"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63"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BF0"/>
        </a:solidFill>
        <a:effectLst/>
      </p:bgPr>
    </p:bg>
    <p:spTree>
      <p:nvGrpSpPr>
        <p:cNvPr id="1" name=""/>
        <p:cNvGrpSpPr/>
        <p:nvPr/>
      </p:nvGrpSpPr>
      <p:grpSpPr>
        <a:xfrm>
          <a:off x="0" y="0"/>
          <a:ext cx="0" cy="0"/>
          <a:chOff x="0" y="0"/>
          <a:chExt cx="0" cy="0"/>
        </a:xfrm>
      </p:grpSpPr>
      <p:sp>
        <p:nvSpPr>
          <p:cNvPr id="40" name="CustomShape 1"/>
          <p:cNvSpPr/>
          <p:nvPr/>
        </p:nvSpPr>
        <p:spPr>
          <a:xfrm>
            <a:off x="0" y="5045760"/>
            <a:ext cx="9143280" cy="97200"/>
          </a:xfrm>
          <a:prstGeom prst="rect">
            <a:avLst/>
          </a:prstGeom>
          <a:solidFill>
            <a:schemeClr val="lt2"/>
          </a:solidFill>
          <a:ln>
            <a:noFill/>
          </a:ln>
        </p:spPr>
        <p:style>
          <a:lnRef idx="0">
            <a:scrgbClr r="0" g="0" b="0"/>
          </a:lnRef>
          <a:fillRef idx="0">
            <a:scrgbClr r="0" g="0" b="0"/>
          </a:fillRef>
          <a:effectRef idx="0">
            <a:scrgbClr r="0" g="0" b="0"/>
          </a:effectRef>
          <a:fontRef idx="minor"/>
        </p:style>
      </p:sp>
      <p:sp>
        <p:nvSpPr>
          <p:cNvPr id="41" name="PlaceHolder 2"/>
          <p:cNvSpPr>
            <a:spLocks noGrp="1"/>
          </p:cNvSpPr>
          <p:nvPr>
            <p:ph type="title"/>
          </p:nvPr>
        </p:nvSpPr>
        <p:spPr>
          <a:xfrm>
            <a:off x="512640" y="1893240"/>
            <a:ext cx="8118000" cy="1522080"/>
          </a:xfrm>
          <a:prstGeom prst="rect">
            <a:avLst/>
          </a:prstGeom>
        </p:spPr>
        <p:txBody>
          <a:bodyPr lIns="0" tIns="0" rIns="0" bIns="0" anchor="ctr"/>
          <a:lstStyle/>
          <a:p>
            <a:r>
              <a:rPr lang="en-IN" sz="1800" b="0" strike="noStrike" spc="-1">
                <a:latin typeface="Arial"/>
              </a:rPr>
              <a:t>Click to edit the title text format</a:t>
            </a:r>
          </a:p>
        </p:txBody>
      </p:sp>
      <p:sp>
        <p:nvSpPr>
          <p:cNvPr id="42" name="PlaceHolder 3"/>
          <p:cNvSpPr>
            <a:spLocks noGrp="1"/>
          </p:cNvSpPr>
          <p:nvPr>
            <p:ph type="body"/>
          </p:nvPr>
        </p:nvSpPr>
        <p:spPr>
          <a:xfrm>
            <a:off x="457200" y="1203480"/>
            <a:ext cx="8228880" cy="298260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1800" b="0" strike="noStrike" spc="-1">
                <a:latin typeface="Arial"/>
              </a:rPr>
              <a:t>Second Outline Level</a:t>
            </a:r>
          </a:p>
          <a:p>
            <a:pPr marL="1296000" lvl="2" indent="-288000">
              <a:spcBef>
                <a:spcPts val="850"/>
              </a:spcBef>
              <a:buClr>
                <a:srgbClr val="000000"/>
              </a:buClr>
              <a:buSzPct val="45000"/>
              <a:buFont typeface="Wingdings" charset="2"/>
              <a:buChar char=""/>
            </a:pPr>
            <a:r>
              <a:rPr lang="en-IN" sz="1800" b="0" strike="noStrike" spc="-1">
                <a:latin typeface="Arial"/>
              </a:rPr>
              <a:t>Third Outline Level</a:t>
            </a:r>
          </a:p>
          <a:p>
            <a:pPr marL="1728000" lvl="3" indent="-216000">
              <a:spcBef>
                <a:spcPts val="567"/>
              </a:spcBef>
              <a:buClr>
                <a:srgbClr val="000000"/>
              </a:buClr>
              <a:buSzPct val="75000"/>
              <a:buFont typeface="Symbol" charset="2"/>
              <a:buChar char=""/>
            </a:pPr>
            <a:r>
              <a:rPr lang="en-IN" sz="1800" b="0" strike="noStrike" spc="-1">
                <a:latin typeface="Arial"/>
              </a:rPr>
              <a:t>Fourth Outline Level</a:t>
            </a:r>
          </a:p>
          <a:p>
            <a:pPr marL="2160000" lvl="4" indent="-216000">
              <a:spcBef>
                <a:spcPts val="283"/>
              </a:spcBef>
              <a:buClr>
                <a:srgbClr val="000000"/>
              </a:buClr>
              <a:buSzPct val="45000"/>
              <a:buFont typeface="Wingdings" charset="2"/>
              <a:buChar char=""/>
            </a:pPr>
            <a:r>
              <a:rPr lang="en-IN" sz="1800" b="0" strike="noStrike" spc="-1">
                <a:latin typeface="Arial"/>
              </a:rPr>
              <a:t>Fifth Outline Level</a:t>
            </a:r>
          </a:p>
          <a:p>
            <a:pPr marL="2592000" lvl="5" indent="-216000">
              <a:spcBef>
                <a:spcPts val="283"/>
              </a:spcBef>
              <a:buClr>
                <a:srgbClr val="000000"/>
              </a:buClr>
              <a:buSzPct val="45000"/>
              <a:buFont typeface="Wingdings" charset="2"/>
              <a:buChar char=""/>
            </a:pPr>
            <a:r>
              <a:rPr lang="en-IN" sz="1800" b="0" strike="noStrike" spc="-1">
                <a:latin typeface="Arial"/>
              </a:rPr>
              <a:t>Sixth Outline Level</a:t>
            </a:r>
          </a:p>
          <a:p>
            <a:pPr marL="3024000" lvl="6" indent="-216000">
              <a:spcBef>
                <a:spcPts val="283"/>
              </a:spcBef>
              <a:buClr>
                <a:srgbClr val="000000"/>
              </a:buClr>
              <a:buSzPct val="45000"/>
              <a:buFont typeface="Wingdings" charset="2"/>
              <a:buChar char=""/>
            </a:pPr>
            <a:r>
              <a:rPr lang="en-IN"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1pPr>
            <a:lvl2pPr marR="0" lvl="1"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2pPr>
            <a:lvl3pPr marR="0" lvl="2"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3pPr>
            <a:lvl4pPr marR="0" lvl="3"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4pPr>
            <a:lvl5pPr marR="0" lvl="4"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5pPr>
            <a:lvl6pPr marR="0" lvl="5"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6pPr>
            <a:lvl7pPr marR="0" lvl="6"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7pPr>
            <a:lvl8pPr marR="0" lvl="7"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8pPr>
            <a:lvl9pPr marR="0" lvl="8"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1"/>
              </a:buClr>
              <a:buSzPts val="1800"/>
              <a:buFont typeface="Old Standard TT"/>
              <a:buChar char="●"/>
              <a:defRPr sz="1800" b="0" i="0" u="none" strike="noStrike" cap="none">
                <a:solidFill>
                  <a:schemeClr val="dk1"/>
                </a:solidFill>
                <a:latin typeface="Old Standard TT"/>
                <a:ea typeface="Old Standard TT"/>
                <a:cs typeface="Old Standard TT"/>
                <a:sym typeface="Old Standard TT"/>
              </a:defRPr>
            </a:lvl1pPr>
            <a:lvl2pPr marL="914400" marR="0" lvl="1" indent="-317500" algn="l"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2pPr>
            <a:lvl3pPr marL="1371600" marR="0" lvl="2" indent="-317500" algn="l"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3pPr>
            <a:lvl4pPr marL="1828800" marR="0" lvl="3" indent="-317500" algn="l"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4pPr>
            <a:lvl5pPr marL="2286000" marR="0" lvl="4" indent="-317500" algn="l"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5pPr>
            <a:lvl6pPr marL="2743200" marR="0" lvl="5" indent="-317500" algn="l"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6pPr>
            <a:lvl7pPr marL="3200400" marR="0" lvl="6" indent="-317500" algn="l"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7pPr>
            <a:lvl8pPr marL="3657600" marR="0" lvl="7" indent="-317500" algn="l"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8pPr>
            <a:lvl9pPr marL="4114800" marR="0" lvl="8" indent="-317500" algn="l" rtl="0">
              <a:lnSpc>
                <a:spcPct val="115000"/>
              </a:lnSpc>
              <a:spcBef>
                <a:spcPts val="1600"/>
              </a:spcBef>
              <a:spcAft>
                <a:spcPts val="160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597343108"/>
      </p:ext>
    </p:extLst>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3.xml"/><Relationship Id="rId5" Type="http://schemas.openxmlformats.org/officeDocument/2006/relationships/image" Target="../media/image13.jpeg"/><Relationship Id="rId4" Type="http://schemas.openxmlformats.org/officeDocument/2006/relationships/image" Target="../media/image12.jpe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3.xml"/><Relationship Id="rId4" Type="http://schemas.openxmlformats.org/officeDocument/2006/relationships/image" Target="../media/image16.jp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3.xml.rels><?xml version="1.0" encoding="UTF-8" standalone="yes"?>
<Relationships xmlns="http://schemas.openxmlformats.org/package/2006/relationships"><Relationship Id="rId2" Type="http://schemas.openxmlformats.org/officeDocument/2006/relationships/hyperlink" Target="https://www.realbuzz.com/articles-interests/fitness/article/top-tips-foryoga-beginners/" TargetMode="External"/><Relationship Id="rId1" Type="http://schemas.openxmlformats.org/officeDocument/2006/relationships/slideLayout" Target="../slideLayouts/slideLayout2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8"/>
        <p:cNvGrpSpPr/>
        <p:nvPr/>
      </p:nvGrpSpPr>
      <p:grpSpPr>
        <a:xfrm>
          <a:off x="0" y="0"/>
          <a:ext cx="0" cy="0"/>
          <a:chOff x="0" y="0"/>
          <a:chExt cx="0" cy="0"/>
        </a:xfrm>
      </p:grpSpPr>
      <p:pic>
        <p:nvPicPr>
          <p:cNvPr id="59" name="Google Shape;59;p13"/>
          <p:cNvPicPr preferRelativeResize="0"/>
          <p:nvPr/>
        </p:nvPicPr>
        <p:blipFill rotWithShape="1">
          <a:blip r:embed="rId3">
            <a:alphaModFix/>
          </a:blip>
          <a:srcRect/>
          <a:stretch/>
        </p:blipFill>
        <p:spPr>
          <a:xfrm>
            <a:off x="3127500" y="236151"/>
            <a:ext cx="3000000" cy="1994099"/>
          </a:xfrm>
          <a:prstGeom prst="rect">
            <a:avLst/>
          </a:prstGeom>
          <a:noFill/>
          <a:ln>
            <a:noFill/>
          </a:ln>
        </p:spPr>
      </p:pic>
      <p:sp>
        <p:nvSpPr>
          <p:cNvPr id="60" name="Google Shape;60;p13"/>
          <p:cNvSpPr txBox="1">
            <a:spLocks noGrp="1"/>
          </p:cNvSpPr>
          <p:nvPr>
            <p:ph type="ctrTitle"/>
          </p:nvPr>
        </p:nvSpPr>
        <p:spPr>
          <a:xfrm>
            <a:off x="512700" y="2230250"/>
            <a:ext cx="8229600" cy="256032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200"/>
              <a:buNone/>
            </a:pPr>
            <a:r>
              <a:rPr lang="en" sz="3000" b="1" dirty="0">
                <a:latin typeface="Times New Roman"/>
                <a:ea typeface="Times New Roman"/>
                <a:cs typeface="Times New Roman"/>
                <a:sym typeface="Times New Roman"/>
              </a:rPr>
              <a:t>Department of Information Technology</a:t>
            </a:r>
            <a:br>
              <a:rPr lang="en" sz="3000" b="1" dirty="0">
                <a:latin typeface="Times New Roman"/>
                <a:ea typeface="Times New Roman"/>
                <a:cs typeface="Times New Roman"/>
                <a:sym typeface="Times New Roman"/>
              </a:rPr>
            </a:br>
            <a:r>
              <a:rPr lang="en-IN" sz="3000" b="1" strike="noStrike" spc="-1" dirty="0">
                <a:solidFill>
                  <a:srgbClr val="FFFBF0"/>
                </a:solidFill>
                <a:latin typeface="Times New Roman"/>
                <a:ea typeface="Times New Roman"/>
              </a:rPr>
              <a:t>NBA Accredited</a:t>
            </a:r>
            <a:endParaRPr sz="3000" b="1" dirty="0">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1100"/>
              <a:buFont typeface="Arial"/>
              <a:buNone/>
            </a:pPr>
            <a:r>
              <a:rPr lang="en" sz="2400" dirty="0">
                <a:latin typeface="Times New Roman"/>
                <a:ea typeface="Times New Roman"/>
                <a:cs typeface="Times New Roman"/>
                <a:sym typeface="Times New Roman"/>
              </a:rPr>
              <a:t>A.P. Shah Institute of Technology</a:t>
            </a:r>
            <a:endParaRPr sz="2400" dirty="0">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1100"/>
              <a:buFont typeface="Arial"/>
              <a:buNone/>
            </a:pPr>
            <a:r>
              <a:rPr lang="en" sz="2400" dirty="0">
                <a:latin typeface="Times New Roman"/>
                <a:ea typeface="Times New Roman"/>
                <a:cs typeface="Times New Roman"/>
                <a:sym typeface="Times New Roman"/>
              </a:rPr>
              <a:t>G.B.Road,Kasarvadavli, Thane(W), Mumbai-400615</a:t>
            </a:r>
            <a:endParaRPr sz="2400" dirty="0">
              <a:latin typeface="Times New Roman"/>
              <a:ea typeface="Times New Roman"/>
              <a:cs typeface="Times New Roman"/>
              <a:sym typeface="Times New Roman"/>
            </a:endParaRPr>
          </a:p>
          <a:p>
            <a:pPr marL="0" lvl="0" indent="0" algn="ctr" rtl="0">
              <a:lnSpc>
                <a:spcPct val="100000"/>
              </a:lnSpc>
              <a:spcBef>
                <a:spcPts val="0"/>
              </a:spcBef>
              <a:spcAft>
                <a:spcPts val="0"/>
              </a:spcAft>
              <a:buSzPts val="4200"/>
              <a:buNone/>
            </a:pPr>
            <a:r>
              <a:rPr lang="en" sz="2400" dirty="0">
                <a:latin typeface="Times New Roman"/>
                <a:ea typeface="Times New Roman"/>
                <a:cs typeface="Times New Roman"/>
                <a:sym typeface="Times New Roman"/>
              </a:rPr>
              <a:t>UNIVERSITY OF MUMBAI</a:t>
            </a:r>
            <a:endParaRPr sz="2400" dirty="0">
              <a:latin typeface="Times New Roman"/>
              <a:ea typeface="Times New Roman"/>
              <a:cs typeface="Times New Roman"/>
              <a:sym typeface="Times New Roman"/>
            </a:endParaRPr>
          </a:p>
          <a:p>
            <a:pPr marL="0" lvl="0" indent="0" algn="ctr" rtl="0">
              <a:lnSpc>
                <a:spcPct val="100000"/>
              </a:lnSpc>
              <a:spcBef>
                <a:spcPts val="0"/>
              </a:spcBef>
              <a:spcAft>
                <a:spcPts val="0"/>
              </a:spcAft>
              <a:buSzPts val="4200"/>
              <a:buNone/>
            </a:pPr>
            <a:r>
              <a:rPr lang="en" sz="2400" dirty="0">
                <a:latin typeface="Times New Roman"/>
                <a:ea typeface="Times New Roman"/>
                <a:cs typeface="Times New Roman"/>
                <a:sym typeface="Times New Roman"/>
              </a:rPr>
              <a:t>Academic Year 2020-2021</a:t>
            </a:r>
            <a:endParaRPr sz="2400" dirty="0">
              <a:latin typeface="Times New Roman"/>
              <a:ea typeface="Times New Roman"/>
              <a:cs typeface="Times New Roman"/>
              <a:sym typeface="Times New Roman"/>
            </a:endParaRPr>
          </a:p>
        </p:txBody>
      </p:sp>
      <p:sp>
        <p:nvSpPr>
          <p:cNvPr id="2" name="Rectangle 1">
            <a:extLst>
              <a:ext uri="{FF2B5EF4-FFF2-40B4-BE49-F238E27FC236}">
                <a16:creationId xmlns:a16="http://schemas.microsoft.com/office/drawing/2014/main" id="{92798706-9D9D-43D2-A46F-BA92A77A7666}"/>
              </a:ext>
            </a:extLst>
          </p:cNvPr>
          <p:cNvSpPr/>
          <p:nvPr/>
        </p:nvSpPr>
        <p:spPr>
          <a:xfrm>
            <a:off x="422564" y="3269673"/>
            <a:ext cx="768927" cy="74814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456840" y="433976"/>
            <a:ext cx="8229600" cy="7315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434343"/>
                </a:solidFill>
                <a:latin typeface="Times New Roman"/>
                <a:ea typeface="Times New Roman"/>
              </a:rPr>
              <a:t>1.3 Literature Review</a:t>
            </a:r>
            <a:endParaRPr lang="en-IN" sz="3000" b="0" strike="noStrike" spc="-1" dirty="0">
              <a:latin typeface="Arial"/>
            </a:endParaRPr>
          </a:p>
        </p:txBody>
      </p:sp>
      <p:sp>
        <p:nvSpPr>
          <p:cNvPr id="5" name="Content Placeholder 2">
            <a:extLst>
              <a:ext uri="{FF2B5EF4-FFF2-40B4-BE49-F238E27FC236}">
                <a16:creationId xmlns:a16="http://schemas.microsoft.com/office/drawing/2014/main" id="{FE282739-6A34-4FF0-909F-7C332B0399D1}"/>
              </a:ext>
            </a:extLst>
          </p:cNvPr>
          <p:cNvSpPr txBox="1">
            <a:spLocks/>
          </p:cNvSpPr>
          <p:nvPr/>
        </p:nvSpPr>
        <p:spPr>
          <a:xfrm>
            <a:off x="456840" y="1165496"/>
            <a:ext cx="8229600" cy="320040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IN" sz="1400" b="1" u="sng" dirty="0">
                <a:latin typeface="Times New Roman" panose="02020603050405020304" pitchFamily="18" charset="0"/>
                <a:cs typeface="Times New Roman" panose="02020603050405020304" pitchFamily="18" charset="0"/>
              </a:rPr>
              <a:t>Paper Title </a:t>
            </a:r>
            <a:r>
              <a:rPr lang="en-IN" sz="14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Distributed Grating Sensor Stress Data Acquisition and Management System</a:t>
            </a:r>
            <a:endParaRPr lang="en-IN" sz="1400" dirty="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r>
              <a:rPr lang="en-IN" sz="1400" b="1" u="sng" dirty="0">
                <a:latin typeface="Times New Roman" panose="02020603050405020304" pitchFamily="18" charset="0"/>
                <a:cs typeface="Times New Roman" panose="02020603050405020304" pitchFamily="18" charset="0"/>
              </a:rPr>
              <a:t>Authors: </a:t>
            </a:r>
            <a:r>
              <a:rPr lang="en-IN" sz="1400" dirty="0" err="1">
                <a:latin typeface="Times New Roman" panose="02020603050405020304" pitchFamily="18" charset="0"/>
                <a:cs typeface="Times New Roman" panose="02020603050405020304" pitchFamily="18" charset="0"/>
              </a:rPr>
              <a:t>Zhenhai</a:t>
            </a:r>
            <a:r>
              <a:rPr lang="en-IN" sz="1400" dirty="0">
                <a:latin typeface="Times New Roman" panose="02020603050405020304" pitchFamily="18" charset="0"/>
                <a:cs typeface="Times New Roman" panose="02020603050405020304" pitchFamily="18" charset="0"/>
              </a:rPr>
              <a:t> Mu , </a:t>
            </a:r>
            <a:r>
              <a:rPr lang="en-IN" sz="1400" dirty="0" err="1">
                <a:latin typeface="Times New Roman" panose="02020603050405020304" pitchFamily="18" charset="0"/>
                <a:cs typeface="Times New Roman" panose="02020603050405020304" pitchFamily="18" charset="0"/>
              </a:rPr>
              <a:t>Lizhen</a:t>
            </a:r>
            <a:r>
              <a:rPr lang="en-IN" sz="1400" dirty="0">
                <a:latin typeface="Times New Roman" panose="02020603050405020304" pitchFamily="18" charset="0"/>
                <a:cs typeface="Times New Roman" panose="02020603050405020304" pitchFamily="18" charset="0"/>
              </a:rPr>
              <a:t> Jiang </a:t>
            </a:r>
          </a:p>
          <a:p>
            <a:pPr marL="0" indent="0" algn="just">
              <a:buFont typeface="Arial" panose="020B0604020202020204" pitchFamily="34" charset="0"/>
              <a:buNone/>
            </a:pPr>
            <a:r>
              <a:rPr lang="en-IN" sz="1400" b="1" u="sng" dirty="0">
                <a:latin typeface="Times New Roman" panose="02020603050405020304" pitchFamily="18" charset="0"/>
                <a:cs typeface="Times New Roman" panose="02020603050405020304" pitchFamily="18" charset="0"/>
              </a:rPr>
              <a:t>Publication details : </a:t>
            </a:r>
            <a:r>
              <a:rPr lang="en-US" sz="1400" dirty="0">
                <a:latin typeface="Times New Roman" panose="02020603050405020304" pitchFamily="18" charset="0"/>
                <a:cs typeface="Times New Roman" panose="02020603050405020304" pitchFamily="18" charset="0"/>
              </a:rPr>
              <a:t>Guilin University of Aerospace Technology ,Guilin,541004,China</a:t>
            </a:r>
          </a:p>
          <a:p>
            <a:pPr marL="0" indent="0" algn="just">
              <a:buFont typeface="Arial" panose="020B0604020202020204" pitchFamily="34" charset="0"/>
              <a:buNone/>
            </a:pPr>
            <a:r>
              <a:rPr lang="en-IN" sz="1400" b="1" u="sng" dirty="0">
                <a:latin typeface="Times New Roman" panose="02020603050405020304" pitchFamily="18" charset="0"/>
                <a:cs typeface="Times New Roman" panose="02020603050405020304" pitchFamily="18" charset="0"/>
              </a:rPr>
              <a:t>Findings: </a:t>
            </a:r>
            <a:r>
              <a:rPr lang="en-US" sz="1400" dirty="0">
                <a:latin typeface="Times New Roman" panose="02020603050405020304" pitchFamily="18" charset="0"/>
                <a:cs typeface="Times New Roman" panose="02020603050405020304" pitchFamily="18" charset="0"/>
              </a:rPr>
              <a:t>As a popular measuring tool, grating sensor should be </a:t>
            </a:r>
            <a:r>
              <a:rPr lang="en-US" sz="1400" dirty="0" err="1">
                <a:latin typeface="Times New Roman" panose="02020603050405020304" pitchFamily="18" charset="0"/>
                <a:cs typeface="Times New Roman" panose="02020603050405020304" pitchFamily="18" charset="0"/>
              </a:rPr>
              <a:t>used.The</a:t>
            </a:r>
            <a:r>
              <a:rPr lang="en-US" sz="1400" dirty="0">
                <a:latin typeface="Times New Roman" panose="02020603050405020304" pitchFamily="18" charset="0"/>
                <a:cs typeface="Times New Roman" panose="02020603050405020304" pitchFamily="18" charset="0"/>
              </a:rPr>
              <a:t> range of application is more and more extensive. The advantages of high-precision data measured make it a promising development prospect at home and abroad. At the same time, the system design of this subject needs to combine hardware and software. </a:t>
            </a:r>
          </a:p>
          <a:p>
            <a:pPr marL="0" indent="0" algn="just">
              <a:buFont typeface="Arial" panose="020B0604020202020204" pitchFamily="34" charset="0"/>
              <a:buNone/>
            </a:pPr>
            <a:r>
              <a:rPr lang="en-US" sz="1400" b="1" u="sng" dirty="0">
                <a:latin typeface="Times New Roman" panose="02020603050405020304" pitchFamily="18" charset="0"/>
                <a:cs typeface="Times New Roman" panose="02020603050405020304" pitchFamily="18" charset="0"/>
              </a:rPr>
              <a:t>Advantages: </a:t>
            </a:r>
            <a:r>
              <a:rPr lang="en-US" sz="1400" dirty="0">
                <a:latin typeface="Times New Roman" panose="02020603050405020304" pitchFamily="18" charset="0"/>
                <a:cs typeface="Times New Roman" panose="02020603050405020304" pitchFamily="18" charset="0"/>
              </a:rPr>
              <a:t>Detect The level of stress</a:t>
            </a:r>
          </a:p>
          <a:p>
            <a:pPr marL="0" indent="0" algn="just">
              <a:buFont typeface="Arial" panose="020B0604020202020204" pitchFamily="34" charset="0"/>
              <a:buNone/>
            </a:pPr>
            <a:r>
              <a:rPr lang="en-US" sz="1400" b="1" u="sng" dirty="0">
                <a:latin typeface="Times New Roman" panose="02020603050405020304" pitchFamily="18" charset="0"/>
                <a:cs typeface="Times New Roman" panose="02020603050405020304" pitchFamily="18" charset="0"/>
              </a:rPr>
              <a:t>Galvanic Skin Response Disadvantages: </a:t>
            </a:r>
            <a:r>
              <a:rPr lang="en-US" sz="1400" dirty="0">
                <a:latin typeface="Times New Roman" panose="02020603050405020304" pitchFamily="18" charset="0"/>
                <a:cs typeface="Times New Roman" panose="02020603050405020304" pitchFamily="18" charset="0"/>
              </a:rPr>
              <a:t>Chatbot was not provided and Fuzzy Logic was not provided, Only level is shown.</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660736"/>
      </p:ext>
    </p:extLst>
  </p:cSld>
  <p:clrMapOvr>
    <a:masterClrMapping/>
  </p:clrMapOvr>
  <p:transition spd="slow">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457200" y="410128"/>
            <a:ext cx="8229600" cy="7315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a:ea typeface="Times New Roman"/>
              </a:rPr>
              <a:t>1.4 Problem Definition</a:t>
            </a:r>
            <a:endParaRPr lang="en-IN" sz="3000" b="0" strike="noStrike" spc="-1" dirty="0">
              <a:latin typeface="Arial"/>
            </a:endParaRPr>
          </a:p>
        </p:txBody>
      </p:sp>
      <p:sp>
        <p:nvSpPr>
          <p:cNvPr id="4" name="Content Placeholder 2">
            <a:extLst>
              <a:ext uri="{FF2B5EF4-FFF2-40B4-BE49-F238E27FC236}">
                <a16:creationId xmlns:a16="http://schemas.microsoft.com/office/drawing/2014/main" id="{2590D7E3-9522-4E91-807E-A0D242D42360}"/>
              </a:ext>
            </a:extLst>
          </p:cNvPr>
          <p:cNvSpPr txBox="1">
            <a:spLocks/>
          </p:cNvSpPr>
          <p:nvPr/>
        </p:nvSpPr>
        <p:spPr>
          <a:xfrm>
            <a:off x="457200" y="1141648"/>
            <a:ext cx="5029200" cy="32004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400" dirty="0">
                <a:latin typeface="Times New Roman" panose="02020603050405020304" pitchFamily="18" charset="0"/>
                <a:ea typeface="Times New Roman" panose="02020603050405020304" pitchFamily="18" charset="0"/>
                <a:cs typeface="Arial" panose="020B0604020202020204" pitchFamily="34" charset="0"/>
              </a:rPr>
              <a:t>Baymax is an AI based application, which serves as a companion and is capable of understanding people’s emotions.</a:t>
            </a:r>
          </a:p>
          <a:p>
            <a:pPr algn="just"/>
            <a:r>
              <a:rPr lang="en-US" sz="1400" dirty="0">
                <a:latin typeface="Times New Roman" panose="02020603050405020304" pitchFamily="18" charset="0"/>
                <a:ea typeface="Times New Roman" panose="02020603050405020304" pitchFamily="18" charset="0"/>
                <a:cs typeface="Arial" panose="020B0604020202020204" pitchFamily="34" charset="0"/>
              </a:rPr>
              <a:t>It helps to deal with depression and stress by guiding the person to think rationally and deal with any situation in an optimistic manner.</a:t>
            </a:r>
          </a:p>
          <a:p>
            <a:pPr algn="just"/>
            <a:r>
              <a:rPr lang="en-US" sz="1400" dirty="0">
                <a:latin typeface="Times New Roman" panose="02020603050405020304" pitchFamily="18" charset="0"/>
                <a:ea typeface="Times New Roman" panose="02020603050405020304" pitchFamily="18" charset="0"/>
                <a:cs typeface="Arial" panose="020B0604020202020204" pitchFamily="34" charset="0"/>
              </a:rPr>
              <a:t>Baymax is capable of analyzing depression levels and provides psychotherapy.</a:t>
            </a:r>
          </a:p>
          <a:p>
            <a:pPr algn="just"/>
            <a:r>
              <a:rPr lang="en-US" sz="1400" dirty="0">
                <a:latin typeface="Times New Roman" panose="02020603050405020304" pitchFamily="18" charset="0"/>
                <a:ea typeface="Times New Roman" panose="02020603050405020304" pitchFamily="18" charset="0"/>
                <a:cs typeface="Arial" panose="020B0604020202020204" pitchFamily="34" charset="0"/>
              </a:rPr>
              <a:t>This application should immediately send an alert to the user’s acquaintance when it identifies that the user is going to take a fatal decision.</a:t>
            </a:r>
          </a:p>
          <a:p>
            <a:pPr algn="just"/>
            <a:r>
              <a:rPr lang="en-US" sz="1400" dirty="0">
                <a:latin typeface="Times New Roman" panose="02020603050405020304" pitchFamily="18" charset="0"/>
                <a:ea typeface="Times New Roman" panose="02020603050405020304" pitchFamily="18" charset="0"/>
                <a:cs typeface="Arial" panose="020B0604020202020204" pitchFamily="34" charset="0"/>
              </a:rPr>
              <a:t>The Baymax software must take care of all the cases that will be encountered during conversation.</a:t>
            </a:r>
            <a:endParaRPr lang="en-IN" sz="1400" dirty="0"/>
          </a:p>
        </p:txBody>
      </p:sp>
      <p:pic>
        <p:nvPicPr>
          <p:cNvPr id="5" name="Content Placeholder 5">
            <a:extLst>
              <a:ext uri="{FF2B5EF4-FFF2-40B4-BE49-F238E27FC236}">
                <a16:creationId xmlns:a16="http://schemas.microsoft.com/office/drawing/2014/main" id="{CD3A71A5-9964-49F5-A7C8-92DC89B8AA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6400" y="1288821"/>
            <a:ext cx="3291840" cy="2468880"/>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CustomShape 1"/>
          <p:cNvSpPr/>
          <p:nvPr/>
        </p:nvSpPr>
        <p:spPr>
          <a:xfrm>
            <a:off x="457200" y="420742"/>
            <a:ext cx="8229600" cy="7315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a:ea typeface="Times New Roman"/>
              </a:rPr>
              <a:t>1.5 Scope</a:t>
            </a:r>
            <a:endParaRPr lang="en-IN" sz="3000" b="0" strike="noStrike" spc="-1" dirty="0">
              <a:latin typeface="Arial"/>
            </a:endParaRPr>
          </a:p>
        </p:txBody>
      </p:sp>
      <p:pic>
        <p:nvPicPr>
          <p:cNvPr id="5" name="Content Placeholder 5">
            <a:extLst>
              <a:ext uri="{FF2B5EF4-FFF2-40B4-BE49-F238E27FC236}">
                <a16:creationId xmlns:a16="http://schemas.microsoft.com/office/drawing/2014/main" id="{246D2CED-990C-4DC5-9D38-4F0B4A86E2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44029" y="873039"/>
            <a:ext cx="3117887" cy="3397422"/>
          </a:xfrm>
          <a:prstGeom prst="rect">
            <a:avLst/>
          </a:prstGeom>
        </p:spPr>
      </p:pic>
      <p:sp>
        <p:nvSpPr>
          <p:cNvPr id="6" name="Content Placeholder 2">
            <a:extLst>
              <a:ext uri="{FF2B5EF4-FFF2-40B4-BE49-F238E27FC236}">
                <a16:creationId xmlns:a16="http://schemas.microsoft.com/office/drawing/2014/main" id="{B8C1EA13-1CE5-471C-A681-74CC047131E3}"/>
              </a:ext>
            </a:extLst>
          </p:cNvPr>
          <p:cNvSpPr txBox="1">
            <a:spLocks/>
          </p:cNvSpPr>
          <p:nvPr/>
        </p:nvSpPr>
        <p:spPr>
          <a:xfrm>
            <a:off x="457200" y="1152262"/>
            <a:ext cx="5029200" cy="3657600"/>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IN" sz="1400" dirty="0">
                <a:solidFill>
                  <a:srgbClr val="000000"/>
                </a:solidFill>
                <a:latin typeface="Times New Roman" panose="02020603050405020304" pitchFamily="18" charset="0"/>
                <a:ea typeface="Times New Roman" panose="02020603050405020304" pitchFamily="18" charset="0"/>
              </a:rPr>
              <a:t>The aim at detecting the depression level of a certain age criteria. From the result, it can be clearly stated that people differ from the state of health to do so the person's information is kept in database and each individual is provided with a different level of treatment.</a:t>
            </a:r>
            <a:endParaRPr lang="en-IN" sz="1400" dirty="0">
              <a:latin typeface="Times New Roman" panose="02020603050405020304" pitchFamily="18" charset="0"/>
              <a:ea typeface="Times New Roman" panose="02020603050405020304" pitchFamily="18" charset="0"/>
            </a:endParaRPr>
          </a:p>
          <a:p>
            <a:pPr algn="just"/>
            <a:r>
              <a:rPr lang="en-IN" sz="1400" dirty="0">
                <a:solidFill>
                  <a:srgbClr val="000000"/>
                </a:solidFill>
                <a:latin typeface="Times New Roman" panose="02020603050405020304" pitchFamily="18" charset="0"/>
                <a:ea typeface="Times New Roman" panose="02020603050405020304" pitchFamily="18" charset="0"/>
              </a:rPr>
              <a:t>Given the current versatility and variety of development option for mobile application, the key is to determine what platform will best align with your business problems and goals. Mobile application are a powerful tool for connecting with the consumer, businesses and users, and their functionality and value is only increasing as the world continues to more towards mobility.</a:t>
            </a:r>
            <a:endParaRPr lang="en-IN" sz="1400" dirty="0">
              <a:latin typeface="Times New Roman" panose="02020603050405020304" pitchFamily="18" charset="0"/>
              <a:ea typeface="Times New Roman" panose="02020603050405020304" pitchFamily="18" charset="0"/>
            </a:endParaRPr>
          </a:p>
          <a:p>
            <a:pPr algn="just"/>
            <a:r>
              <a:rPr lang="en-IN" sz="1400" dirty="0">
                <a:solidFill>
                  <a:srgbClr val="000000"/>
                </a:solidFill>
                <a:latin typeface="Calibri" panose="020F0502020204030204" pitchFamily="34" charset="0"/>
                <a:ea typeface="Calibri" panose="020F0502020204030204" pitchFamily="34" charset="0"/>
                <a:cs typeface="Mangal" panose="02040503050203030202" pitchFamily="18" charset="0"/>
              </a:rPr>
              <a:t>As the features where compared with some other significance features, and as a result it was stated that few project where dealing only till the depression detection. As this application deals with the detection as well as to help to decreased the level of depression.</a:t>
            </a:r>
            <a:endParaRPr lang="en-IN" sz="1400"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CustomShape 1"/>
          <p:cNvSpPr/>
          <p:nvPr/>
        </p:nvSpPr>
        <p:spPr>
          <a:xfrm>
            <a:off x="457199" y="394725"/>
            <a:ext cx="8229600" cy="7315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a:ea typeface="Times New Roman"/>
              </a:rPr>
              <a:t>1.6 Technology stack</a:t>
            </a:r>
            <a:endParaRPr lang="en-IN" sz="3000" b="0" strike="noStrike" spc="-1" dirty="0">
              <a:latin typeface="Arial"/>
            </a:endParaRPr>
          </a:p>
        </p:txBody>
      </p:sp>
      <p:sp>
        <p:nvSpPr>
          <p:cNvPr id="4" name="Content Placeholder 2">
            <a:extLst>
              <a:ext uri="{FF2B5EF4-FFF2-40B4-BE49-F238E27FC236}">
                <a16:creationId xmlns:a16="http://schemas.microsoft.com/office/drawing/2014/main" id="{BFBB1157-6F7E-4145-A255-A2EBBA8342CE}"/>
              </a:ext>
            </a:extLst>
          </p:cNvPr>
          <p:cNvSpPr txBox="1">
            <a:spLocks/>
          </p:cNvSpPr>
          <p:nvPr/>
        </p:nvSpPr>
        <p:spPr>
          <a:xfrm>
            <a:off x="462148" y="1676365"/>
            <a:ext cx="5029200" cy="27432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IN" sz="1400" b="1" dirty="0">
                <a:latin typeface="Times New Roman" panose="02020603050405020304" pitchFamily="18" charset="0"/>
                <a:cs typeface="Times New Roman" panose="02020603050405020304" pitchFamily="18" charset="0"/>
              </a:rPr>
              <a:t>Hardware</a:t>
            </a:r>
          </a:p>
          <a:p>
            <a:pPr marL="457200" indent="-457200" algn="just">
              <a:buFont typeface="Arial" panose="020B0604020202020204" pitchFamily="34" charset="0"/>
              <a:buAutoNum type="arabicPeriod"/>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Working Computer with 500GB Hard Drive and 4GB RAM</a:t>
            </a:r>
          </a:p>
          <a:p>
            <a:pPr marL="457200" indent="-457200" algn="just">
              <a:buFont typeface="Arial" panose="020B0604020202020204" pitchFamily="34" charset="0"/>
              <a:buAutoNum type="arabicPeriod"/>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Keyboard, Mouse</a:t>
            </a:r>
          </a:p>
          <a:p>
            <a:pPr marL="0" indent="0" algn="just">
              <a:buFont typeface="Arial" panose="020B0604020202020204" pitchFamily="34" charset="0"/>
              <a:buNone/>
            </a:pPr>
            <a:r>
              <a:rPr lang="en-US" sz="1400" b="1" dirty="0">
                <a:latin typeface="Times New Roman" panose="02020603050405020304" pitchFamily="18" charset="0"/>
                <a:ea typeface="Times New Roman" panose="02020603050405020304" pitchFamily="18" charset="0"/>
                <a:cs typeface="Times New Roman" panose="02020603050405020304" pitchFamily="18" charset="0"/>
              </a:rPr>
              <a:t>Software</a:t>
            </a:r>
          </a:p>
          <a:p>
            <a:pPr marL="457200" indent="-457200" algn="just">
              <a:buFont typeface="Arial" panose="020B0604020202020204" pitchFamily="34" charset="0"/>
              <a:buAutoNum type="arabicPeriod"/>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Kotlin: Using Android studio.</a:t>
            </a:r>
          </a:p>
          <a:p>
            <a:pPr marL="457200" indent="-457200" algn="just">
              <a:buFont typeface="Arial" panose="020B0604020202020204" pitchFamily="34" charset="0"/>
              <a:buAutoNum type="arabicPeriod"/>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Database: Firebase</a:t>
            </a:r>
          </a:p>
          <a:p>
            <a:pPr marL="457200" indent="-457200" algn="just">
              <a:buFont typeface="Arial" panose="020B0604020202020204" pitchFamily="34" charset="0"/>
              <a:buAutoNum type="arabicPeriod"/>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Rule Engine: DROOLS.  </a:t>
            </a:r>
            <a:endParaRPr lang="en-IN" sz="1400" dirty="0">
              <a:latin typeface="Times New Roman" panose="02020603050405020304" pitchFamily="18" charset="0"/>
              <a:ea typeface="Calibri" panose="020F0502020204030204" pitchFamily="34" charset="0"/>
              <a:cs typeface="Times New Roman" panose="02020603050405020304" pitchFamily="18" charset="0"/>
            </a:endParaRPr>
          </a:p>
          <a:p>
            <a:pPr marL="457200" indent="-457200" algn="just">
              <a:buFont typeface="Arial" panose="020B0604020202020204" pitchFamily="34" charset="0"/>
              <a:buAutoNum type="arabicPeriod"/>
            </a:pPr>
            <a:endParaRPr lang="en-IN" sz="1400" dirty="0">
              <a:latin typeface="Times New Roman" panose="02020603050405020304" pitchFamily="18" charset="0"/>
              <a:ea typeface="Calibri" panose="020F0502020204030204" pitchFamily="34" charset="0"/>
              <a:cs typeface="Times New Roman" panose="02020603050405020304" pitchFamily="18" charset="0"/>
            </a:endParaRPr>
          </a:p>
          <a:p>
            <a:pPr marL="457200" indent="-457200" algn="just">
              <a:buFont typeface="Arial" panose="020B0604020202020204" pitchFamily="34" charset="0"/>
              <a:buAutoNum type="arabicPeriod"/>
            </a:pPr>
            <a:endParaRPr lang="en-IN" sz="1400"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buFont typeface="Arial" panose="020B0604020202020204" pitchFamily="34" charset="0"/>
              <a:buNone/>
            </a:pPr>
            <a:endParaRPr lang="en-US" sz="140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en-IN" sz="1400" b="1" dirty="0">
              <a:latin typeface="Times New Roman" panose="02020603050405020304" pitchFamily="18" charset="0"/>
              <a:cs typeface="Times New Roman" panose="02020603050405020304" pitchFamily="18" charset="0"/>
            </a:endParaRPr>
          </a:p>
        </p:txBody>
      </p:sp>
      <p:pic>
        <p:nvPicPr>
          <p:cNvPr id="5" name="Content Placeholder 5">
            <a:extLst>
              <a:ext uri="{FF2B5EF4-FFF2-40B4-BE49-F238E27FC236}">
                <a16:creationId xmlns:a16="http://schemas.microsoft.com/office/drawing/2014/main" id="{0D7C8211-B330-4724-A934-732D29DF9E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1348" y="1861337"/>
            <a:ext cx="3353872" cy="2373256"/>
          </a:xfrm>
          <a:prstGeom prst="rect">
            <a:avLst/>
          </a:prstGeom>
        </p:spPr>
      </p:pic>
      <p:sp>
        <p:nvSpPr>
          <p:cNvPr id="2" name="TextBox 1">
            <a:extLst>
              <a:ext uri="{FF2B5EF4-FFF2-40B4-BE49-F238E27FC236}">
                <a16:creationId xmlns:a16="http://schemas.microsoft.com/office/drawing/2014/main" id="{E7EF9749-9BB4-4092-AA12-5946E66732F4}"/>
              </a:ext>
            </a:extLst>
          </p:cNvPr>
          <p:cNvSpPr txBox="1"/>
          <p:nvPr/>
        </p:nvSpPr>
        <p:spPr>
          <a:xfrm>
            <a:off x="3648394" y="1216639"/>
            <a:ext cx="1736373" cy="369332"/>
          </a:xfrm>
          <a:prstGeom prst="rect">
            <a:avLst/>
          </a:prstGeom>
          <a:noFill/>
        </p:spPr>
        <p:txBody>
          <a:bodyPr wrap="none" rtlCol="0">
            <a:spAutoFit/>
          </a:bodyPr>
          <a:lstStyle/>
          <a:p>
            <a:r>
              <a:rPr lang="en-IN" b="1" dirty="0">
                <a:latin typeface="Times New Roman" panose="02020603050405020304" pitchFamily="18" charset="0"/>
                <a:cs typeface="Times New Roman" panose="02020603050405020304" pitchFamily="18" charset="0"/>
              </a:rPr>
              <a:t>Developer</a:t>
            </a:r>
            <a:r>
              <a:rPr lang="en-IN" b="1" dirty="0"/>
              <a:t> Side</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CustomShape 1"/>
          <p:cNvSpPr/>
          <p:nvPr/>
        </p:nvSpPr>
        <p:spPr>
          <a:xfrm>
            <a:off x="457200" y="426770"/>
            <a:ext cx="8229600" cy="7315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a:ea typeface="Times New Roman"/>
              </a:rPr>
              <a:t>1.6 Technology stack</a:t>
            </a:r>
            <a:endParaRPr lang="en-IN" sz="3000" b="0" strike="noStrike" spc="-1" dirty="0">
              <a:latin typeface="Arial"/>
            </a:endParaRPr>
          </a:p>
        </p:txBody>
      </p:sp>
      <p:sp>
        <p:nvSpPr>
          <p:cNvPr id="6" name="Content Placeholder 2">
            <a:extLst>
              <a:ext uri="{FF2B5EF4-FFF2-40B4-BE49-F238E27FC236}">
                <a16:creationId xmlns:a16="http://schemas.microsoft.com/office/drawing/2014/main" id="{CA7ACC61-6650-4BEF-BB1E-1EB1D1DB520B}"/>
              </a:ext>
            </a:extLst>
          </p:cNvPr>
          <p:cNvSpPr txBox="1">
            <a:spLocks/>
          </p:cNvSpPr>
          <p:nvPr/>
        </p:nvSpPr>
        <p:spPr>
          <a:xfrm>
            <a:off x="413657" y="1230202"/>
            <a:ext cx="5181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sz="1400" dirty="0">
              <a:latin typeface="Calibri" panose="020F0502020204030204" pitchFamily="34" charset="0"/>
              <a:ea typeface="Calibri" panose="020F0502020204030204" pitchFamily="34" charset="0"/>
              <a:cs typeface="Arial" panose="020B0604020202020204" pitchFamily="34" charset="0"/>
            </a:endParaRPr>
          </a:p>
          <a:p>
            <a:endParaRPr lang="en-IN" sz="1400" dirty="0"/>
          </a:p>
        </p:txBody>
      </p:sp>
      <p:sp>
        <p:nvSpPr>
          <p:cNvPr id="2" name="TextBox 1">
            <a:extLst>
              <a:ext uri="{FF2B5EF4-FFF2-40B4-BE49-F238E27FC236}">
                <a16:creationId xmlns:a16="http://schemas.microsoft.com/office/drawing/2014/main" id="{572636E8-35B8-4E8E-A534-4F5F1D4A23C4}"/>
              </a:ext>
            </a:extLst>
          </p:cNvPr>
          <p:cNvSpPr txBox="1"/>
          <p:nvPr/>
        </p:nvSpPr>
        <p:spPr>
          <a:xfrm>
            <a:off x="457200" y="1676798"/>
            <a:ext cx="1065356" cy="646331"/>
          </a:xfrm>
          <a:prstGeom prst="rect">
            <a:avLst/>
          </a:prstGeom>
          <a:noFill/>
        </p:spPr>
        <p:txBody>
          <a:bodyPr wrap="none" rtlCol="0">
            <a:spAutoFit/>
          </a:bodyPr>
          <a:lstStyle/>
          <a:p>
            <a:r>
              <a:rPr lang="en-IN" b="1" dirty="0">
                <a:latin typeface="Times New Roman" panose="02020603050405020304" pitchFamily="18" charset="0"/>
                <a:cs typeface="Times New Roman" panose="02020603050405020304" pitchFamily="18" charset="0"/>
              </a:rPr>
              <a:t>Software</a:t>
            </a:r>
            <a:endParaRPr lang="en-IN" sz="1800" b="1" dirty="0">
              <a:latin typeface="Times New Roman" panose="02020603050405020304" pitchFamily="18" charset="0"/>
              <a:cs typeface="Times New Roman" panose="02020603050405020304" pitchFamily="18" charset="0"/>
            </a:endParaRPr>
          </a:p>
          <a:p>
            <a:endParaRPr lang="en-IN" dirty="0"/>
          </a:p>
        </p:txBody>
      </p:sp>
      <p:sp>
        <p:nvSpPr>
          <p:cNvPr id="8" name="TextBox 7">
            <a:extLst>
              <a:ext uri="{FF2B5EF4-FFF2-40B4-BE49-F238E27FC236}">
                <a16:creationId xmlns:a16="http://schemas.microsoft.com/office/drawing/2014/main" id="{1607D876-7857-4B0D-A659-1D245AA3CD76}"/>
              </a:ext>
            </a:extLst>
          </p:cNvPr>
          <p:cNvSpPr txBox="1"/>
          <p:nvPr/>
        </p:nvSpPr>
        <p:spPr>
          <a:xfrm>
            <a:off x="457200" y="2061395"/>
            <a:ext cx="5029200" cy="646331"/>
          </a:xfrm>
          <a:prstGeom prst="rect">
            <a:avLst/>
          </a:prstGeom>
          <a:noFill/>
        </p:spPr>
        <p:txBody>
          <a:bodyPr wrap="square">
            <a:spAutoFit/>
          </a:bodyPr>
          <a:lstStyle/>
          <a:p>
            <a:pPr algn="just"/>
            <a:r>
              <a:rPr lang="en-US" sz="1800" dirty="0">
                <a:latin typeface="Times New Roman" panose="02020603050405020304" pitchFamily="18" charset="0"/>
                <a:ea typeface="Times New Roman" panose="02020603050405020304" pitchFamily="18" charset="0"/>
                <a:cs typeface="Times New Roman" panose="02020603050405020304" pitchFamily="18" charset="0"/>
              </a:rPr>
              <a:t>RAM 2gb +</a:t>
            </a:r>
          </a:p>
          <a:p>
            <a:pPr algn="just"/>
            <a:r>
              <a:rPr lang="en-IN" sz="1800" b="0" i="0" dirty="0">
                <a:effectLst/>
                <a:latin typeface="Times New Roman" panose="02020603050405020304" pitchFamily="18" charset="0"/>
                <a:cs typeface="Times New Roman" panose="02020603050405020304" pitchFamily="18" charset="0"/>
              </a:rPr>
              <a:t>Processor- MediaTek </a:t>
            </a:r>
            <a:r>
              <a:rPr lang="en-IN" sz="1800" b="0" i="0" dirty="0" err="1">
                <a:effectLst/>
                <a:latin typeface="Times New Roman" panose="02020603050405020304" pitchFamily="18" charset="0"/>
                <a:cs typeface="Times New Roman" panose="02020603050405020304" pitchFamily="18" charset="0"/>
              </a:rPr>
              <a:t>Helio</a:t>
            </a:r>
            <a:r>
              <a:rPr lang="en-IN" sz="1800" b="0" i="0" dirty="0">
                <a:effectLst/>
                <a:latin typeface="Times New Roman" panose="02020603050405020304" pitchFamily="18" charset="0"/>
                <a:cs typeface="Times New Roman" panose="02020603050405020304" pitchFamily="18" charset="0"/>
              </a:rPr>
              <a:t> P10</a:t>
            </a:r>
            <a:endParaRPr lang="en-US" sz="1800" dirty="0">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9" name="Content Placeholder 5">
            <a:extLst>
              <a:ext uri="{FF2B5EF4-FFF2-40B4-BE49-F238E27FC236}">
                <a16:creationId xmlns:a16="http://schemas.microsoft.com/office/drawing/2014/main" id="{9F4AAF59-A149-41DB-84EA-C8AF95DF76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4492" y="661936"/>
            <a:ext cx="2877388" cy="3135361"/>
          </a:xfrm>
          <a:prstGeom prst="rect">
            <a:avLst/>
          </a:prstGeom>
        </p:spPr>
      </p:pic>
      <p:sp>
        <p:nvSpPr>
          <p:cNvPr id="10" name="TextBox 9">
            <a:extLst>
              <a:ext uri="{FF2B5EF4-FFF2-40B4-BE49-F238E27FC236}">
                <a16:creationId xmlns:a16="http://schemas.microsoft.com/office/drawing/2014/main" id="{933A3F06-8632-47FD-89B9-C2104B9686BD}"/>
              </a:ext>
            </a:extLst>
          </p:cNvPr>
          <p:cNvSpPr txBox="1"/>
          <p:nvPr/>
        </p:nvSpPr>
        <p:spPr>
          <a:xfrm>
            <a:off x="457200" y="2818598"/>
            <a:ext cx="5029200" cy="646331"/>
          </a:xfrm>
          <a:prstGeom prst="rect">
            <a:avLst/>
          </a:prstGeom>
          <a:noFill/>
        </p:spPr>
        <p:txBody>
          <a:bodyPr wrap="none" rtlCol="0">
            <a:spAutoFit/>
          </a:bodyPr>
          <a:lstStyle/>
          <a:p>
            <a:r>
              <a:rPr lang="en-IN" sz="1800" b="1" dirty="0">
                <a:latin typeface="Times New Roman" panose="02020603050405020304" pitchFamily="18" charset="0"/>
                <a:cs typeface="Times New Roman" panose="02020603050405020304" pitchFamily="18" charset="0"/>
              </a:rPr>
              <a:t>Hardware</a:t>
            </a:r>
          </a:p>
          <a:p>
            <a:endParaRPr lang="en-IN" dirty="0"/>
          </a:p>
        </p:txBody>
      </p:sp>
      <p:sp>
        <p:nvSpPr>
          <p:cNvPr id="11" name="Content Placeholder 2">
            <a:extLst>
              <a:ext uri="{FF2B5EF4-FFF2-40B4-BE49-F238E27FC236}">
                <a16:creationId xmlns:a16="http://schemas.microsoft.com/office/drawing/2014/main" id="{6EC74D65-E701-4FDB-9991-6C8D4DDB8469}"/>
              </a:ext>
            </a:extLst>
          </p:cNvPr>
          <p:cNvSpPr txBox="1">
            <a:spLocks/>
          </p:cNvSpPr>
          <p:nvPr/>
        </p:nvSpPr>
        <p:spPr>
          <a:xfrm>
            <a:off x="413657" y="3177271"/>
            <a:ext cx="5029200" cy="4572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800" dirty="0">
                <a:latin typeface="Times New Roman" panose="02020603050405020304" pitchFamily="18" charset="0"/>
                <a:ea typeface="Times New Roman" panose="02020603050405020304" pitchFamily="18" charset="0"/>
                <a:cs typeface="Arial" panose="020B0604020202020204" pitchFamily="34" charset="0"/>
              </a:rPr>
              <a:t> Android Phone (Version 5.0 Lollipop)</a:t>
            </a:r>
          </a:p>
        </p:txBody>
      </p:sp>
      <p:sp>
        <p:nvSpPr>
          <p:cNvPr id="12" name="TextBox 11">
            <a:extLst>
              <a:ext uri="{FF2B5EF4-FFF2-40B4-BE49-F238E27FC236}">
                <a16:creationId xmlns:a16="http://schemas.microsoft.com/office/drawing/2014/main" id="{A6B36DDF-C92A-4C7A-B2AE-EDD369C52252}"/>
              </a:ext>
            </a:extLst>
          </p:cNvPr>
          <p:cNvSpPr txBox="1"/>
          <p:nvPr/>
        </p:nvSpPr>
        <p:spPr>
          <a:xfrm>
            <a:off x="3891974" y="1209280"/>
            <a:ext cx="1360052" cy="369332"/>
          </a:xfrm>
          <a:prstGeom prst="rect">
            <a:avLst/>
          </a:prstGeom>
          <a:noFill/>
        </p:spPr>
        <p:txBody>
          <a:bodyPr wrap="none" rtlCol="0">
            <a:spAutoFit/>
          </a:bodyPr>
          <a:lstStyle/>
          <a:p>
            <a:r>
              <a:rPr lang="en-IN" b="1" dirty="0">
                <a:latin typeface="Times New Roman" panose="02020603050405020304" pitchFamily="18" charset="0"/>
                <a:cs typeface="Times New Roman" panose="02020603050405020304" pitchFamily="18" charset="0"/>
              </a:rPr>
              <a:t>User’s</a:t>
            </a:r>
            <a:r>
              <a:rPr lang="en-IN" b="1" dirty="0"/>
              <a:t> Side</a:t>
            </a:r>
          </a:p>
        </p:txBody>
      </p:sp>
    </p:spTree>
    <p:extLst>
      <p:ext uri="{BB962C8B-B14F-4D97-AF65-F5344CB8AC3E}">
        <p14:creationId xmlns:p14="http://schemas.microsoft.com/office/powerpoint/2010/main" val="3712925103"/>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CustomShape 1"/>
          <p:cNvSpPr/>
          <p:nvPr/>
        </p:nvSpPr>
        <p:spPr>
          <a:xfrm>
            <a:off x="274320" y="405900"/>
            <a:ext cx="8412480" cy="7315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a:ea typeface="Times New Roman"/>
              </a:rPr>
              <a:t>1.7 Benefits for environment &amp; Society</a:t>
            </a:r>
            <a:endParaRPr lang="en-IN" sz="3000" b="0" strike="noStrike" spc="-1" dirty="0">
              <a:latin typeface="Arial"/>
            </a:endParaRPr>
          </a:p>
        </p:txBody>
      </p:sp>
      <p:sp>
        <p:nvSpPr>
          <p:cNvPr id="97" name="CustomShape 2"/>
          <p:cNvSpPr/>
          <p:nvPr/>
        </p:nvSpPr>
        <p:spPr>
          <a:xfrm>
            <a:off x="365760" y="1138767"/>
            <a:ext cx="8229600" cy="32004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342360" algn="just">
              <a:lnSpc>
                <a:spcPct val="115000"/>
              </a:lnSpc>
              <a:buClr>
                <a:srgbClr val="000000"/>
              </a:buClr>
              <a:buFont typeface="Old Standard TT"/>
              <a:buChar char="●"/>
            </a:pPr>
            <a:r>
              <a:rPr lang="en-IN" sz="1400" b="0" strike="noStrike" spc="-1" dirty="0">
                <a:solidFill>
                  <a:srgbClr val="000000"/>
                </a:solidFill>
                <a:latin typeface="Times New Roman" panose="02020603050405020304" pitchFamily="18" charset="0"/>
                <a:ea typeface="Old Standard TT"/>
                <a:cs typeface="Times New Roman" panose="02020603050405020304" pitchFamily="18" charset="0"/>
              </a:rPr>
              <a:t>It Helps people to keep them out of stress and Anxiety.                                  </a:t>
            </a:r>
            <a:endParaRPr lang="en-IN" sz="1400" b="0" strike="noStrike" spc="-1" dirty="0">
              <a:latin typeface="Times New Roman" panose="02020603050405020304" pitchFamily="18" charset="0"/>
              <a:cs typeface="Times New Roman" panose="02020603050405020304" pitchFamily="18" charset="0"/>
            </a:endParaRPr>
          </a:p>
          <a:p>
            <a:pPr marL="457200" indent="-342360" algn="just">
              <a:lnSpc>
                <a:spcPct val="115000"/>
              </a:lnSpc>
              <a:buClr>
                <a:srgbClr val="000000"/>
              </a:buClr>
              <a:buFont typeface="Old Standard TT"/>
              <a:buChar char="●"/>
            </a:pPr>
            <a:r>
              <a:rPr lang="en-IN" sz="1400" b="0" strike="noStrike" spc="-1" dirty="0">
                <a:solidFill>
                  <a:srgbClr val="000000"/>
                </a:solidFill>
                <a:latin typeface="Times New Roman" panose="02020603050405020304" pitchFamily="18" charset="0"/>
                <a:ea typeface="Old Standard TT"/>
                <a:cs typeface="Times New Roman" panose="02020603050405020304" pitchFamily="18" charset="0"/>
              </a:rPr>
              <a:t>It Boost confidence level in patients and keep them out from stress. </a:t>
            </a:r>
            <a:r>
              <a:rPr lang="en-US" sz="1400" strike="noStrike" spc="-1" dirty="0">
                <a:solidFill>
                  <a:srgbClr val="202124"/>
                </a:solidFill>
                <a:latin typeface="Times New Roman" panose="02020603050405020304" pitchFamily="18" charset="0"/>
                <a:ea typeface="Old Standard TT"/>
                <a:cs typeface="Times New Roman" panose="02020603050405020304" pitchFamily="18" charset="0"/>
              </a:rPr>
              <a:t>E</a:t>
            </a:r>
            <a:r>
              <a:rPr lang="en-US" sz="1400" b="0" i="0" dirty="0">
                <a:solidFill>
                  <a:srgbClr val="202124"/>
                </a:solidFill>
                <a:effectLst/>
                <a:latin typeface="Times New Roman" panose="02020603050405020304" pitchFamily="18" charset="0"/>
                <a:cs typeface="Times New Roman" panose="02020603050405020304" pitchFamily="18" charset="0"/>
              </a:rPr>
              <a:t>nergize and prompt you to take action.</a:t>
            </a:r>
            <a:r>
              <a:rPr lang="en-IN" sz="1400" b="0" strike="noStrike" spc="-1" dirty="0">
                <a:solidFill>
                  <a:srgbClr val="000000"/>
                </a:solidFill>
                <a:latin typeface="Times New Roman" panose="02020603050405020304" pitchFamily="18" charset="0"/>
                <a:ea typeface="Old Standard TT"/>
                <a:cs typeface="Times New Roman" panose="02020603050405020304" pitchFamily="18" charset="0"/>
              </a:rPr>
              <a:t>                            </a:t>
            </a:r>
            <a:endParaRPr lang="en-IN" sz="1400" b="0" strike="noStrike" spc="-1" dirty="0">
              <a:latin typeface="Times New Roman" panose="02020603050405020304" pitchFamily="18" charset="0"/>
              <a:cs typeface="Times New Roman" panose="02020603050405020304" pitchFamily="18" charset="0"/>
            </a:endParaRPr>
          </a:p>
          <a:p>
            <a:pPr marL="457200" indent="-342360" algn="just">
              <a:lnSpc>
                <a:spcPct val="115000"/>
              </a:lnSpc>
              <a:buClr>
                <a:srgbClr val="000000"/>
              </a:buClr>
              <a:buFont typeface="Old Standard TT"/>
              <a:buChar char="●"/>
            </a:pPr>
            <a:r>
              <a:rPr lang="en-US" sz="1400" b="0" i="0" dirty="0">
                <a:solidFill>
                  <a:srgbClr val="000000"/>
                </a:solidFill>
                <a:effectLst/>
                <a:latin typeface="Times New Roman" panose="02020603050405020304" pitchFamily="18" charset="0"/>
                <a:cs typeface="Times New Roman" panose="02020603050405020304" pitchFamily="18" charset="0"/>
              </a:rPr>
              <a:t>Our </a:t>
            </a:r>
            <a:r>
              <a:rPr lang="en-US" sz="1400" dirty="0">
                <a:solidFill>
                  <a:srgbClr val="000000"/>
                </a:solidFill>
                <a:latin typeface="Times New Roman" panose="02020603050405020304" pitchFamily="18" charset="0"/>
                <a:cs typeface="Times New Roman" panose="02020603050405020304" pitchFamily="18" charset="0"/>
              </a:rPr>
              <a:t>Application </a:t>
            </a:r>
            <a:r>
              <a:rPr lang="en-US" sz="1400" b="0" i="0" dirty="0">
                <a:solidFill>
                  <a:srgbClr val="000000"/>
                </a:solidFill>
                <a:effectLst/>
                <a:latin typeface="Times New Roman" panose="02020603050405020304" pitchFamily="18" charset="0"/>
                <a:cs typeface="Times New Roman" panose="02020603050405020304" pitchFamily="18" charset="0"/>
              </a:rPr>
              <a:t>make you see the bright side of life, motivate, and give hope for a better future.</a:t>
            </a:r>
          </a:p>
          <a:p>
            <a:pPr marL="457200" indent="-342360" algn="just">
              <a:lnSpc>
                <a:spcPct val="115000"/>
              </a:lnSpc>
              <a:buClr>
                <a:srgbClr val="000000"/>
              </a:buClr>
              <a:buFont typeface="Old Standard TT"/>
              <a:buChar char="●"/>
            </a:pPr>
            <a:r>
              <a:rPr lang="en-US" sz="1400" i="0" dirty="0">
                <a:solidFill>
                  <a:srgbClr val="000000"/>
                </a:solidFill>
                <a:effectLst/>
                <a:latin typeface="Times New Roman" panose="02020603050405020304" pitchFamily="18" charset="0"/>
                <a:cs typeface="Times New Roman" panose="02020603050405020304" pitchFamily="18" charset="0"/>
              </a:rPr>
              <a:t>Our Application inspire to positive thinking and taking positive action</a:t>
            </a:r>
            <a:r>
              <a:rPr lang="en-IN" sz="1400" i="0" spc="-1" dirty="0">
                <a:solidFill>
                  <a:srgbClr val="000000"/>
                </a:solidFill>
                <a:effectLst/>
                <a:latin typeface="Times New Roman" panose="02020603050405020304" pitchFamily="18" charset="0"/>
                <a:cs typeface="Times New Roman" panose="02020603050405020304" pitchFamily="18" charset="0"/>
              </a:rPr>
              <a:t>.</a:t>
            </a:r>
            <a:r>
              <a:rPr lang="en-IN" sz="1400" strike="noStrike" spc="-1" dirty="0">
                <a:solidFill>
                  <a:srgbClr val="000000"/>
                </a:solidFill>
                <a:latin typeface="Times New Roman" panose="02020603050405020304" pitchFamily="18" charset="0"/>
                <a:ea typeface="Old Standard TT"/>
                <a:cs typeface="Times New Roman" panose="02020603050405020304" pitchFamily="18" charset="0"/>
              </a:rPr>
              <a:t>    </a:t>
            </a:r>
          </a:p>
          <a:p>
            <a:pPr marL="457200" indent="-342360" algn="just">
              <a:lnSpc>
                <a:spcPct val="115000"/>
              </a:lnSpc>
              <a:buClr>
                <a:srgbClr val="000000"/>
              </a:buClr>
              <a:buFont typeface="Old Standard TT"/>
              <a:buChar char="●"/>
            </a:pPr>
            <a:r>
              <a:rPr lang="en-IN" sz="1400" spc="-1" dirty="0">
                <a:solidFill>
                  <a:srgbClr val="000000"/>
                </a:solidFill>
                <a:latin typeface="Times New Roman" panose="02020603050405020304" pitchFamily="18" charset="0"/>
                <a:ea typeface="Old Standard TT"/>
                <a:cs typeface="Times New Roman" panose="02020603050405020304" pitchFamily="18" charset="0"/>
              </a:rPr>
              <a:t>The Power Of Smile.</a:t>
            </a:r>
          </a:p>
          <a:p>
            <a:pPr marL="457200" indent="-342360" algn="just">
              <a:lnSpc>
                <a:spcPct val="115000"/>
              </a:lnSpc>
              <a:buClr>
                <a:srgbClr val="000000"/>
              </a:buClr>
              <a:buFont typeface="Old Standard TT"/>
              <a:buChar char="●"/>
            </a:pPr>
            <a:r>
              <a:rPr lang="en-IN" sz="1400" strike="noStrike" spc="-1" dirty="0">
                <a:solidFill>
                  <a:srgbClr val="000000"/>
                </a:solidFill>
                <a:latin typeface="Times New Roman" panose="02020603050405020304" pitchFamily="18" charset="0"/>
                <a:ea typeface="Old Standard TT"/>
                <a:cs typeface="Times New Roman" panose="02020603050405020304" pitchFamily="18" charset="0"/>
              </a:rPr>
              <a:t>Live </a:t>
            </a:r>
            <a:r>
              <a:rPr lang="en-IN" sz="1400" spc="-1" dirty="0">
                <a:solidFill>
                  <a:srgbClr val="000000"/>
                </a:solidFill>
                <a:latin typeface="Times New Roman" panose="02020603050405020304" pitchFamily="18" charset="0"/>
                <a:ea typeface="Old Standard TT"/>
                <a:cs typeface="Times New Roman" panose="02020603050405020304" pitchFamily="18" charset="0"/>
              </a:rPr>
              <a:t>Doctor support.</a:t>
            </a:r>
            <a:r>
              <a:rPr lang="en-IN" sz="1400" strike="noStrike" spc="-1" dirty="0">
                <a:solidFill>
                  <a:srgbClr val="000000"/>
                </a:solidFill>
                <a:latin typeface="Times New Roman" panose="02020603050405020304" pitchFamily="18" charset="0"/>
                <a:ea typeface="Old Standard TT"/>
                <a:cs typeface="Times New Roman" panose="02020603050405020304" pitchFamily="18" charset="0"/>
              </a:rPr>
              <a:t>                 </a:t>
            </a:r>
            <a:endParaRPr lang="en-IN" sz="1400" strike="noStrike" spc="-1" dirty="0">
              <a:latin typeface="Times New Roman" panose="02020603050405020304" pitchFamily="18" charset="0"/>
              <a:cs typeface="Times New Roman" panose="02020603050405020304" pitchFamily="18" charset="0"/>
            </a:endParaRPr>
          </a:p>
          <a:p>
            <a:pPr marL="457200" indent="-227880" algn="just">
              <a:lnSpc>
                <a:spcPct val="115000"/>
              </a:lnSpc>
            </a:pPr>
            <a:endParaRPr lang="en-IN" sz="1400" b="0" strike="noStrike" spc="-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8"/>
        <p:cNvGrpSpPr/>
        <p:nvPr/>
      </p:nvGrpSpPr>
      <p:grpSpPr>
        <a:xfrm>
          <a:off x="0" y="0"/>
          <a:ext cx="0" cy="0"/>
          <a:chOff x="0" y="0"/>
          <a:chExt cx="0" cy="0"/>
        </a:xfrm>
      </p:grpSpPr>
      <p:sp>
        <p:nvSpPr>
          <p:cNvPr id="60" name="Google Shape;60;p13"/>
          <p:cNvSpPr txBox="1">
            <a:spLocks noGrp="1"/>
          </p:cNvSpPr>
          <p:nvPr>
            <p:ph type="ctrTitle"/>
          </p:nvPr>
        </p:nvSpPr>
        <p:spPr>
          <a:xfrm>
            <a:off x="457200" y="2573482"/>
            <a:ext cx="8229600" cy="731520"/>
          </a:xfrm>
          <a:prstGeom prst="rect">
            <a:avLst/>
          </a:prstGeom>
          <a:noFill/>
          <a:ln>
            <a:noFill/>
          </a:ln>
        </p:spPr>
        <p:txBody>
          <a:bodyPr spcFirstLastPara="1" wrap="square" lIns="91425" tIns="91425" rIns="91425" bIns="91425" anchor="b" anchorCtr="0">
            <a:noAutofit/>
          </a:bodyPr>
          <a:lstStyle/>
          <a:p>
            <a:pPr>
              <a:lnSpc>
                <a:spcPct val="100000"/>
              </a:lnSpc>
            </a:pPr>
            <a:r>
              <a:rPr lang="en-IN" sz="4000" b="1" strike="noStrike" spc="-1" dirty="0">
                <a:solidFill>
                  <a:srgbClr val="FFFBF0"/>
                </a:solidFill>
                <a:latin typeface="Times New Roman"/>
                <a:ea typeface="Times New Roman"/>
              </a:rPr>
              <a:t>2. Project Design</a:t>
            </a:r>
            <a:endParaRPr lang="en-IN" sz="4000" b="0" strike="noStrike" spc="-1" dirty="0">
              <a:latin typeface="Arial"/>
            </a:endParaRPr>
          </a:p>
        </p:txBody>
      </p:sp>
      <p:sp>
        <p:nvSpPr>
          <p:cNvPr id="3" name="Rectangle 2">
            <a:extLst>
              <a:ext uri="{FF2B5EF4-FFF2-40B4-BE49-F238E27FC236}">
                <a16:creationId xmlns:a16="http://schemas.microsoft.com/office/drawing/2014/main" id="{E21E35F1-F115-4800-8D36-F757461891BD}"/>
              </a:ext>
            </a:extLst>
          </p:cNvPr>
          <p:cNvSpPr/>
          <p:nvPr/>
        </p:nvSpPr>
        <p:spPr>
          <a:xfrm>
            <a:off x="422564" y="3269673"/>
            <a:ext cx="768927" cy="74814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solidFill>
                <a:schemeClr val="tx1"/>
              </a:solidFill>
            </a:endParaRPr>
          </a:p>
        </p:txBody>
      </p:sp>
    </p:spTree>
    <p:extLst>
      <p:ext uri="{BB962C8B-B14F-4D97-AF65-F5344CB8AC3E}">
        <p14:creationId xmlns:p14="http://schemas.microsoft.com/office/powerpoint/2010/main" val="8529250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368467" y="-53797"/>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a:ea typeface="Times New Roman"/>
              </a:rPr>
              <a:t>2.1 Proposed System Architecture</a:t>
            </a:r>
            <a:endParaRPr lang="en-IN" sz="3000" b="0" strike="noStrike" spc="-1" dirty="0">
              <a:latin typeface="Arial"/>
            </a:endParaRPr>
          </a:p>
        </p:txBody>
      </p:sp>
      <p:pic>
        <p:nvPicPr>
          <p:cNvPr id="5" name="Picture 4">
            <a:extLst>
              <a:ext uri="{FF2B5EF4-FFF2-40B4-BE49-F238E27FC236}">
                <a16:creationId xmlns:a16="http://schemas.microsoft.com/office/drawing/2014/main" id="{4503E538-8B4E-4931-B932-E331A31376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0046" y="558563"/>
            <a:ext cx="3756838" cy="4218203"/>
          </a:xfrm>
          <a:prstGeom prst="rect">
            <a:avLst/>
          </a:prstGeom>
        </p:spPr>
      </p:pic>
    </p:spTree>
    <p:extLst>
      <p:ext uri="{BB962C8B-B14F-4D97-AF65-F5344CB8AC3E}">
        <p14:creationId xmlns:p14="http://schemas.microsoft.com/office/powerpoint/2010/main" val="2276815863"/>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a:ea typeface="Times New Roman"/>
              </a:rPr>
              <a:t>2.2 Design(Flow Of Modules)</a:t>
            </a:r>
            <a:endParaRPr lang="en-IN" sz="3000" b="0" strike="noStrike" spc="-1" dirty="0">
              <a:latin typeface="Arial"/>
            </a:endParaRPr>
          </a:p>
        </p:txBody>
      </p:sp>
      <p:sp>
        <p:nvSpPr>
          <p:cNvPr id="4" name="object 2">
            <a:extLst>
              <a:ext uri="{FF2B5EF4-FFF2-40B4-BE49-F238E27FC236}">
                <a16:creationId xmlns:a16="http://schemas.microsoft.com/office/drawing/2014/main" id="{2E7F236D-FF44-46E6-A0D2-E825E8CC66FA}"/>
              </a:ext>
            </a:extLst>
          </p:cNvPr>
          <p:cNvSpPr/>
          <p:nvPr/>
        </p:nvSpPr>
        <p:spPr>
          <a:xfrm>
            <a:off x="1729563" y="1419958"/>
            <a:ext cx="5491229" cy="338596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a:solidFill>
                  <a:srgbClr val="000000"/>
                </a:solidFill>
                <a:latin typeface="Times New Roman"/>
                <a:ea typeface="Times New Roman"/>
              </a:rPr>
              <a:t>2.3 Description Of Use Case</a:t>
            </a:r>
            <a:endParaRPr lang="en-IN" sz="3000" b="0" strike="noStrike" spc="-1">
              <a:latin typeface="Arial"/>
            </a:endParaRPr>
          </a:p>
        </p:txBody>
      </p:sp>
      <p:sp>
        <p:nvSpPr>
          <p:cNvPr id="105"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sp>
      <p:pic>
        <p:nvPicPr>
          <p:cNvPr id="4" name="Picture 3">
            <a:extLst>
              <a:ext uri="{FF2B5EF4-FFF2-40B4-BE49-F238E27FC236}">
                <a16:creationId xmlns:a16="http://schemas.microsoft.com/office/drawing/2014/main" id="{748EAB1F-2A2A-4C5B-949C-5581F11AC0B4}"/>
              </a:ext>
            </a:extLst>
          </p:cNvPr>
          <p:cNvPicPr/>
          <p:nvPr/>
        </p:nvPicPr>
        <p:blipFill>
          <a:blip r:embed="rId2"/>
          <a:srcRect/>
          <a:stretch>
            <a:fillRect/>
          </a:stretch>
        </p:blipFill>
        <p:spPr bwMode="auto">
          <a:xfrm>
            <a:off x="1351827" y="1171440"/>
            <a:ext cx="5731510" cy="2788920"/>
          </a:xfrm>
          <a:prstGeom prst="rect">
            <a:avLst/>
          </a:prstGeom>
          <a:noFill/>
          <a:ln w="9525">
            <a:noFill/>
            <a:miter lim="800000"/>
            <a:headEnd/>
            <a:tailEnd/>
          </a:ln>
        </p:spPr>
      </p:pic>
      <p:sp>
        <p:nvSpPr>
          <p:cNvPr id="6" name="TextBox 5">
            <a:extLst>
              <a:ext uri="{FF2B5EF4-FFF2-40B4-BE49-F238E27FC236}">
                <a16:creationId xmlns:a16="http://schemas.microsoft.com/office/drawing/2014/main" id="{3C166E93-4570-4FCF-A3D2-267625C14AB6}"/>
              </a:ext>
            </a:extLst>
          </p:cNvPr>
          <p:cNvSpPr txBox="1"/>
          <p:nvPr/>
        </p:nvSpPr>
        <p:spPr>
          <a:xfrm>
            <a:off x="774340" y="4074480"/>
            <a:ext cx="7594599" cy="572144"/>
          </a:xfrm>
          <a:prstGeom prst="rect">
            <a:avLst/>
          </a:prstGeom>
          <a:noFill/>
        </p:spPr>
        <p:txBody>
          <a:bodyPr wrap="square">
            <a:spAutoFit/>
          </a:bodyPr>
          <a:lstStyle/>
          <a:p>
            <a:pPr algn="just">
              <a:lnSpc>
                <a:spcPct val="115000"/>
              </a:lnSpc>
              <a:spcAft>
                <a:spcPts val="1000"/>
              </a:spcAft>
            </a:pPr>
            <a:r>
              <a:rPr lang="en-IN" sz="1400" dirty="0">
                <a:effectLst/>
                <a:latin typeface="Times New Roman" panose="02020603050405020304" pitchFamily="18" charset="0"/>
                <a:ea typeface="Calibri" panose="020F0502020204030204" pitchFamily="34" charset="0"/>
                <a:cs typeface="Mangal" panose="02040503050203030202" pitchFamily="18" charset="0"/>
              </a:rPr>
              <a:t>Patient, Application, Expert acts as an actor. here patient will give input to the application. Patient and Expert will communicate through application. </a:t>
            </a:r>
            <a:endParaRPr lang="en-IN" sz="1400" dirty="0">
              <a:effectLst/>
              <a:latin typeface="Calibri" panose="020F0502020204030204" pitchFamily="34" charset="0"/>
              <a:ea typeface="Calibri" panose="020F0502020204030204" pitchFamily="34" charset="0"/>
              <a:cs typeface="Mangal" panose="02040503050203030202" pitchFamily="18" charset="0"/>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8"/>
        <p:cNvGrpSpPr/>
        <p:nvPr/>
      </p:nvGrpSpPr>
      <p:grpSpPr>
        <a:xfrm>
          <a:off x="0" y="0"/>
          <a:ext cx="0" cy="0"/>
          <a:chOff x="0" y="0"/>
          <a:chExt cx="0" cy="0"/>
        </a:xfrm>
      </p:grpSpPr>
      <p:sp>
        <p:nvSpPr>
          <p:cNvPr id="60" name="Google Shape;60;p13"/>
          <p:cNvSpPr txBox="1">
            <a:spLocks noGrp="1"/>
          </p:cNvSpPr>
          <p:nvPr>
            <p:ph type="ctrTitle"/>
          </p:nvPr>
        </p:nvSpPr>
        <p:spPr>
          <a:xfrm>
            <a:off x="457200" y="658437"/>
            <a:ext cx="8229600" cy="3840480"/>
          </a:xfrm>
          <a:prstGeom prst="rect">
            <a:avLst/>
          </a:prstGeom>
          <a:noFill/>
          <a:ln>
            <a:noFill/>
          </a:ln>
        </p:spPr>
        <p:txBody>
          <a:bodyPr spcFirstLastPara="1" wrap="square" lIns="91425" tIns="91425" rIns="91425" bIns="91425" anchor="b" anchorCtr="0">
            <a:noAutofit/>
          </a:bodyPr>
          <a:lstStyle/>
          <a:p>
            <a:pPr algn="ctr">
              <a:lnSpc>
                <a:spcPct val="100000"/>
              </a:lnSpc>
            </a:pPr>
            <a:r>
              <a:rPr lang="en-IN" sz="1800" b="0" strike="noStrike" spc="-1" dirty="0">
                <a:solidFill>
                  <a:srgbClr val="FFFBF0"/>
                </a:solidFill>
                <a:latin typeface="Times New Roman" panose="02020603050405020304" pitchFamily="18" charset="0"/>
                <a:ea typeface="Times New Roman"/>
                <a:cs typeface="Times New Roman" panose="02020603050405020304" pitchFamily="18" charset="0"/>
              </a:rPr>
              <a:t>A Project Report on</a:t>
            </a:r>
            <a:br>
              <a:rPr lang="en-IN" sz="1800" dirty="0">
                <a:latin typeface="Times New Roman" panose="02020603050405020304" pitchFamily="18" charset="0"/>
                <a:cs typeface="Times New Roman" panose="02020603050405020304" pitchFamily="18" charset="0"/>
              </a:rPr>
            </a:br>
            <a:r>
              <a:rPr lang="en-IN" sz="2400" b="1" strike="noStrike" spc="-1" dirty="0">
                <a:latin typeface="Times New Roman"/>
                <a:ea typeface="Times New Roman"/>
              </a:rPr>
              <a:t>Depression Detection System –(Baymax)</a:t>
            </a:r>
            <a:br>
              <a:rPr lang="en-IN" sz="1800" dirty="0">
                <a:latin typeface="Times New Roman" panose="02020603050405020304" pitchFamily="18" charset="0"/>
                <a:cs typeface="Times New Roman" panose="02020603050405020304" pitchFamily="18" charset="0"/>
              </a:rPr>
            </a:br>
            <a:r>
              <a:rPr lang="en-IN" sz="1800" b="0" strike="noStrike" spc="-1" dirty="0">
                <a:solidFill>
                  <a:srgbClr val="FFFBF0"/>
                </a:solidFill>
                <a:latin typeface="Times New Roman" panose="02020603050405020304" pitchFamily="18" charset="0"/>
                <a:ea typeface="Times New Roman"/>
                <a:cs typeface="Times New Roman" panose="02020603050405020304" pitchFamily="18" charset="0"/>
              </a:rPr>
              <a:t>Submitted in partial full fillment of the degree of</a:t>
            </a:r>
            <a:br>
              <a:rPr lang="en-IN" sz="1800" dirty="0">
                <a:latin typeface="Times New Roman" panose="02020603050405020304" pitchFamily="18" charset="0"/>
                <a:cs typeface="Times New Roman" panose="02020603050405020304" pitchFamily="18" charset="0"/>
              </a:rPr>
            </a:br>
            <a:r>
              <a:rPr lang="en-IN" sz="1800" b="0" strike="noStrike" spc="-1" dirty="0">
                <a:solidFill>
                  <a:srgbClr val="FFFBF0"/>
                </a:solidFill>
                <a:latin typeface="Times New Roman" panose="02020603050405020304" pitchFamily="18" charset="0"/>
                <a:ea typeface="Times New Roman"/>
                <a:cs typeface="Times New Roman" panose="02020603050405020304" pitchFamily="18" charset="0"/>
              </a:rPr>
              <a:t>Bachelor of Engineering(Sem-8)</a:t>
            </a:r>
            <a:br>
              <a:rPr lang="en-IN" sz="1800" dirty="0">
                <a:latin typeface="Times New Roman" panose="02020603050405020304" pitchFamily="18" charset="0"/>
                <a:cs typeface="Times New Roman" panose="02020603050405020304" pitchFamily="18" charset="0"/>
              </a:rPr>
            </a:br>
            <a:r>
              <a:rPr lang="en-IN" sz="1800" b="0" strike="noStrike" spc="-1" dirty="0">
                <a:solidFill>
                  <a:srgbClr val="FFFBF0"/>
                </a:solidFill>
                <a:latin typeface="Times New Roman" panose="02020603050405020304" pitchFamily="18" charset="0"/>
                <a:ea typeface="Times New Roman"/>
                <a:cs typeface="Times New Roman" panose="02020603050405020304" pitchFamily="18" charset="0"/>
              </a:rPr>
              <a:t>in</a:t>
            </a:r>
            <a:br>
              <a:rPr lang="en-IN" sz="1800" dirty="0">
                <a:latin typeface="Times New Roman" panose="02020603050405020304" pitchFamily="18" charset="0"/>
                <a:cs typeface="Times New Roman" panose="02020603050405020304" pitchFamily="18" charset="0"/>
              </a:rPr>
            </a:br>
            <a:r>
              <a:rPr lang="en-IN" sz="1800" b="1" strike="noStrike" spc="-1" dirty="0">
                <a:solidFill>
                  <a:srgbClr val="FFFBF0"/>
                </a:solidFill>
                <a:latin typeface="Times New Roman" panose="02020603050405020304" pitchFamily="18" charset="0"/>
                <a:ea typeface="Times New Roman"/>
                <a:cs typeface="Times New Roman" panose="02020603050405020304" pitchFamily="18" charset="0"/>
              </a:rPr>
              <a:t>INFORMATION TECHNOLOGY</a:t>
            </a:r>
            <a:br>
              <a:rPr lang="en-IN" sz="1800" dirty="0">
                <a:latin typeface="Times New Roman" panose="02020603050405020304" pitchFamily="18" charset="0"/>
                <a:cs typeface="Times New Roman" panose="02020603050405020304" pitchFamily="18" charset="0"/>
              </a:rPr>
            </a:br>
            <a:r>
              <a:rPr lang="en-IN" sz="1800" b="0" strike="noStrike" spc="-1" dirty="0">
                <a:solidFill>
                  <a:srgbClr val="FFFBF0"/>
                </a:solidFill>
                <a:latin typeface="Times New Roman" panose="02020603050405020304" pitchFamily="18" charset="0"/>
                <a:ea typeface="Times New Roman"/>
                <a:cs typeface="Times New Roman" panose="02020603050405020304" pitchFamily="18" charset="0"/>
              </a:rPr>
              <a:t>By</a:t>
            </a:r>
            <a:br>
              <a:rPr lang="en-IN" sz="1800" dirty="0">
                <a:latin typeface="Times New Roman" panose="02020603050405020304" pitchFamily="18" charset="0"/>
                <a:cs typeface="Times New Roman" panose="02020603050405020304" pitchFamily="18" charset="0"/>
              </a:rPr>
            </a:br>
            <a:r>
              <a:rPr lang="en-IN" sz="1800" b="0" strike="noStrike" spc="-1" dirty="0">
                <a:solidFill>
                  <a:srgbClr val="FFFBF0"/>
                </a:solidFill>
                <a:latin typeface="Times New Roman"/>
                <a:ea typeface="Times New Roman"/>
              </a:rPr>
              <a:t>Rupesh Prasad(14104010)</a:t>
            </a:r>
            <a:br>
              <a:rPr lang="en-IN" sz="900" dirty="0"/>
            </a:br>
            <a:r>
              <a:rPr lang="en-IN" sz="1800" dirty="0">
                <a:solidFill>
                  <a:schemeClr val="bg1"/>
                </a:solidFill>
                <a:latin typeface="Times New Roman" panose="02020603050405020304" pitchFamily="18" charset="0"/>
                <a:cs typeface="Times New Roman" panose="02020603050405020304" pitchFamily="18" charset="0"/>
              </a:rPr>
              <a:t>Nikhil Sonawane</a:t>
            </a:r>
            <a:r>
              <a:rPr lang="en-IN" sz="1800" b="0" strike="noStrike" spc="-1" dirty="0">
                <a:solidFill>
                  <a:srgbClr val="FFFBF0"/>
                </a:solidFill>
                <a:latin typeface="Times New Roman"/>
                <a:ea typeface="Times New Roman"/>
              </a:rPr>
              <a:t>(16204010)</a:t>
            </a:r>
            <a:br>
              <a:rPr lang="en-IN" sz="900" dirty="0"/>
            </a:br>
            <a:r>
              <a:rPr lang="en-IN" sz="1800" b="0" strike="noStrike" spc="-1" dirty="0">
                <a:solidFill>
                  <a:srgbClr val="FFFBF0"/>
                </a:solidFill>
                <a:latin typeface="Times New Roman"/>
                <a:ea typeface="Times New Roman"/>
              </a:rPr>
              <a:t>Rajesh Kumar Soni(16104062)</a:t>
            </a:r>
            <a:br>
              <a:rPr lang="en-IN" sz="1800" dirty="0">
                <a:latin typeface="Times New Roman" panose="02020603050405020304" pitchFamily="18" charset="0"/>
                <a:cs typeface="Times New Roman" panose="02020603050405020304" pitchFamily="18" charset="0"/>
              </a:rPr>
            </a:br>
            <a:br>
              <a:rPr lang="en-IN" sz="1800" dirty="0">
                <a:latin typeface="Times New Roman" panose="02020603050405020304" pitchFamily="18" charset="0"/>
                <a:cs typeface="Times New Roman" panose="02020603050405020304" pitchFamily="18" charset="0"/>
              </a:rPr>
            </a:br>
            <a:r>
              <a:rPr lang="en-IN" sz="1800" b="0" strike="noStrike" spc="-1" dirty="0">
                <a:solidFill>
                  <a:srgbClr val="FFFBF0"/>
                </a:solidFill>
                <a:latin typeface="Times New Roman" panose="02020603050405020304" pitchFamily="18" charset="0"/>
                <a:ea typeface="Times New Roman"/>
                <a:cs typeface="Times New Roman" panose="02020603050405020304" pitchFamily="18" charset="0"/>
              </a:rPr>
              <a:t>Under the Guidance of</a:t>
            </a:r>
            <a:br>
              <a:rPr lang="en-IN" sz="1800" dirty="0">
                <a:latin typeface="Times New Roman" panose="02020603050405020304" pitchFamily="18" charset="0"/>
                <a:cs typeface="Times New Roman" panose="02020603050405020304" pitchFamily="18" charset="0"/>
              </a:rPr>
            </a:br>
            <a:r>
              <a:rPr lang="en-IN" sz="1800" spc="-1" dirty="0">
                <a:solidFill>
                  <a:srgbClr val="FFFBF0"/>
                </a:solidFill>
                <a:latin typeface="Times New Roman" panose="02020603050405020304" pitchFamily="18" charset="0"/>
                <a:cs typeface="Times New Roman" panose="02020603050405020304" pitchFamily="18" charset="0"/>
              </a:rPr>
              <a:t>Prof. </a:t>
            </a:r>
            <a:r>
              <a:rPr lang="en-IN" sz="1800" b="0" strike="noStrike" spc="-1" dirty="0">
                <a:solidFill>
                  <a:srgbClr val="FFFBF0"/>
                </a:solidFill>
                <a:latin typeface="Times New Roman" panose="02020603050405020304" pitchFamily="18" charset="0"/>
                <a:ea typeface="Times New Roman"/>
                <a:cs typeface="Times New Roman" panose="02020603050405020304" pitchFamily="18" charset="0"/>
              </a:rPr>
              <a:t>Apeksha Mohite</a:t>
            </a:r>
            <a:endParaRPr sz="1800" dirty="0">
              <a:latin typeface="Times New Roman" panose="02020603050405020304" pitchFamily="18" charset="0"/>
              <a:ea typeface="Times New Roman"/>
              <a:cs typeface="Times New Roman" panose="02020603050405020304" pitchFamily="18" charset="0"/>
              <a:sym typeface="Times New Roman"/>
            </a:endParaRPr>
          </a:p>
        </p:txBody>
      </p:sp>
      <p:sp>
        <p:nvSpPr>
          <p:cNvPr id="3" name="Rectangle 2">
            <a:extLst>
              <a:ext uri="{FF2B5EF4-FFF2-40B4-BE49-F238E27FC236}">
                <a16:creationId xmlns:a16="http://schemas.microsoft.com/office/drawing/2014/main" id="{5FAE8031-31B9-491E-815F-FF4AC03BC788}"/>
              </a:ext>
            </a:extLst>
          </p:cNvPr>
          <p:cNvSpPr/>
          <p:nvPr/>
        </p:nvSpPr>
        <p:spPr>
          <a:xfrm>
            <a:off x="422564" y="3269673"/>
            <a:ext cx="768927" cy="74814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solidFill>
                <a:schemeClr val="tx1"/>
              </a:solidFill>
            </a:endParaRPr>
          </a:p>
        </p:txBody>
      </p:sp>
    </p:spTree>
    <p:extLst>
      <p:ext uri="{BB962C8B-B14F-4D97-AF65-F5344CB8AC3E}">
        <p14:creationId xmlns:p14="http://schemas.microsoft.com/office/powerpoint/2010/main" val="42068106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CustomShape 1"/>
          <p:cNvSpPr/>
          <p:nvPr/>
        </p:nvSpPr>
        <p:spPr>
          <a:xfrm>
            <a:off x="311760" y="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a:ea typeface="Times New Roman"/>
              </a:rPr>
              <a:t>2.4 Activity diagram</a:t>
            </a:r>
            <a:endParaRPr lang="en-IN" sz="3000" b="0" strike="noStrike" spc="-1" dirty="0">
              <a:latin typeface="Arial"/>
            </a:endParaRPr>
          </a:p>
        </p:txBody>
      </p:sp>
      <p:sp>
        <p:nvSpPr>
          <p:cNvPr id="107"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sp>
      <p:pic>
        <p:nvPicPr>
          <p:cNvPr id="7" name="Picture 6">
            <a:extLst>
              <a:ext uri="{FF2B5EF4-FFF2-40B4-BE49-F238E27FC236}">
                <a16:creationId xmlns:a16="http://schemas.microsoft.com/office/drawing/2014/main" id="{176039B8-29F7-4780-9EF3-4E82E23C414F}"/>
              </a:ext>
            </a:extLst>
          </p:cNvPr>
          <p:cNvPicPr/>
          <p:nvPr/>
        </p:nvPicPr>
        <p:blipFill>
          <a:blip r:embed="rId2"/>
          <a:srcRect/>
          <a:stretch>
            <a:fillRect/>
          </a:stretch>
        </p:blipFill>
        <p:spPr bwMode="auto">
          <a:xfrm>
            <a:off x="479597" y="730100"/>
            <a:ext cx="4092043" cy="4139595"/>
          </a:xfrm>
          <a:prstGeom prst="rect">
            <a:avLst/>
          </a:prstGeom>
          <a:noFill/>
          <a:ln w="9525">
            <a:noFill/>
            <a:miter lim="800000"/>
            <a:headEnd/>
            <a:tailEnd/>
          </a:ln>
        </p:spPr>
      </p:pic>
      <p:sp>
        <p:nvSpPr>
          <p:cNvPr id="9" name="TextBox 8">
            <a:extLst>
              <a:ext uri="{FF2B5EF4-FFF2-40B4-BE49-F238E27FC236}">
                <a16:creationId xmlns:a16="http://schemas.microsoft.com/office/drawing/2014/main" id="{DF349AA9-E473-4163-9F00-44198DC35868}"/>
              </a:ext>
            </a:extLst>
          </p:cNvPr>
          <p:cNvSpPr txBox="1"/>
          <p:nvPr/>
        </p:nvSpPr>
        <p:spPr>
          <a:xfrm>
            <a:off x="4415580" y="1664294"/>
            <a:ext cx="4572000" cy="954107"/>
          </a:xfrm>
          <a:prstGeom prst="rect">
            <a:avLst/>
          </a:prstGeom>
          <a:noFill/>
        </p:spPr>
        <p:txBody>
          <a:bodyPr wrap="square">
            <a:spAutoFit/>
          </a:bodyPr>
          <a:lstStyle/>
          <a:p>
            <a:pPr algn="just"/>
            <a:r>
              <a:rPr lang="en-IN" sz="1400" dirty="0">
                <a:effectLst/>
                <a:latin typeface="Times New Roman" panose="02020603050405020304" pitchFamily="18" charset="0"/>
                <a:ea typeface="Calibri" panose="020F0502020204030204" pitchFamily="34" charset="0"/>
              </a:rPr>
              <a:t>Patient, Application, Expert. Patient can register and login to the application and can communicate with chat bot. Expert predict depression level and if high use REBT therapy, send SMS to patient. </a:t>
            </a:r>
            <a:endParaRPr lang="en-IN" sz="1400"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CustomShape 1"/>
          <p:cNvSpPr/>
          <p:nvPr/>
        </p:nvSpPr>
        <p:spPr>
          <a:xfrm>
            <a:off x="191257" y="-4509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a:ea typeface="Times New Roman"/>
              </a:rPr>
              <a:t>2.5 Class Diagram</a:t>
            </a:r>
            <a:endParaRPr lang="en-IN" sz="3000" b="0" strike="noStrike" spc="-1" dirty="0">
              <a:latin typeface="Arial"/>
            </a:endParaRPr>
          </a:p>
        </p:txBody>
      </p:sp>
      <p:sp>
        <p:nvSpPr>
          <p:cNvPr id="109"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sp>
      <p:pic>
        <p:nvPicPr>
          <p:cNvPr id="4" name="Picture 3">
            <a:extLst>
              <a:ext uri="{FF2B5EF4-FFF2-40B4-BE49-F238E27FC236}">
                <a16:creationId xmlns:a16="http://schemas.microsoft.com/office/drawing/2014/main" id="{C3F090AD-77F5-4ADE-8DC0-BC3BFCE95024}"/>
              </a:ext>
            </a:extLst>
          </p:cNvPr>
          <p:cNvPicPr/>
          <p:nvPr/>
        </p:nvPicPr>
        <p:blipFill>
          <a:blip r:embed="rId2"/>
          <a:srcRect/>
          <a:stretch>
            <a:fillRect/>
          </a:stretch>
        </p:blipFill>
        <p:spPr bwMode="auto">
          <a:xfrm>
            <a:off x="0" y="567270"/>
            <a:ext cx="4309730" cy="4576230"/>
          </a:xfrm>
          <a:prstGeom prst="rect">
            <a:avLst/>
          </a:prstGeom>
          <a:noFill/>
          <a:ln w="9525">
            <a:noFill/>
            <a:miter lim="800000"/>
            <a:headEnd/>
            <a:tailEnd/>
          </a:ln>
        </p:spPr>
      </p:pic>
      <p:sp>
        <p:nvSpPr>
          <p:cNvPr id="5" name="TextBox 4">
            <a:extLst>
              <a:ext uri="{FF2B5EF4-FFF2-40B4-BE49-F238E27FC236}">
                <a16:creationId xmlns:a16="http://schemas.microsoft.com/office/drawing/2014/main" id="{33188C27-4691-41BD-A946-2EDB87A10B9E}"/>
              </a:ext>
            </a:extLst>
          </p:cNvPr>
          <p:cNvSpPr txBox="1"/>
          <p:nvPr/>
        </p:nvSpPr>
        <p:spPr>
          <a:xfrm>
            <a:off x="4451137" y="1549786"/>
            <a:ext cx="4572000" cy="1939185"/>
          </a:xfrm>
          <a:prstGeom prst="rect">
            <a:avLst/>
          </a:prstGeom>
          <a:noFill/>
        </p:spPr>
        <p:txBody>
          <a:bodyPr wrap="square">
            <a:spAutoFit/>
          </a:bodyPr>
          <a:lstStyle/>
          <a:p>
            <a:pPr algn="just">
              <a:lnSpc>
                <a:spcPct val="115000"/>
              </a:lnSpc>
              <a:spcAft>
                <a:spcPts val="1000"/>
              </a:spcAft>
            </a:pPr>
            <a:r>
              <a:rPr lang="en-IN" sz="1400" dirty="0">
                <a:latin typeface="Times New Roman" panose="02020603050405020304" pitchFamily="18" charset="0"/>
                <a:ea typeface="Calibri" panose="020F0502020204030204" pitchFamily="34" charset="0"/>
                <a:cs typeface="Mangal" panose="02040503050203030202" pitchFamily="18" charset="0"/>
              </a:rPr>
              <a:t>A</a:t>
            </a:r>
            <a:r>
              <a:rPr lang="en-IN" sz="1400" dirty="0">
                <a:effectLst/>
                <a:latin typeface="Times New Roman" panose="02020603050405020304" pitchFamily="18" charset="0"/>
                <a:ea typeface="Calibri" panose="020F0502020204030204" pitchFamily="34" charset="0"/>
                <a:cs typeface="Mangal" panose="02040503050203030202" pitchFamily="18" charset="0"/>
              </a:rPr>
              <a:t> class diagram is a type of static structure diagram that describes the structure of a system. Even their attributes, operations and relationships. Depression analysis will analysis the depression. </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15000"/>
              </a:lnSpc>
              <a:spcAft>
                <a:spcPts val="1000"/>
              </a:spcAft>
            </a:pPr>
            <a:r>
              <a:rPr lang="en-IN" sz="1400" dirty="0">
                <a:effectLst/>
                <a:latin typeface="Times New Roman" panose="02020603050405020304" pitchFamily="18" charset="0"/>
                <a:ea typeface="Calibri" panose="020F0502020204030204" pitchFamily="34" charset="0"/>
                <a:cs typeface="Mangal" panose="02040503050203030202" pitchFamily="18" charset="0"/>
              </a:rPr>
              <a:t>	Here User class represent the basic information of user. Toolkit class represents positive thoughts, yoga tips etc. Therapy class represents consequences and feelings.</a:t>
            </a:r>
            <a:endParaRPr lang="en-IN" sz="1400" dirty="0">
              <a:effectLst/>
              <a:latin typeface="Calibri" panose="020F0502020204030204" pitchFamily="34" charset="0"/>
              <a:ea typeface="Calibri" panose="020F0502020204030204" pitchFamily="34" charset="0"/>
              <a:cs typeface="Mangal" panose="02040503050203030202" pitchFamily="18" charset="0"/>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60" name="Google Shape;60;p13"/>
          <p:cNvSpPr txBox="1">
            <a:spLocks noGrp="1"/>
          </p:cNvSpPr>
          <p:nvPr>
            <p:ph type="ctrTitle"/>
          </p:nvPr>
        </p:nvSpPr>
        <p:spPr>
          <a:xfrm>
            <a:off x="457200" y="2571750"/>
            <a:ext cx="8229600" cy="731520"/>
          </a:xfrm>
          <a:prstGeom prst="rect">
            <a:avLst/>
          </a:prstGeom>
          <a:noFill/>
          <a:ln>
            <a:noFill/>
          </a:ln>
        </p:spPr>
        <p:txBody>
          <a:bodyPr spcFirstLastPara="1" wrap="square" lIns="91425" tIns="91425" rIns="91425" bIns="91425" anchor="b" anchorCtr="0">
            <a:noAutofit/>
          </a:bodyPr>
          <a:lstStyle/>
          <a:p>
            <a:pPr>
              <a:lnSpc>
                <a:spcPct val="100000"/>
              </a:lnSpc>
            </a:pPr>
            <a:r>
              <a:rPr lang="en-IN" sz="4000" b="1" strike="noStrike" spc="-1" dirty="0">
                <a:solidFill>
                  <a:srgbClr val="FFFBF0"/>
                </a:solidFill>
                <a:latin typeface="Times New Roman" panose="02020603050405020304" pitchFamily="18" charset="0"/>
                <a:cs typeface="Times New Roman" panose="02020603050405020304" pitchFamily="18" charset="0"/>
              </a:rPr>
              <a:t>3. Implementation</a:t>
            </a:r>
          </a:p>
        </p:txBody>
      </p:sp>
      <p:sp>
        <p:nvSpPr>
          <p:cNvPr id="3" name="Rectangle 2">
            <a:extLst>
              <a:ext uri="{FF2B5EF4-FFF2-40B4-BE49-F238E27FC236}">
                <a16:creationId xmlns:a16="http://schemas.microsoft.com/office/drawing/2014/main" id="{9B13C1B6-5301-480E-95FB-4E606D55EFAD}"/>
              </a:ext>
            </a:extLst>
          </p:cNvPr>
          <p:cNvSpPr/>
          <p:nvPr/>
        </p:nvSpPr>
        <p:spPr>
          <a:xfrm>
            <a:off x="422564" y="3269673"/>
            <a:ext cx="768927" cy="74814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solidFill>
                <a:schemeClr val="tx1"/>
              </a:solidFill>
            </a:endParaRPr>
          </a:p>
        </p:txBody>
      </p:sp>
    </p:spTree>
    <p:extLst>
      <p:ext uri="{BB962C8B-B14F-4D97-AF65-F5344CB8AC3E}">
        <p14:creationId xmlns:p14="http://schemas.microsoft.com/office/powerpoint/2010/main" val="21383206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8CC69A1-F6AD-4E17-9211-DF2E62C092DE}"/>
              </a:ext>
            </a:extLst>
          </p:cNvPr>
          <p:cNvSpPr txBox="1"/>
          <p:nvPr/>
        </p:nvSpPr>
        <p:spPr>
          <a:xfrm>
            <a:off x="685800" y="1611630"/>
            <a:ext cx="7772400" cy="1920240"/>
          </a:xfrm>
          <a:prstGeom prst="rect">
            <a:avLst/>
          </a:prstGeom>
          <a:noFill/>
        </p:spPr>
        <p:txBody>
          <a:bodyPr wrap="square">
            <a:spAutoFit/>
          </a:bodyPr>
          <a:lstStyle/>
          <a:p>
            <a:pPr indent="457200" algn="just">
              <a:lnSpc>
                <a:spcPct val="115000"/>
              </a:lnSpc>
              <a:spcAft>
                <a:spcPts val="1000"/>
              </a:spcAft>
            </a:pPr>
            <a:r>
              <a:rPr lang="en-IN" sz="1400" dirty="0">
                <a:effectLst/>
                <a:latin typeface="Times New Roman" panose="02020603050405020304" pitchFamily="18" charset="0"/>
                <a:ea typeface="Calibri" panose="020F0502020204030204" pitchFamily="34" charset="0"/>
                <a:cs typeface="Mangal" panose="02040503050203030202" pitchFamily="18" charset="0"/>
              </a:rPr>
              <a:t>Our system is an depression based Android Application which we have designed in such a way  so as to make it user friendly and interactive. In this we have added various features such as chat bot so as to interact with the user. Also the user can create his own personalized account by creating a profile for which he needs to register himself first and then sign in to his account so as to maintain his data and records. A questionnaire is taken to analyse the level of depression faced by an individual. The result of the test are displayed just after the test and depending upon the level of depression the solution is provided. There are motivational videos and also motivational quotes along with meditation and yoga tips. </a:t>
            </a:r>
            <a:endParaRPr lang="en-IN" sz="14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4" name="CustomShape 1">
            <a:extLst>
              <a:ext uri="{FF2B5EF4-FFF2-40B4-BE49-F238E27FC236}">
                <a16:creationId xmlns:a16="http://schemas.microsoft.com/office/drawing/2014/main" id="{A4E021A4-55D4-4186-B3D8-5BD8377D501A}"/>
              </a:ext>
            </a:extLst>
          </p:cNvPr>
          <p:cNvSpPr/>
          <p:nvPr/>
        </p:nvSpPr>
        <p:spPr>
          <a:xfrm>
            <a:off x="685800" y="744709"/>
            <a:ext cx="5534640" cy="62136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IN" sz="4200" b="1" strike="noStrike" spc="-1" dirty="0">
                <a:latin typeface="Times New Roman" panose="02020603050405020304" pitchFamily="18" charset="0"/>
                <a:cs typeface="Times New Roman" panose="02020603050405020304" pitchFamily="18" charset="0"/>
              </a:rPr>
              <a:t>3. Implementation</a:t>
            </a:r>
            <a:endParaRPr lang="en-IN" sz="4200" b="1" strike="noStrike" spc="-1" dirty="0">
              <a:latin typeface="Times New Roman" panose="02020603050405020304" pitchFamily="18" charset="0"/>
              <a:ea typeface="Old Standard TT"/>
              <a:cs typeface="Times New Roman" panose="02020603050405020304" pitchFamily="18" charset="0"/>
            </a:endParaRPr>
          </a:p>
        </p:txBody>
      </p:sp>
    </p:spTree>
    <p:extLst>
      <p:ext uri="{BB962C8B-B14F-4D97-AF65-F5344CB8AC3E}">
        <p14:creationId xmlns:p14="http://schemas.microsoft.com/office/powerpoint/2010/main" val="36412617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8F583E7B-2A03-4270-8961-917740CBFC17}"/>
              </a:ext>
            </a:extLst>
          </p:cNvPr>
          <p:cNvSpPr txBox="1"/>
          <p:nvPr/>
        </p:nvSpPr>
        <p:spPr>
          <a:xfrm>
            <a:off x="4820292" y="3789729"/>
            <a:ext cx="1726019" cy="457754"/>
          </a:xfrm>
          <a:prstGeom prst="rect">
            <a:avLst/>
          </a:prstGeom>
          <a:noFill/>
        </p:spPr>
        <p:txBody>
          <a:bodyPr wrap="square">
            <a:spAutoFit/>
          </a:bodyPr>
          <a:lstStyle/>
          <a:p>
            <a:pPr lvl="0" algn="just">
              <a:lnSpc>
                <a:spcPct val="150000"/>
              </a:lnSpc>
            </a:pPr>
            <a:r>
              <a:rPr lang="en-IN" sz="1800" b="1" u="none" strike="noStrike" dirty="0">
                <a:effectLst/>
                <a:latin typeface="Times New Roman" panose="02020603050405020304" pitchFamily="18" charset="0"/>
                <a:ea typeface="Arial" panose="020B0604020202020204" pitchFamily="34" charset="0"/>
              </a:rPr>
              <a:t>Home Page</a:t>
            </a:r>
            <a:endParaRPr lang="en-IN" sz="1400" u="none" strike="noStrike" dirty="0">
              <a:effectLst/>
              <a:latin typeface="Arial" panose="020B0604020202020204" pitchFamily="34" charset="0"/>
              <a:ea typeface="Arial" panose="020B0604020202020204" pitchFamily="34" charset="0"/>
            </a:endParaRPr>
          </a:p>
        </p:txBody>
      </p:sp>
      <p:sp>
        <p:nvSpPr>
          <p:cNvPr id="11" name="TextBox 10">
            <a:extLst>
              <a:ext uri="{FF2B5EF4-FFF2-40B4-BE49-F238E27FC236}">
                <a16:creationId xmlns:a16="http://schemas.microsoft.com/office/drawing/2014/main" id="{1ADBAF03-588C-4586-9E95-06B7B35EEED4}"/>
              </a:ext>
            </a:extLst>
          </p:cNvPr>
          <p:cNvSpPr txBox="1"/>
          <p:nvPr/>
        </p:nvSpPr>
        <p:spPr>
          <a:xfrm>
            <a:off x="2494382" y="3803905"/>
            <a:ext cx="1740195" cy="457754"/>
          </a:xfrm>
          <a:prstGeom prst="rect">
            <a:avLst/>
          </a:prstGeom>
          <a:noFill/>
        </p:spPr>
        <p:txBody>
          <a:bodyPr wrap="square">
            <a:spAutoFit/>
          </a:bodyPr>
          <a:lstStyle/>
          <a:p>
            <a:pPr lvl="0">
              <a:lnSpc>
                <a:spcPct val="150000"/>
              </a:lnSpc>
            </a:pPr>
            <a:r>
              <a:rPr lang="en-IN" sz="1800" b="1" u="none" strike="noStrike" dirty="0">
                <a:effectLst/>
                <a:latin typeface="Times New Roman" panose="02020603050405020304" pitchFamily="18" charset="0"/>
                <a:ea typeface="Arial" panose="020B0604020202020204" pitchFamily="34" charset="0"/>
              </a:rPr>
              <a:t>Registration</a:t>
            </a:r>
            <a:endParaRPr lang="en-IN" sz="1400" u="none" strike="noStrike" dirty="0">
              <a:effectLst/>
              <a:latin typeface="Arial" panose="020B0604020202020204" pitchFamily="34" charset="0"/>
              <a:ea typeface="Arial" panose="020B0604020202020204" pitchFamily="34" charset="0"/>
            </a:endParaRPr>
          </a:p>
        </p:txBody>
      </p:sp>
      <p:sp>
        <p:nvSpPr>
          <p:cNvPr id="13" name="TextBox 12">
            <a:extLst>
              <a:ext uri="{FF2B5EF4-FFF2-40B4-BE49-F238E27FC236}">
                <a16:creationId xmlns:a16="http://schemas.microsoft.com/office/drawing/2014/main" id="{5C7FF7CF-7F8D-40D1-A5E5-DAEEBA5DB7DB}"/>
              </a:ext>
            </a:extLst>
          </p:cNvPr>
          <p:cNvSpPr txBox="1"/>
          <p:nvPr/>
        </p:nvSpPr>
        <p:spPr>
          <a:xfrm>
            <a:off x="629766" y="3813764"/>
            <a:ext cx="1137684" cy="457754"/>
          </a:xfrm>
          <a:prstGeom prst="rect">
            <a:avLst/>
          </a:prstGeom>
          <a:noFill/>
        </p:spPr>
        <p:txBody>
          <a:bodyPr wrap="square">
            <a:spAutoFit/>
          </a:bodyPr>
          <a:lstStyle/>
          <a:p>
            <a:pPr lvl="0" algn="just">
              <a:lnSpc>
                <a:spcPct val="150000"/>
              </a:lnSpc>
            </a:pPr>
            <a:r>
              <a:rPr lang="en-IN" sz="1800" b="1" u="none" strike="noStrike" dirty="0">
                <a:effectLst/>
                <a:latin typeface="Times New Roman" panose="02020603050405020304" pitchFamily="18" charset="0"/>
                <a:ea typeface="Arial" panose="020B0604020202020204" pitchFamily="34" charset="0"/>
              </a:rPr>
              <a:t>Login</a:t>
            </a:r>
            <a:endParaRPr lang="en-IN" sz="1400" u="none" strike="noStrike" dirty="0">
              <a:effectLst/>
              <a:latin typeface="Arial" panose="020B0604020202020204" pitchFamily="34" charset="0"/>
              <a:ea typeface="Arial" panose="020B0604020202020204" pitchFamily="34" charset="0"/>
            </a:endParaRPr>
          </a:p>
        </p:txBody>
      </p:sp>
      <p:pic>
        <p:nvPicPr>
          <p:cNvPr id="8" name="Picture 7">
            <a:extLst>
              <a:ext uri="{FF2B5EF4-FFF2-40B4-BE49-F238E27FC236}">
                <a16:creationId xmlns:a16="http://schemas.microsoft.com/office/drawing/2014/main" id="{F70BCAE9-BE53-4956-AF1F-05B202C6CC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785" y="234958"/>
            <a:ext cx="1661882" cy="3600744"/>
          </a:xfrm>
          <a:prstGeom prst="rect">
            <a:avLst/>
          </a:prstGeom>
        </p:spPr>
      </p:pic>
      <p:pic>
        <p:nvPicPr>
          <p:cNvPr id="12" name="Picture 11">
            <a:extLst>
              <a:ext uri="{FF2B5EF4-FFF2-40B4-BE49-F238E27FC236}">
                <a16:creationId xmlns:a16="http://schemas.microsoft.com/office/drawing/2014/main" id="{2EA108E8-09C4-4984-8C1F-9AA8CCF6CD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0342" y="234955"/>
            <a:ext cx="1661883" cy="3600747"/>
          </a:xfrm>
          <a:prstGeom prst="rect">
            <a:avLst/>
          </a:prstGeom>
        </p:spPr>
      </p:pic>
      <p:sp>
        <p:nvSpPr>
          <p:cNvPr id="18" name="TextBox 17">
            <a:extLst>
              <a:ext uri="{FF2B5EF4-FFF2-40B4-BE49-F238E27FC236}">
                <a16:creationId xmlns:a16="http://schemas.microsoft.com/office/drawing/2014/main" id="{70AA16CD-8CBE-4371-904D-51A7F2542955}"/>
              </a:ext>
            </a:extLst>
          </p:cNvPr>
          <p:cNvSpPr txBox="1"/>
          <p:nvPr/>
        </p:nvSpPr>
        <p:spPr>
          <a:xfrm>
            <a:off x="7132026" y="3789729"/>
            <a:ext cx="1726019" cy="457754"/>
          </a:xfrm>
          <a:prstGeom prst="rect">
            <a:avLst/>
          </a:prstGeom>
          <a:noFill/>
        </p:spPr>
        <p:txBody>
          <a:bodyPr wrap="square">
            <a:spAutoFit/>
          </a:bodyPr>
          <a:lstStyle/>
          <a:p>
            <a:pPr lvl="0" algn="just">
              <a:lnSpc>
                <a:spcPct val="150000"/>
              </a:lnSpc>
            </a:pPr>
            <a:r>
              <a:rPr lang="en-IN" sz="1800" b="1" u="none" strike="noStrike" dirty="0">
                <a:effectLst/>
                <a:latin typeface="Times New Roman" panose="02020603050405020304" pitchFamily="18" charset="0"/>
                <a:ea typeface="Arial" panose="020B0604020202020204" pitchFamily="34" charset="0"/>
              </a:rPr>
              <a:t>More Options</a:t>
            </a:r>
            <a:endParaRPr lang="en-IN" sz="1400" u="none" strike="noStrike" dirty="0">
              <a:effectLst/>
              <a:latin typeface="Arial" panose="020B0604020202020204" pitchFamily="34" charset="0"/>
              <a:ea typeface="Arial" panose="020B0604020202020204" pitchFamily="34" charset="0"/>
            </a:endParaRPr>
          </a:p>
        </p:txBody>
      </p:sp>
      <p:pic>
        <p:nvPicPr>
          <p:cNvPr id="3" name="Picture 2">
            <a:extLst>
              <a:ext uri="{FF2B5EF4-FFF2-40B4-BE49-F238E27FC236}">
                <a16:creationId xmlns:a16="http://schemas.microsoft.com/office/drawing/2014/main" id="{6369B242-899D-46C7-894E-4663562FAA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80438" y="234950"/>
            <a:ext cx="1661885" cy="3600751"/>
          </a:xfrm>
          <a:prstGeom prst="rect">
            <a:avLst/>
          </a:prstGeom>
        </p:spPr>
      </p:pic>
      <p:pic>
        <p:nvPicPr>
          <p:cNvPr id="5" name="Picture 4">
            <a:extLst>
              <a:ext uri="{FF2B5EF4-FFF2-40B4-BE49-F238E27FC236}">
                <a16:creationId xmlns:a16="http://schemas.microsoft.com/office/drawing/2014/main" id="{A5E0E760-58B1-4F22-9872-BA3754255BE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53230" y="234950"/>
            <a:ext cx="1708766" cy="3702327"/>
          </a:xfrm>
          <a:prstGeom prst="rect">
            <a:avLst/>
          </a:prstGeom>
        </p:spPr>
      </p:pic>
    </p:spTree>
    <p:extLst>
      <p:ext uri="{BB962C8B-B14F-4D97-AF65-F5344CB8AC3E}">
        <p14:creationId xmlns:p14="http://schemas.microsoft.com/office/powerpoint/2010/main" val="39326008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8"/>
        <p:cNvGrpSpPr/>
        <p:nvPr/>
      </p:nvGrpSpPr>
      <p:grpSpPr>
        <a:xfrm>
          <a:off x="0" y="0"/>
          <a:ext cx="0" cy="0"/>
          <a:chOff x="0" y="0"/>
          <a:chExt cx="0" cy="0"/>
        </a:xfrm>
      </p:grpSpPr>
      <p:sp>
        <p:nvSpPr>
          <p:cNvPr id="60" name="Google Shape;60;p13"/>
          <p:cNvSpPr txBox="1">
            <a:spLocks noGrp="1"/>
          </p:cNvSpPr>
          <p:nvPr>
            <p:ph type="ctrTitle"/>
          </p:nvPr>
        </p:nvSpPr>
        <p:spPr>
          <a:xfrm>
            <a:off x="457200" y="2573482"/>
            <a:ext cx="8229600" cy="731520"/>
          </a:xfrm>
          <a:prstGeom prst="rect">
            <a:avLst/>
          </a:prstGeom>
          <a:noFill/>
          <a:ln>
            <a:noFill/>
          </a:ln>
        </p:spPr>
        <p:txBody>
          <a:bodyPr spcFirstLastPara="1" wrap="square" lIns="91425" tIns="91425" rIns="91425" bIns="91425" anchor="b" anchorCtr="0">
            <a:noAutofit/>
          </a:bodyPr>
          <a:lstStyle/>
          <a:p>
            <a:r>
              <a:rPr lang="en-IN" sz="4000" b="1" strike="noStrike" spc="-1" dirty="0">
                <a:solidFill>
                  <a:srgbClr val="FFFBF0"/>
                </a:solidFill>
                <a:latin typeface="Times New Roman" panose="02020603050405020304" pitchFamily="18" charset="0"/>
                <a:cs typeface="Times New Roman" panose="02020603050405020304" pitchFamily="18" charset="0"/>
              </a:rPr>
              <a:t>4. Testing</a:t>
            </a:r>
            <a:endParaRPr lang="en-IN" sz="4000" b="0" strike="noStrike" spc="-1" dirty="0">
              <a:latin typeface="Arial"/>
            </a:endParaRPr>
          </a:p>
        </p:txBody>
      </p:sp>
      <p:sp>
        <p:nvSpPr>
          <p:cNvPr id="3" name="Rectangle 2">
            <a:extLst>
              <a:ext uri="{FF2B5EF4-FFF2-40B4-BE49-F238E27FC236}">
                <a16:creationId xmlns:a16="http://schemas.microsoft.com/office/drawing/2014/main" id="{13C03C8E-DE8F-4AE4-B234-33BD00AD4D25}"/>
              </a:ext>
            </a:extLst>
          </p:cNvPr>
          <p:cNvSpPr/>
          <p:nvPr/>
        </p:nvSpPr>
        <p:spPr>
          <a:xfrm>
            <a:off x="422564" y="3269673"/>
            <a:ext cx="768927" cy="74814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solidFill>
                <a:schemeClr val="tx1"/>
              </a:solidFill>
            </a:endParaRPr>
          </a:p>
        </p:txBody>
      </p:sp>
    </p:spTree>
    <p:extLst>
      <p:ext uri="{BB962C8B-B14F-4D97-AF65-F5344CB8AC3E}">
        <p14:creationId xmlns:p14="http://schemas.microsoft.com/office/powerpoint/2010/main" val="17799848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939EA47-7AA5-4181-A9A0-6F0FF65E02C8}"/>
              </a:ext>
            </a:extLst>
          </p:cNvPr>
          <p:cNvSpPr txBox="1"/>
          <p:nvPr/>
        </p:nvSpPr>
        <p:spPr>
          <a:xfrm>
            <a:off x="534053" y="4061418"/>
            <a:ext cx="3228752" cy="369332"/>
          </a:xfrm>
          <a:prstGeom prst="rect">
            <a:avLst/>
          </a:prstGeom>
          <a:noFill/>
        </p:spPr>
        <p:txBody>
          <a:bodyPr wrap="square">
            <a:spAutoFit/>
          </a:bodyPr>
          <a:lstStyle/>
          <a:p>
            <a:r>
              <a:rPr lang="en-IN" sz="1800" b="1" dirty="0">
                <a:effectLst/>
                <a:latin typeface="Times New Roman" panose="02020603050405020304" pitchFamily="18" charset="0"/>
                <a:ea typeface="Calibri" panose="020F0502020204030204" pitchFamily="34" charset="0"/>
              </a:rPr>
              <a:t>Test Will Start With MCQ’s</a:t>
            </a:r>
            <a:endParaRPr lang="en-IN" dirty="0"/>
          </a:p>
        </p:txBody>
      </p:sp>
      <p:sp>
        <p:nvSpPr>
          <p:cNvPr id="9" name="TextBox 8">
            <a:extLst>
              <a:ext uri="{FF2B5EF4-FFF2-40B4-BE49-F238E27FC236}">
                <a16:creationId xmlns:a16="http://schemas.microsoft.com/office/drawing/2014/main" id="{5F66CF05-7EED-481A-90F3-4D7047881679}"/>
              </a:ext>
            </a:extLst>
          </p:cNvPr>
          <p:cNvSpPr txBox="1"/>
          <p:nvPr/>
        </p:nvSpPr>
        <p:spPr>
          <a:xfrm>
            <a:off x="3511486" y="3994124"/>
            <a:ext cx="3228752" cy="873252"/>
          </a:xfrm>
          <a:prstGeom prst="rect">
            <a:avLst/>
          </a:prstGeom>
          <a:noFill/>
        </p:spPr>
        <p:txBody>
          <a:bodyPr wrap="square">
            <a:spAutoFit/>
          </a:bodyPr>
          <a:lstStyle/>
          <a:p>
            <a:pPr algn="ctr">
              <a:lnSpc>
                <a:spcPct val="150000"/>
              </a:lnSpc>
            </a:pPr>
            <a:r>
              <a:rPr lang="en-IN" sz="1800" b="1" dirty="0">
                <a:effectLst/>
                <a:latin typeface="Times New Roman" panose="02020603050405020304" pitchFamily="18" charset="0"/>
                <a:ea typeface="Arial" panose="020B0604020202020204" pitchFamily="34" charset="0"/>
              </a:rPr>
              <a:t>View Marks and </a:t>
            </a:r>
          </a:p>
          <a:p>
            <a:pPr algn="ctr">
              <a:lnSpc>
                <a:spcPct val="150000"/>
              </a:lnSpc>
            </a:pPr>
            <a:r>
              <a:rPr lang="en-IN" sz="1800" b="1" dirty="0">
                <a:effectLst/>
                <a:latin typeface="Times New Roman" panose="02020603050405020304" pitchFamily="18" charset="0"/>
                <a:ea typeface="Arial" panose="020B0604020202020204" pitchFamily="34" charset="0"/>
              </a:rPr>
              <a:t>depression level</a:t>
            </a:r>
            <a:endParaRPr lang="en-IN" sz="1400" dirty="0">
              <a:effectLst/>
              <a:latin typeface="Arial" panose="020B0604020202020204" pitchFamily="34" charset="0"/>
              <a:ea typeface="Arial" panose="020B0604020202020204" pitchFamily="34" charset="0"/>
            </a:endParaRPr>
          </a:p>
        </p:txBody>
      </p:sp>
      <p:sp>
        <p:nvSpPr>
          <p:cNvPr id="10" name="TextBox 9">
            <a:extLst>
              <a:ext uri="{FF2B5EF4-FFF2-40B4-BE49-F238E27FC236}">
                <a16:creationId xmlns:a16="http://schemas.microsoft.com/office/drawing/2014/main" id="{1AC4529D-C395-4932-9045-89C0466ECA08}"/>
              </a:ext>
            </a:extLst>
          </p:cNvPr>
          <p:cNvSpPr txBox="1"/>
          <p:nvPr/>
        </p:nvSpPr>
        <p:spPr>
          <a:xfrm>
            <a:off x="6232450" y="3983559"/>
            <a:ext cx="3228752" cy="457754"/>
          </a:xfrm>
          <a:prstGeom prst="rect">
            <a:avLst/>
          </a:prstGeom>
          <a:noFill/>
        </p:spPr>
        <p:txBody>
          <a:bodyPr wrap="square">
            <a:spAutoFit/>
          </a:bodyPr>
          <a:lstStyle/>
          <a:p>
            <a:pPr algn="ctr">
              <a:lnSpc>
                <a:spcPct val="150000"/>
              </a:lnSpc>
            </a:pPr>
            <a:r>
              <a:rPr lang="en-IN" sz="1800" b="1" dirty="0">
                <a:effectLst/>
                <a:latin typeface="Times New Roman" panose="02020603050405020304" pitchFamily="18" charset="0"/>
                <a:ea typeface="Arial" panose="020B0604020202020204" pitchFamily="34" charset="0"/>
              </a:rPr>
              <a:t>Expert Advice</a:t>
            </a:r>
            <a:endParaRPr lang="en-IN" sz="1400" dirty="0">
              <a:effectLst/>
              <a:latin typeface="Arial" panose="020B0604020202020204" pitchFamily="34" charset="0"/>
              <a:ea typeface="Arial" panose="020B0604020202020204" pitchFamily="34" charset="0"/>
            </a:endParaRPr>
          </a:p>
        </p:txBody>
      </p:sp>
      <p:pic>
        <p:nvPicPr>
          <p:cNvPr id="8" name="Picture 7">
            <a:extLst>
              <a:ext uri="{FF2B5EF4-FFF2-40B4-BE49-F238E27FC236}">
                <a16:creationId xmlns:a16="http://schemas.microsoft.com/office/drawing/2014/main" id="{0AC5C2B2-6FD9-43A5-A5FB-A7E33820AE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8434" y="282367"/>
            <a:ext cx="1713118" cy="3711757"/>
          </a:xfrm>
          <a:prstGeom prst="rect">
            <a:avLst/>
          </a:prstGeom>
        </p:spPr>
      </p:pic>
      <p:pic>
        <p:nvPicPr>
          <p:cNvPr id="12" name="Picture 11">
            <a:extLst>
              <a:ext uri="{FF2B5EF4-FFF2-40B4-BE49-F238E27FC236}">
                <a16:creationId xmlns:a16="http://schemas.microsoft.com/office/drawing/2014/main" id="{3765CD14-2693-4FF9-9E0A-7E976C1361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5443" y="292931"/>
            <a:ext cx="1703367" cy="3690628"/>
          </a:xfrm>
          <a:prstGeom prst="rect">
            <a:avLst/>
          </a:prstGeom>
        </p:spPr>
      </p:pic>
      <p:pic>
        <p:nvPicPr>
          <p:cNvPr id="14" name="Picture 13">
            <a:extLst>
              <a:ext uri="{FF2B5EF4-FFF2-40B4-BE49-F238E27FC236}">
                <a16:creationId xmlns:a16="http://schemas.microsoft.com/office/drawing/2014/main" id="{19A91D46-B6A3-43D3-AE6E-7464DFA8D4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19708" y="282367"/>
            <a:ext cx="1703367" cy="3690628"/>
          </a:xfrm>
          <a:prstGeom prst="rect">
            <a:avLst/>
          </a:prstGeom>
        </p:spPr>
      </p:pic>
    </p:spTree>
    <p:extLst>
      <p:ext uri="{BB962C8B-B14F-4D97-AF65-F5344CB8AC3E}">
        <p14:creationId xmlns:p14="http://schemas.microsoft.com/office/powerpoint/2010/main" val="36787557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60" name="Google Shape;60;p13"/>
          <p:cNvSpPr txBox="1">
            <a:spLocks noGrp="1"/>
          </p:cNvSpPr>
          <p:nvPr>
            <p:ph type="ctrTitle"/>
          </p:nvPr>
        </p:nvSpPr>
        <p:spPr>
          <a:xfrm>
            <a:off x="457200" y="2571750"/>
            <a:ext cx="8229600" cy="731520"/>
          </a:xfrm>
          <a:prstGeom prst="rect">
            <a:avLst/>
          </a:prstGeom>
          <a:noFill/>
          <a:ln>
            <a:noFill/>
          </a:ln>
        </p:spPr>
        <p:txBody>
          <a:bodyPr spcFirstLastPara="1" wrap="square" lIns="91425" tIns="91425" rIns="91425" bIns="91425" anchor="b" anchorCtr="0">
            <a:noAutofit/>
          </a:bodyPr>
          <a:lstStyle/>
          <a:p>
            <a:r>
              <a:rPr lang="en-IN" sz="4000" b="1" strike="noStrike" spc="-1" dirty="0">
                <a:solidFill>
                  <a:srgbClr val="FFFBF0"/>
                </a:solidFill>
                <a:latin typeface="Times New Roman" panose="02020603050405020304" pitchFamily="18" charset="0"/>
                <a:cs typeface="Times New Roman" panose="02020603050405020304" pitchFamily="18" charset="0"/>
              </a:rPr>
              <a:t>5. Result</a:t>
            </a:r>
            <a:endParaRPr lang="en-IN" sz="4000" b="0" strike="noStrike" spc="-1"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31875A50-66CA-4641-96D7-E7A740947075}"/>
              </a:ext>
            </a:extLst>
          </p:cNvPr>
          <p:cNvSpPr/>
          <p:nvPr/>
        </p:nvSpPr>
        <p:spPr>
          <a:xfrm>
            <a:off x="422564" y="3269673"/>
            <a:ext cx="768927" cy="74814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solidFill>
                <a:schemeClr val="tx1"/>
              </a:solidFill>
            </a:endParaRPr>
          </a:p>
        </p:txBody>
      </p:sp>
    </p:spTree>
    <p:extLst>
      <p:ext uri="{BB962C8B-B14F-4D97-AF65-F5344CB8AC3E}">
        <p14:creationId xmlns:p14="http://schemas.microsoft.com/office/powerpoint/2010/main" val="15728238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D43A961-CD9D-408E-B13A-6905A846F958}"/>
              </a:ext>
            </a:extLst>
          </p:cNvPr>
          <p:cNvSpPr txBox="1"/>
          <p:nvPr/>
        </p:nvSpPr>
        <p:spPr>
          <a:xfrm>
            <a:off x="198474" y="1068357"/>
            <a:ext cx="7967331" cy="3457741"/>
          </a:xfrm>
          <a:prstGeom prst="rect">
            <a:avLst/>
          </a:prstGeom>
          <a:noFill/>
        </p:spPr>
        <p:txBody>
          <a:bodyPr wrap="square">
            <a:spAutoFit/>
          </a:bodyPr>
          <a:lstStyle/>
          <a:p>
            <a:pPr marL="508000" indent="-342900" algn="just">
              <a:lnSpc>
                <a:spcPct val="145000"/>
              </a:lnSpc>
              <a:buFont typeface="+mj-lt"/>
              <a:buAutoNum type="arabicPeriod"/>
            </a:pPr>
            <a:r>
              <a:rPr lang="en-US" sz="1400" dirty="0">
                <a:effectLst/>
                <a:latin typeface="Times New Roman" panose="02020603050405020304" pitchFamily="18" charset="0"/>
                <a:ea typeface="Times New Roman" panose="02020603050405020304" pitchFamily="18" charset="0"/>
                <a:cs typeface="Arial" panose="020B0604020202020204" pitchFamily="34" charset="0"/>
              </a:rPr>
              <a:t>As the system provide the right tools for discussion, problem solving it must be made sure that the system is reliable in its operations and for securing the sensitive details.</a:t>
            </a:r>
          </a:p>
          <a:p>
            <a:pPr marL="508000" indent="-342900" algn="just">
              <a:lnSpc>
                <a:spcPct val="145000"/>
              </a:lnSpc>
              <a:buFont typeface="+mj-lt"/>
              <a:buAutoNum type="arabicPeriod"/>
            </a:pPr>
            <a:r>
              <a:rPr lang="en-US" sz="1400" dirty="0">
                <a:effectLst/>
                <a:latin typeface="Times New Roman" panose="02020603050405020304" pitchFamily="18" charset="0"/>
                <a:ea typeface="Times New Roman" panose="02020603050405020304" pitchFamily="18" charset="0"/>
                <a:cs typeface="Arial" panose="020B0604020202020204" pitchFamily="34" charset="0"/>
              </a:rPr>
              <a:t>If there is extensive damage to a wide portion of the database due to catastrophic failure, such as a disk crash, the recovery method restores a past copy of the database that was backed up to archival storage (typically tape) and reconstructs a more current state by reapplying or redoing the operations of committed transactions from the backed up log, up to the time of failure.</a:t>
            </a:r>
          </a:p>
          <a:p>
            <a:pPr marL="508000" indent="-342900" algn="just">
              <a:lnSpc>
                <a:spcPct val="145000"/>
              </a:lnSpc>
              <a:buFont typeface="+mj-lt"/>
              <a:buAutoNum type="arabicPeriod"/>
            </a:pPr>
            <a:r>
              <a:rPr lang="en-US" sz="1400" dirty="0">
                <a:effectLst/>
                <a:latin typeface="Times New Roman" panose="02020603050405020304" pitchFamily="18" charset="0"/>
                <a:ea typeface="Times New Roman" panose="02020603050405020304" pitchFamily="18" charset="0"/>
                <a:cs typeface="Arial" panose="020B0604020202020204" pitchFamily="34" charset="0"/>
              </a:rPr>
              <a:t>If the internet service gets disrupted while sending information to the server, the information can be sent again for verification. Only the administrator can do modifications in the database. No other unauthorized user is allowed to access the database.</a:t>
            </a:r>
            <a:endParaRPr lang="en-IN" sz="1400" dirty="0">
              <a:effectLst/>
              <a:latin typeface="Calibri" panose="020F0502020204030204" pitchFamily="34" charset="0"/>
              <a:ea typeface="Calibri" panose="020F0502020204030204" pitchFamily="34" charset="0"/>
              <a:cs typeface="Arial" panose="020B0604020202020204" pitchFamily="34" charset="0"/>
            </a:endParaRPr>
          </a:p>
          <a:p>
            <a:pPr marL="508000" indent="-342900" algn="just">
              <a:lnSpc>
                <a:spcPct val="145000"/>
              </a:lnSpc>
              <a:buFont typeface="+mj-lt"/>
              <a:buAutoNum type="arabicPeriod"/>
            </a:pPr>
            <a:endParaRPr lang="en-IN" sz="1400" dirty="0">
              <a:effectLst/>
              <a:latin typeface="Calibri" panose="020F0502020204030204" pitchFamily="34" charset="0"/>
              <a:ea typeface="Calibri" panose="020F0502020204030204" pitchFamily="34" charset="0"/>
              <a:cs typeface="Arial" panose="020B0604020202020204" pitchFamily="34" charset="0"/>
            </a:endParaRPr>
          </a:p>
          <a:p>
            <a:pPr marL="508000" indent="-342900" algn="just">
              <a:lnSpc>
                <a:spcPct val="145000"/>
              </a:lnSpc>
              <a:buFont typeface="+mj-lt"/>
              <a:buAutoNum type="arabicPeriod"/>
            </a:pPr>
            <a:endParaRPr lang="en-IN" sz="12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5" name="TextBox 4">
            <a:extLst>
              <a:ext uri="{FF2B5EF4-FFF2-40B4-BE49-F238E27FC236}">
                <a16:creationId xmlns:a16="http://schemas.microsoft.com/office/drawing/2014/main" id="{0DAB0644-23F8-43E3-A3A4-8E8E064ED912}"/>
              </a:ext>
            </a:extLst>
          </p:cNvPr>
          <p:cNvSpPr txBox="1"/>
          <p:nvPr/>
        </p:nvSpPr>
        <p:spPr>
          <a:xfrm>
            <a:off x="198474" y="294236"/>
            <a:ext cx="4572000" cy="646331"/>
          </a:xfrm>
          <a:prstGeom prst="rect">
            <a:avLst/>
          </a:prstGeom>
          <a:noFill/>
        </p:spPr>
        <p:txBody>
          <a:bodyPr wrap="square">
            <a:spAutoFit/>
          </a:bodyPr>
          <a:lstStyle/>
          <a:p>
            <a:r>
              <a:rPr lang="en-IN" sz="3600" b="1" strike="noStrike" spc="-1" dirty="0">
                <a:latin typeface="Times New Roman" panose="02020603050405020304" pitchFamily="18" charset="0"/>
                <a:ea typeface="Old Standard TT"/>
                <a:cs typeface="Times New Roman" panose="02020603050405020304" pitchFamily="18" charset="0"/>
              </a:rPr>
              <a:t>Result</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6794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60" name="Google Shape;60;p13"/>
          <p:cNvSpPr txBox="1">
            <a:spLocks noGrp="1"/>
          </p:cNvSpPr>
          <p:nvPr>
            <p:ph type="ctrTitle"/>
          </p:nvPr>
        </p:nvSpPr>
        <p:spPr>
          <a:xfrm>
            <a:off x="457200" y="2571750"/>
            <a:ext cx="8229600" cy="731520"/>
          </a:xfrm>
          <a:prstGeom prst="rect">
            <a:avLst/>
          </a:prstGeom>
          <a:noFill/>
          <a:ln>
            <a:noFill/>
          </a:ln>
        </p:spPr>
        <p:txBody>
          <a:bodyPr spcFirstLastPara="1" wrap="square" lIns="91425" tIns="91425" rIns="91425" bIns="91425" anchor="b" anchorCtr="0">
            <a:noAutofit/>
          </a:bodyPr>
          <a:lstStyle/>
          <a:p>
            <a:r>
              <a:rPr lang="en-IN" sz="4000" b="1" strike="noStrike" spc="-1" dirty="0">
                <a:solidFill>
                  <a:srgbClr val="FFFBF0"/>
                </a:solidFill>
                <a:latin typeface="Times New Roman" panose="02020603050405020304" pitchFamily="18" charset="0"/>
                <a:cs typeface="Times New Roman" panose="02020603050405020304" pitchFamily="18" charset="0"/>
              </a:rPr>
              <a:t>6. </a:t>
            </a:r>
            <a:r>
              <a:rPr lang="en-IN" sz="4000" b="1" spc="-1" dirty="0">
                <a:solidFill>
                  <a:srgbClr val="FFFBF0"/>
                </a:solidFill>
                <a:latin typeface="Times New Roman" panose="02020603050405020304" pitchFamily="18" charset="0"/>
                <a:cs typeface="Times New Roman" panose="02020603050405020304" pitchFamily="18" charset="0"/>
              </a:rPr>
              <a:t>Conclusion &amp; Future Scope</a:t>
            </a:r>
            <a:endParaRPr lang="en-IN" sz="4000" b="0" strike="noStrike" spc="-1"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A51930FC-2A3E-41B7-A6EF-7301F3A2FAB5}"/>
              </a:ext>
            </a:extLst>
          </p:cNvPr>
          <p:cNvSpPr/>
          <p:nvPr/>
        </p:nvSpPr>
        <p:spPr>
          <a:xfrm>
            <a:off x="422564" y="3269673"/>
            <a:ext cx="768927" cy="74814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solidFill>
                <a:schemeClr val="tx1"/>
              </a:solidFill>
            </a:endParaRPr>
          </a:p>
        </p:txBody>
      </p:sp>
    </p:spTree>
    <p:extLst>
      <p:ext uri="{BB962C8B-B14F-4D97-AF65-F5344CB8AC3E}">
        <p14:creationId xmlns:p14="http://schemas.microsoft.com/office/powerpoint/2010/main" val="668342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8"/>
        <p:cNvGrpSpPr/>
        <p:nvPr/>
      </p:nvGrpSpPr>
      <p:grpSpPr>
        <a:xfrm>
          <a:off x="0" y="0"/>
          <a:ext cx="0" cy="0"/>
          <a:chOff x="0" y="0"/>
          <a:chExt cx="0" cy="0"/>
        </a:xfrm>
      </p:grpSpPr>
      <p:sp>
        <p:nvSpPr>
          <p:cNvPr id="60" name="Google Shape;60;p13"/>
          <p:cNvSpPr txBox="1">
            <a:spLocks noGrp="1"/>
          </p:cNvSpPr>
          <p:nvPr>
            <p:ph type="ctrTitle"/>
          </p:nvPr>
        </p:nvSpPr>
        <p:spPr>
          <a:xfrm>
            <a:off x="457200" y="2571750"/>
            <a:ext cx="8229600" cy="731520"/>
          </a:xfrm>
          <a:prstGeom prst="rect">
            <a:avLst/>
          </a:prstGeom>
          <a:noFill/>
          <a:ln>
            <a:noFill/>
          </a:ln>
        </p:spPr>
        <p:txBody>
          <a:bodyPr spcFirstLastPara="1" wrap="square" lIns="91425" tIns="91425" rIns="91425" bIns="91425" anchor="b" anchorCtr="0">
            <a:noAutofit/>
          </a:bodyPr>
          <a:lstStyle/>
          <a:p>
            <a:pPr algn="ctr">
              <a:lnSpc>
                <a:spcPct val="100000"/>
              </a:lnSpc>
            </a:pPr>
            <a:r>
              <a:rPr lang="en-IN" sz="4000" b="1" strike="noStrike" spc="-1" dirty="0">
                <a:solidFill>
                  <a:srgbClr val="FFFBF0"/>
                </a:solidFill>
                <a:latin typeface="Times New Roman"/>
                <a:ea typeface="Times New Roman"/>
              </a:rPr>
              <a:t>1.Project Conception and Initiation</a:t>
            </a:r>
            <a:endParaRPr lang="en-IN" sz="4000" b="0" strike="noStrike" spc="-1" dirty="0">
              <a:latin typeface="Arial"/>
            </a:endParaRPr>
          </a:p>
        </p:txBody>
      </p:sp>
      <p:sp>
        <p:nvSpPr>
          <p:cNvPr id="3" name="Rectangle 2">
            <a:extLst>
              <a:ext uri="{FF2B5EF4-FFF2-40B4-BE49-F238E27FC236}">
                <a16:creationId xmlns:a16="http://schemas.microsoft.com/office/drawing/2014/main" id="{56DC5075-7560-4321-8F1D-3185055B151F}"/>
              </a:ext>
            </a:extLst>
          </p:cNvPr>
          <p:cNvSpPr/>
          <p:nvPr/>
        </p:nvSpPr>
        <p:spPr>
          <a:xfrm>
            <a:off x="422564" y="3269673"/>
            <a:ext cx="768927" cy="74814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solidFill>
                <a:schemeClr val="tx1"/>
              </a:solidFill>
            </a:endParaRPr>
          </a:p>
        </p:txBody>
      </p:sp>
    </p:spTree>
    <p:extLst>
      <p:ext uri="{BB962C8B-B14F-4D97-AF65-F5344CB8AC3E}">
        <p14:creationId xmlns:p14="http://schemas.microsoft.com/office/powerpoint/2010/main" val="18534549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228311-F448-4AF1-91A3-35CEA971D535}"/>
              </a:ext>
            </a:extLst>
          </p:cNvPr>
          <p:cNvSpPr txBox="1"/>
          <p:nvPr/>
        </p:nvSpPr>
        <p:spPr>
          <a:xfrm>
            <a:off x="457200" y="1132290"/>
            <a:ext cx="8229600" cy="3657600"/>
          </a:xfrm>
          <a:prstGeom prst="rect">
            <a:avLst/>
          </a:prstGeom>
          <a:noFill/>
        </p:spPr>
        <p:txBody>
          <a:bodyPr wrap="square">
            <a:spAutoFit/>
          </a:bodyPr>
          <a:lstStyle/>
          <a:p>
            <a:pPr marL="342900" indent="-342900" algn="just">
              <a:buFont typeface="+mj-lt"/>
              <a:buAutoNum type="arabicPeriod"/>
            </a:pPr>
            <a:r>
              <a:rPr lang="en-IN" sz="1400" dirty="0">
                <a:solidFill>
                  <a:srgbClr val="000000"/>
                </a:solidFill>
                <a:effectLst/>
                <a:latin typeface="Times New Roman" panose="02020603050405020304" pitchFamily="18" charset="0"/>
                <a:ea typeface="Times New Roman" panose="02020603050405020304" pitchFamily="18" charset="0"/>
              </a:rPr>
              <a:t>The aims at detecting the depression level of a certain age criteria. From the result, it can be clearly stated that people differ from the state of health to do so the person's information is kept in database and each individual is provided with a different level of treatment.</a:t>
            </a:r>
          </a:p>
          <a:p>
            <a:pPr marL="342900" indent="-342900" algn="just">
              <a:buFont typeface="+mj-lt"/>
              <a:buAutoNum type="arabicPeriod"/>
            </a:pPr>
            <a:r>
              <a:rPr lang="en-IN" sz="1400" dirty="0">
                <a:solidFill>
                  <a:srgbClr val="000000"/>
                </a:solidFill>
                <a:effectLst/>
                <a:latin typeface="Times New Roman" panose="02020603050405020304" pitchFamily="18" charset="0"/>
                <a:ea typeface="Times New Roman" panose="02020603050405020304" pitchFamily="18" charset="0"/>
              </a:rPr>
              <a:t>Given the current versatility and variety of development option for mobile application, the key is to determine what platform will best align with your business problems and goals. Mobile application are a powerful tool for connecting with the consumer, businesses and users, and their functionality and value is only increasing as the world continues to more towards mobility.</a:t>
            </a:r>
            <a:endParaRPr lang="en-IN" sz="1400" dirty="0">
              <a:latin typeface="Times New Roman" panose="02020603050405020304" pitchFamily="18" charset="0"/>
              <a:ea typeface="Times New Roman" panose="02020603050405020304" pitchFamily="18" charset="0"/>
            </a:endParaRPr>
          </a:p>
          <a:p>
            <a:pPr marL="342900" indent="-342900" algn="just">
              <a:buFont typeface="+mj-lt"/>
              <a:buAutoNum type="arabicPeriod"/>
            </a:pPr>
            <a:r>
              <a:rPr lang="en-IN" sz="1400" dirty="0">
                <a:solidFill>
                  <a:srgbClr val="000000"/>
                </a:solidFill>
                <a:effectLst/>
                <a:latin typeface="Times New Roman" panose="02020603050405020304" pitchFamily="18" charset="0"/>
                <a:ea typeface="Times New Roman" panose="02020603050405020304" pitchFamily="18" charset="0"/>
              </a:rPr>
              <a:t>As the features where compared with some other significance features, and as a result it was stated that few project where dealing only till the depression detection. As this paper deals with the detection as well as to help to decreased the level of depression.</a:t>
            </a:r>
            <a:endParaRPr lang="en-IN" sz="1400" dirty="0">
              <a:latin typeface="Times New Roman" panose="02020603050405020304" pitchFamily="18" charset="0"/>
              <a:ea typeface="Times New Roman" panose="02020603050405020304" pitchFamily="18" charset="0"/>
            </a:endParaRPr>
          </a:p>
          <a:p>
            <a:pPr marL="342900" indent="-342900" algn="just">
              <a:buFont typeface="+mj-lt"/>
              <a:buAutoNum type="arabicPeriod"/>
            </a:pPr>
            <a:r>
              <a:rPr lang="en-IN" sz="1400" dirty="0">
                <a:solidFill>
                  <a:srgbClr val="000000"/>
                </a:solidFill>
                <a:effectLst/>
                <a:latin typeface="Times New Roman" panose="02020603050405020304" pitchFamily="18" charset="0"/>
                <a:ea typeface="Times New Roman" panose="02020603050405020304" pitchFamily="18" charset="0"/>
              </a:rPr>
              <a:t>In the experiment presented in this paper, a depression detection approach based REBT (Rational Emotive Behavioural Therapy) , In future work the project can be assessed with a SMS or location detection of end user. </a:t>
            </a:r>
          </a:p>
          <a:p>
            <a:pPr marL="342900" indent="-342900" algn="just">
              <a:buFont typeface="+mj-lt"/>
              <a:buAutoNum type="arabicPeriod"/>
            </a:pPr>
            <a:r>
              <a:rPr lang="en-US" sz="1400" dirty="0">
                <a:effectLst/>
                <a:latin typeface="Times New Roman" panose="02020603050405020304" pitchFamily="18" charset="0"/>
                <a:ea typeface="Times New Roman" panose="02020603050405020304" pitchFamily="18" charset="0"/>
              </a:rPr>
              <a:t>This application should immediately send an alert to the user’s acquaintance when it identifies that the  user is going to take a fatal decision.</a:t>
            </a:r>
            <a:endParaRPr lang="en-IN" sz="1400" dirty="0">
              <a:effectLst/>
              <a:latin typeface="Times New Roman" panose="02020603050405020304" pitchFamily="18" charset="0"/>
              <a:ea typeface="Times New Roman" panose="02020603050405020304" pitchFamily="18" charset="0"/>
            </a:endParaRPr>
          </a:p>
          <a:p>
            <a:pPr algn="just">
              <a:lnSpc>
                <a:spcPct val="115000"/>
              </a:lnSpc>
              <a:spcAft>
                <a:spcPts val="1000"/>
              </a:spcAft>
            </a:pPr>
            <a:r>
              <a:rPr lang="en-IN" sz="1400" dirty="0">
                <a:effectLst/>
                <a:latin typeface="Times New Roman" panose="02020603050405020304" pitchFamily="18" charset="0"/>
                <a:ea typeface="Calibri" panose="020F0502020204030204" pitchFamily="34" charset="0"/>
                <a:cs typeface="Mangal" panose="02040503050203030202" pitchFamily="18" charset="0"/>
              </a:rPr>
              <a:t> </a:t>
            </a:r>
            <a:endParaRPr lang="en-IN" sz="14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5" name="TextBox 4">
            <a:extLst>
              <a:ext uri="{FF2B5EF4-FFF2-40B4-BE49-F238E27FC236}">
                <a16:creationId xmlns:a16="http://schemas.microsoft.com/office/drawing/2014/main" id="{1A053396-07CD-47FC-AA0F-9290E48524EA}"/>
              </a:ext>
            </a:extLst>
          </p:cNvPr>
          <p:cNvSpPr txBox="1"/>
          <p:nvPr/>
        </p:nvSpPr>
        <p:spPr>
          <a:xfrm>
            <a:off x="457200" y="400770"/>
            <a:ext cx="8229600" cy="731520"/>
          </a:xfrm>
          <a:prstGeom prst="rect">
            <a:avLst/>
          </a:prstGeom>
          <a:noFill/>
        </p:spPr>
        <p:txBody>
          <a:bodyPr wrap="square">
            <a:spAutoFit/>
          </a:bodyPr>
          <a:lstStyle/>
          <a:p>
            <a:r>
              <a:rPr lang="en-IN" sz="3200" b="1" strike="noStrike" spc="-1" dirty="0">
                <a:latin typeface="Times New Roman" panose="02020603050405020304" pitchFamily="18" charset="0"/>
                <a:ea typeface="Old Standard TT"/>
                <a:cs typeface="Times New Roman" panose="02020603050405020304" pitchFamily="18" charset="0"/>
              </a:rPr>
              <a:t>Future</a:t>
            </a:r>
            <a:r>
              <a:rPr lang="en-IN" sz="3200" b="1" strike="noStrike" spc="-1" dirty="0">
                <a:latin typeface="Old Standard TT"/>
                <a:ea typeface="Old Standard TT"/>
              </a:rPr>
              <a:t> Scope</a:t>
            </a:r>
            <a:endParaRPr lang="en-IN" sz="3200" dirty="0"/>
          </a:p>
        </p:txBody>
      </p:sp>
    </p:spTree>
    <p:extLst>
      <p:ext uri="{BB962C8B-B14F-4D97-AF65-F5344CB8AC3E}">
        <p14:creationId xmlns:p14="http://schemas.microsoft.com/office/powerpoint/2010/main" val="36163648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F3CE18-AE84-4A83-A1BD-220B5EC74D5A}"/>
              </a:ext>
            </a:extLst>
          </p:cNvPr>
          <p:cNvSpPr txBox="1"/>
          <p:nvPr/>
        </p:nvSpPr>
        <p:spPr>
          <a:xfrm>
            <a:off x="457200" y="386108"/>
            <a:ext cx="8229600" cy="731520"/>
          </a:xfrm>
          <a:prstGeom prst="rect">
            <a:avLst/>
          </a:prstGeom>
          <a:noFill/>
        </p:spPr>
        <p:txBody>
          <a:bodyPr wrap="square">
            <a:spAutoFit/>
          </a:bodyPr>
          <a:lstStyle/>
          <a:p>
            <a:r>
              <a:rPr lang="en-IN" sz="3200" b="1" strike="noStrike" spc="-1" dirty="0">
                <a:latin typeface="Times New Roman" panose="02020603050405020304" pitchFamily="18" charset="0"/>
                <a:ea typeface="Old Standard TT"/>
                <a:cs typeface="Times New Roman" panose="02020603050405020304" pitchFamily="18" charset="0"/>
              </a:rPr>
              <a:t>Conclusion</a:t>
            </a:r>
            <a:endParaRPr lang="en-IN" sz="32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5718E2C1-7141-4A93-B9C1-9259E7689340}"/>
              </a:ext>
            </a:extLst>
          </p:cNvPr>
          <p:cNvSpPr txBox="1"/>
          <p:nvPr/>
        </p:nvSpPr>
        <p:spPr>
          <a:xfrm>
            <a:off x="457200" y="1183159"/>
            <a:ext cx="8229600" cy="2286000"/>
          </a:xfrm>
          <a:prstGeom prst="rect">
            <a:avLst/>
          </a:prstGeom>
          <a:noFill/>
        </p:spPr>
        <p:txBody>
          <a:bodyPr wrap="square">
            <a:spAutoFit/>
          </a:bodyPr>
          <a:lstStyle/>
          <a:p>
            <a:pPr algn="just"/>
            <a:r>
              <a:rPr lang="en-US" sz="1400" dirty="0">
                <a:latin typeface="Times New Roman" panose="02020603050405020304" pitchFamily="18" charset="0"/>
                <a:cs typeface="Times New Roman" panose="02020603050405020304" pitchFamily="18" charset="0"/>
              </a:rPr>
              <a:t>Depression detection system aims on helping each &amp; every individual to overcome his insecurities regarding the mental stress. This application mainly focus on how the user is feeling by asking some set of questions which would be further estimated in level of stress he is going through. To avail this application user need to install a application in their mobile phones. The application is design in such a way that if the algorithm finds out that person is suffering from severe level of stress then some different kind of help is offered for mild to moderate mostly in some motivational video or text form. For severe cases app drive patient to online consulting platform </a:t>
            </a:r>
            <a:r>
              <a:rPr lang="en-US" sz="1400" dirty="0" err="1">
                <a:latin typeface="Times New Roman" panose="02020603050405020304" pitchFamily="18" charset="0"/>
                <a:cs typeface="Times New Roman" panose="02020603050405020304" pitchFamily="18" charset="0"/>
              </a:rPr>
              <a:t>practo</a:t>
            </a:r>
            <a:r>
              <a:rPr lang="en-US" sz="1400" dirty="0">
                <a:latin typeface="Times New Roman" panose="02020603050405020304" pitchFamily="18" charset="0"/>
                <a:cs typeface="Times New Roman" panose="02020603050405020304" pitchFamily="18" charset="0"/>
              </a:rPr>
              <a:t>. This application will overcome the unspoken culture of depression in India.</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80667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CustomShape 1"/>
          <p:cNvSpPr/>
          <p:nvPr/>
        </p:nvSpPr>
        <p:spPr>
          <a:xfrm>
            <a:off x="456840" y="396587"/>
            <a:ext cx="8229600" cy="7315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a:ea typeface="Times New Roman"/>
              </a:rPr>
              <a:t>References</a:t>
            </a:r>
            <a:endParaRPr lang="en-IN" sz="3000" b="0" strike="noStrike" spc="-1" dirty="0">
              <a:latin typeface="Arial"/>
            </a:endParaRPr>
          </a:p>
        </p:txBody>
      </p:sp>
      <p:sp>
        <p:nvSpPr>
          <p:cNvPr id="4" name="Content Placeholder 2">
            <a:extLst>
              <a:ext uri="{FF2B5EF4-FFF2-40B4-BE49-F238E27FC236}">
                <a16:creationId xmlns:a16="http://schemas.microsoft.com/office/drawing/2014/main" id="{36115F14-5563-467D-A176-5EB33F2DC4C0}"/>
              </a:ext>
            </a:extLst>
          </p:cNvPr>
          <p:cNvSpPr txBox="1">
            <a:spLocks/>
          </p:cNvSpPr>
          <p:nvPr/>
        </p:nvSpPr>
        <p:spPr>
          <a:xfrm>
            <a:off x="456840" y="1133996"/>
            <a:ext cx="8229600" cy="3657600"/>
          </a:xfrm>
          <a:prstGeom prst="rect">
            <a:avLst/>
          </a:prstGeom>
        </p:spPr>
        <p:txBody>
          <a:bodyPr>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IN" sz="1400" dirty="0">
                <a:latin typeface="Times New Roman" panose="02020603050405020304" pitchFamily="18" charset="0"/>
                <a:cs typeface="Times New Roman" panose="02020603050405020304" pitchFamily="18" charset="0"/>
              </a:rPr>
              <a:t>Sami </a:t>
            </a:r>
            <a:r>
              <a:rPr lang="en-IN" sz="1400" dirty="0" err="1">
                <a:latin typeface="Times New Roman" panose="02020603050405020304" pitchFamily="18" charset="0"/>
                <a:cs typeface="Times New Roman" panose="02020603050405020304" pitchFamily="18" charset="0"/>
              </a:rPr>
              <a:t>Elzeiny</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Marwa</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Qaraqe</a:t>
            </a:r>
            <a:r>
              <a:rPr lang="en-IN" sz="1400" dirty="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Blueprint to Workplace Stress Detection Approaches) 2018.</a:t>
            </a:r>
          </a:p>
          <a:p>
            <a:pPr algn="just"/>
            <a:r>
              <a:rPr lang="en-US" sz="1400" dirty="0">
                <a:latin typeface="Times New Roman" panose="02020603050405020304" pitchFamily="18" charset="0"/>
                <a:cs typeface="Times New Roman" panose="02020603050405020304" pitchFamily="18" charset="0"/>
              </a:rPr>
              <a:t>Comparison of read and spontaneous speech in case of Automatic Detection of Depression(</a:t>
            </a:r>
            <a:r>
              <a:rPr lang="en-IN" sz="1400" dirty="0" err="1">
                <a:latin typeface="Times New Roman" panose="02020603050405020304" pitchFamily="18" charset="0"/>
                <a:cs typeface="Times New Roman" panose="02020603050405020304" pitchFamily="18" charset="0"/>
              </a:rPr>
              <a:t>Gábor</a:t>
            </a:r>
            <a:r>
              <a:rPr lang="en-IN" sz="1400" dirty="0">
                <a:latin typeface="Times New Roman" panose="02020603050405020304" pitchFamily="18" charset="0"/>
                <a:cs typeface="Times New Roman" panose="02020603050405020304" pitchFamily="18" charset="0"/>
              </a:rPr>
              <a:t> Kiss, </a:t>
            </a:r>
            <a:r>
              <a:rPr lang="en-IN" sz="1400" dirty="0" err="1">
                <a:latin typeface="Times New Roman" panose="02020603050405020304" pitchFamily="18" charset="0"/>
                <a:cs typeface="Times New Roman" panose="02020603050405020304" pitchFamily="18" charset="0"/>
              </a:rPr>
              <a:t>Klára</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Vicsi</a:t>
            </a:r>
            <a:r>
              <a:rPr lang="en-IN" sz="1400" dirty="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 2017.</a:t>
            </a:r>
          </a:p>
          <a:p>
            <a:pPr algn="just"/>
            <a:r>
              <a:rPr lang="en-IN" sz="1400" dirty="0" err="1">
                <a:latin typeface="Times New Roman" panose="02020603050405020304" pitchFamily="18" charset="0"/>
                <a:cs typeface="Times New Roman" panose="02020603050405020304" pitchFamily="18" charset="0"/>
              </a:rPr>
              <a:t>Aslina</a:t>
            </a:r>
            <a:r>
              <a:rPr lang="en-IN" sz="1400" dirty="0">
                <a:latin typeface="Times New Roman" panose="02020603050405020304" pitchFamily="18" charset="0"/>
                <a:cs typeface="Times New Roman" panose="02020603050405020304" pitchFamily="18" charset="0"/>
              </a:rPr>
              <a:t> Baharum1, Tan Wei Seong1, Nurul </a:t>
            </a:r>
            <a:r>
              <a:rPr lang="en-IN" sz="1400" dirty="0" err="1">
                <a:latin typeface="Times New Roman" panose="02020603050405020304" pitchFamily="18" charset="0"/>
                <a:cs typeface="Times New Roman" panose="02020603050405020304" pitchFamily="18" charset="0"/>
              </a:rPr>
              <a:t>Hidayah</a:t>
            </a:r>
            <a:r>
              <a:rPr lang="en-IN" sz="1400" dirty="0">
                <a:latin typeface="Times New Roman" panose="02020603050405020304" pitchFamily="18" charset="0"/>
                <a:cs typeface="Times New Roman" panose="02020603050405020304" pitchFamily="18" charset="0"/>
              </a:rPr>
              <a:t> Mat Zain2, </a:t>
            </a:r>
            <a:r>
              <a:rPr lang="en-IN" sz="1400" dirty="0" err="1">
                <a:latin typeface="Times New Roman" panose="02020603050405020304" pitchFamily="18" charset="0"/>
                <a:cs typeface="Times New Roman" panose="02020603050405020304" pitchFamily="18" charset="0"/>
              </a:rPr>
              <a:t>Nurhafizah</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Moziyana</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Mohd</a:t>
            </a:r>
            <a:r>
              <a:rPr lang="en-IN" sz="1400" dirty="0">
                <a:latin typeface="Times New Roman" panose="02020603050405020304" pitchFamily="18" charset="0"/>
                <a:cs typeface="Times New Roman" panose="02020603050405020304" pitchFamily="18" charset="0"/>
              </a:rPr>
              <a:t> Yusop3, Muhammad Omar4, </a:t>
            </a:r>
            <a:r>
              <a:rPr lang="en-IN" sz="1400" dirty="0" err="1">
                <a:latin typeface="Times New Roman" panose="02020603050405020304" pitchFamily="18" charset="0"/>
                <a:cs typeface="Times New Roman" panose="02020603050405020304" pitchFamily="18" charset="0"/>
              </a:rPr>
              <a:t>Nordaliela</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Mohd</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Rusli</a:t>
            </a:r>
            <a:r>
              <a:rPr lang="en-US" sz="1400" dirty="0">
                <a:latin typeface="Times New Roman" panose="02020603050405020304" pitchFamily="18" charset="0"/>
                <a:cs typeface="Times New Roman" panose="02020603050405020304" pitchFamily="18" charset="0"/>
              </a:rPr>
              <a:t> (Releasing Stress Using Music Mood Application: </a:t>
            </a:r>
            <a:r>
              <a:rPr lang="en-US" sz="1400" dirty="0" err="1">
                <a:latin typeface="Times New Roman" panose="02020603050405020304" pitchFamily="18" charset="0"/>
                <a:cs typeface="Times New Roman" panose="02020603050405020304" pitchFamily="18" charset="0"/>
              </a:rPr>
              <a:t>DeMuse</a:t>
            </a:r>
            <a:r>
              <a:rPr lang="en-US" sz="1400" dirty="0">
                <a:latin typeface="Times New Roman" panose="02020603050405020304" pitchFamily="18" charset="0"/>
                <a:cs typeface="Times New Roman" panose="02020603050405020304" pitchFamily="18" charset="0"/>
              </a:rPr>
              <a:t>) 2017.</a:t>
            </a:r>
          </a:p>
          <a:p>
            <a:pPr algn="just"/>
            <a:r>
              <a:rPr lang="en-IN" sz="1400" dirty="0">
                <a:latin typeface="Times New Roman" panose="02020603050405020304" pitchFamily="18" charset="0"/>
                <a:cs typeface="Times New Roman" panose="02020603050405020304" pitchFamily="18" charset="0"/>
              </a:rPr>
              <a:t>ADITYA VIVEK THOTA</a:t>
            </a:r>
            <a:r>
              <a:rPr lang="en-US" sz="1400" dirty="0">
                <a:latin typeface="Times New Roman" panose="02020603050405020304" pitchFamily="18" charset="0"/>
                <a:cs typeface="Times New Roman" panose="02020603050405020304" pitchFamily="18" charset="0"/>
              </a:rPr>
              <a:t>, </a:t>
            </a:r>
            <a:r>
              <a:rPr lang="en-IN" sz="1400" dirty="0">
                <a:latin typeface="Times New Roman" panose="02020603050405020304" pitchFamily="18" charset="0"/>
                <a:cs typeface="Times New Roman" panose="02020603050405020304" pitchFamily="18" charset="0"/>
              </a:rPr>
              <a:t>A DHARUN</a:t>
            </a:r>
            <a:r>
              <a:rPr lang="en-US" sz="1400" dirty="0">
                <a:latin typeface="Times New Roman" panose="02020603050405020304" pitchFamily="18" charset="0"/>
                <a:cs typeface="Times New Roman" panose="02020603050405020304" pitchFamily="18" charset="0"/>
              </a:rPr>
              <a:t> (Machine Learning Techniques for Stress Prediction in Working Employees ) 2018.</a:t>
            </a:r>
          </a:p>
          <a:p>
            <a:pPr algn="just"/>
            <a:r>
              <a:rPr lang="en-IN" sz="1400" dirty="0" err="1">
                <a:latin typeface="Times New Roman" panose="02020603050405020304" pitchFamily="18" charset="0"/>
                <a:cs typeface="Times New Roman" panose="02020603050405020304" pitchFamily="18" charset="0"/>
              </a:rPr>
              <a:t>Zhenhai</a:t>
            </a:r>
            <a:r>
              <a:rPr lang="en-IN" sz="1400" dirty="0">
                <a:latin typeface="Times New Roman" panose="02020603050405020304" pitchFamily="18" charset="0"/>
                <a:cs typeface="Times New Roman" panose="02020603050405020304" pitchFamily="18" charset="0"/>
              </a:rPr>
              <a:t> Mu , </a:t>
            </a:r>
            <a:r>
              <a:rPr lang="en-IN" sz="1400" dirty="0" err="1">
                <a:latin typeface="Times New Roman" panose="02020603050405020304" pitchFamily="18" charset="0"/>
                <a:cs typeface="Times New Roman" panose="02020603050405020304" pitchFamily="18" charset="0"/>
              </a:rPr>
              <a:t>Lizhen</a:t>
            </a:r>
            <a:r>
              <a:rPr lang="en-IN" sz="1400" dirty="0">
                <a:latin typeface="Times New Roman" panose="02020603050405020304" pitchFamily="18" charset="0"/>
                <a:cs typeface="Times New Roman" panose="02020603050405020304" pitchFamily="18" charset="0"/>
              </a:rPr>
              <a:t> Jiang (</a:t>
            </a:r>
            <a:r>
              <a:rPr lang="en-US" sz="1400" dirty="0">
                <a:latin typeface="Times New Roman" panose="02020603050405020304" pitchFamily="18" charset="0"/>
                <a:cs typeface="Times New Roman" panose="02020603050405020304" pitchFamily="18" charset="0"/>
              </a:rPr>
              <a:t>Distributed Grating Sensor Stress Data Acquisition and Management System )2019.</a:t>
            </a:r>
          </a:p>
          <a:p>
            <a:pPr algn="just"/>
            <a:r>
              <a:rPr lang="en-US" sz="1400" dirty="0">
                <a:latin typeface="Times New Roman" panose="02020603050405020304" pitchFamily="18" charset="0"/>
                <a:cs typeface="Times New Roman" panose="02020603050405020304" pitchFamily="18" charset="0"/>
              </a:rPr>
              <a:t>A. Wood, G. </a:t>
            </a:r>
            <a:r>
              <a:rPr lang="en-US" sz="1400" dirty="0" err="1">
                <a:latin typeface="Times New Roman" panose="02020603050405020304" pitchFamily="18" charset="0"/>
                <a:cs typeface="Times New Roman" panose="02020603050405020304" pitchFamily="18" charset="0"/>
              </a:rPr>
              <a:t>Virone</a:t>
            </a:r>
            <a:r>
              <a:rPr lang="en-US" sz="1400" dirty="0">
                <a:latin typeface="Times New Roman" panose="02020603050405020304" pitchFamily="18" charset="0"/>
                <a:cs typeface="Times New Roman" panose="02020603050405020304" pitchFamily="18" charset="0"/>
              </a:rPr>
              <a:t>, T. Doan, Q. Cao, and L. </a:t>
            </a:r>
            <a:r>
              <a:rPr lang="en-US" sz="1400" dirty="0" err="1">
                <a:latin typeface="Times New Roman" panose="02020603050405020304" pitchFamily="18" charset="0"/>
                <a:cs typeface="Times New Roman" panose="02020603050405020304" pitchFamily="18" charset="0"/>
              </a:rPr>
              <a:t>Selavo</a:t>
            </a:r>
            <a:r>
              <a:rPr lang="en-US" sz="1400" dirty="0">
                <a:latin typeface="Times New Roman" panose="02020603050405020304" pitchFamily="18" charset="0"/>
                <a:cs typeface="Times New Roman" panose="02020603050405020304" pitchFamily="18" charset="0"/>
              </a:rPr>
              <a:t>. ALARM-NET: </a:t>
            </a:r>
            <a:r>
              <a:rPr lang="en-US" sz="1400" dirty="0" err="1">
                <a:latin typeface="Times New Roman" panose="02020603050405020304" pitchFamily="18" charset="0"/>
                <a:cs typeface="Times New Roman" panose="02020603050405020304" pitchFamily="18" charset="0"/>
              </a:rPr>
              <a:t>Wirelesssensor</a:t>
            </a:r>
            <a:r>
              <a:rPr lang="en-US" sz="1400" dirty="0">
                <a:latin typeface="Times New Roman" panose="02020603050405020304" pitchFamily="18" charset="0"/>
                <a:cs typeface="Times New Roman" panose="02020603050405020304" pitchFamily="18" charset="0"/>
              </a:rPr>
              <a:t> networks for assisted-living and residential monitoring. Technical report, University of Virginia, Jan 2006.</a:t>
            </a:r>
          </a:p>
          <a:p>
            <a:pPr algn="just"/>
            <a:r>
              <a:rPr lang="en-IN" sz="1400" dirty="0">
                <a:latin typeface="Times New Roman" panose="02020603050405020304" pitchFamily="18" charset="0"/>
                <a:cs typeface="Times New Roman" panose="02020603050405020304" pitchFamily="18" charset="0"/>
              </a:rPr>
              <a:t>O. A. P. Ltd. Optimism apps, 2011 [8] M. </a:t>
            </a:r>
            <a:r>
              <a:rPr lang="en-IN" sz="1400" dirty="0" err="1">
                <a:latin typeface="Times New Roman" panose="02020603050405020304" pitchFamily="18" charset="0"/>
                <a:cs typeface="Times New Roman" panose="02020603050405020304" pitchFamily="18" charset="0"/>
              </a:rPr>
              <a:t>Hadzic</a:t>
            </a:r>
            <a:r>
              <a:rPr lang="en-IN" sz="1400" dirty="0">
                <a:latin typeface="Times New Roman" panose="02020603050405020304" pitchFamily="18" charset="0"/>
                <a:cs typeface="Times New Roman" panose="02020603050405020304" pitchFamily="18" charset="0"/>
              </a:rPr>
              <a:t>, F. </a:t>
            </a:r>
            <a:r>
              <a:rPr lang="en-IN" sz="1400" dirty="0" err="1">
                <a:latin typeface="Times New Roman" panose="02020603050405020304" pitchFamily="18" charset="0"/>
                <a:cs typeface="Times New Roman" panose="02020603050405020304" pitchFamily="18" charset="0"/>
              </a:rPr>
              <a:t>Hadzic</a:t>
            </a:r>
            <a:r>
              <a:rPr lang="en-IN" sz="1400" dirty="0">
                <a:latin typeface="Times New Roman" panose="02020603050405020304" pitchFamily="18" charset="0"/>
                <a:cs typeface="Times New Roman" panose="02020603050405020304" pitchFamily="18" charset="0"/>
              </a:rPr>
              <a:t>, and T. Dillon. Mining a patient data: towards better </a:t>
            </a:r>
            <a:r>
              <a:rPr lang="en-IN" sz="1400" dirty="0" err="1">
                <a:latin typeface="Times New Roman" panose="02020603050405020304" pitchFamily="18" charset="0"/>
                <a:cs typeface="Times New Roman" panose="02020603050405020304" pitchFamily="18" charset="0"/>
              </a:rPr>
              <a:t>treatmentstrategies</a:t>
            </a:r>
            <a:r>
              <a:rPr lang="en-IN" sz="1400" dirty="0">
                <a:latin typeface="Times New Roman" panose="02020603050405020304" pitchFamily="18" charset="0"/>
                <a:cs typeface="Times New Roman" panose="02020603050405020304" pitchFamily="18" charset="0"/>
              </a:rPr>
              <a:t> for depression. In Functional Informatics and Personalized Medicine (IJFIPM),volume 3, 2010. </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7C19CCE-EA62-4355-A3B1-423DA8FA3204}"/>
              </a:ext>
            </a:extLst>
          </p:cNvPr>
          <p:cNvSpPr txBox="1"/>
          <p:nvPr/>
        </p:nvSpPr>
        <p:spPr>
          <a:xfrm>
            <a:off x="457200" y="1107326"/>
            <a:ext cx="8229600" cy="3200400"/>
          </a:xfrm>
          <a:prstGeom prst="rect">
            <a:avLst/>
          </a:prstGeom>
          <a:noFill/>
        </p:spPr>
        <p:txBody>
          <a:bodyPr wrap="square">
            <a:spAutoFit/>
          </a:bodyPr>
          <a:lstStyle/>
          <a:p>
            <a:pPr marL="285750" indent="-285750" algn="just">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T. Sheeran. Viability and impact of telehealth-based depression care in home </a:t>
            </a:r>
            <a:r>
              <a:rPr lang="en-IN" sz="1400" dirty="0" err="1">
                <a:latin typeface="Times New Roman" panose="02020603050405020304" pitchFamily="18" charset="0"/>
                <a:cs typeface="Times New Roman" panose="02020603050405020304" pitchFamily="18" charset="0"/>
              </a:rPr>
              <a:t>care.Technical</a:t>
            </a:r>
            <a:r>
              <a:rPr lang="en-IN" sz="1400" dirty="0">
                <a:latin typeface="Times New Roman" panose="02020603050405020304" pitchFamily="18" charset="0"/>
                <a:cs typeface="Times New Roman" panose="02020603050405020304" pitchFamily="18" charset="0"/>
              </a:rPr>
              <a:t> report, Rhode Island Hospital, 2010. </a:t>
            </a:r>
          </a:p>
          <a:p>
            <a:pPr marL="285750" indent="-285750" algn="just">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M. Sung, C. D. Marci, and A. Pentland. Objective physiological and </a:t>
            </a:r>
            <a:r>
              <a:rPr lang="en-IN" sz="1400" dirty="0" err="1">
                <a:latin typeface="Times New Roman" panose="02020603050405020304" pitchFamily="18" charset="0"/>
                <a:cs typeface="Times New Roman" panose="02020603050405020304" pitchFamily="18" charset="0"/>
              </a:rPr>
              <a:t>behavioral</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mea</a:t>
            </a:r>
            <a:r>
              <a:rPr lang="en-IN" sz="1400" dirty="0">
                <a:latin typeface="Times New Roman" panose="02020603050405020304" pitchFamily="18" charset="0"/>
                <a:cs typeface="Times New Roman" panose="02020603050405020304" pitchFamily="18" charset="0"/>
              </a:rPr>
              <a:t>-sures for identifying and tracking depression state in clinically depressed patients. </a:t>
            </a:r>
            <a:r>
              <a:rPr lang="en-IN" sz="1400" dirty="0" err="1">
                <a:latin typeface="Times New Roman" panose="02020603050405020304" pitchFamily="18" charset="0"/>
                <a:cs typeface="Times New Roman" panose="02020603050405020304" pitchFamily="18" charset="0"/>
              </a:rPr>
              <a:t>Technicalreport</a:t>
            </a:r>
            <a:r>
              <a:rPr lang="en-IN" sz="1400" dirty="0">
                <a:latin typeface="Times New Roman" panose="02020603050405020304" pitchFamily="18" charset="0"/>
                <a:cs typeface="Times New Roman" panose="02020603050405020304" pitchFamily="18" charset="0"/>
              </a:rPr>
              <a:t>, MIT, 2005.</a:t>
            </a:r>
          </a:p>
          <a:p>
            <a:pPr marL="285750" indent="-285750" algn="just">
              <a:buFont typeface="Arial" panose="020B0604020202020204" pitchFamily="34" charset="0"/>
              <a:buChar char="•"/>
            </a:pPr>
            <a:r>
              <a:rPr lang="en-US" sz="1400" dirty="0" err="1">
                <a:latin typeface="Times New Roman" panose="02020603050405020304" pitchFamily="18" charset="0"/>
                <a:cs typeface="Times New Roman" panose="02020603050405020304" pitchFamily="18" charset="0"/>
              </a:rPr>
              <a:t>G´abor</a:t>
            </a:r>
            <a:r>
              <a:rPr lang="en-US" sz="1400" dirty="0">
                <a:latin typeface="Times New Roman" panose="02020603050405020304" pitchFamily="18" charset="0"/>
                <a:cs typeface="Times New Roman" panose="02020603050405020304" pitchFamily="18" charset="0"/>
              </a:rPr>
              <a:t> Kiss, </a:t>
            </a:r>
            <a:r>
              <a:rPr lang="en-US" sz="1400" dirty="0" err="1">
                <a:latin typeface="Times New Roman" panose="02020603050405020304" pitchFamily="18" charset="0"/>
                <a:cs typeface="Times New Roman" panose="02020603050405020304" pitchFamily="18" charset="0"/>
              </a:rPr>
              <a:t>Kl´ara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Vicsi,Department</a:t>
            </a:r>
            <a:r>
              <a:rPr lang="en-US" sz="1400" dirty="0">
                <a:latin typeface="Times New Roman" panose="02020603050405020304" pitchFamily="18" charset="0"/>
                <a:cs typeface="Times New Roman" panose="02020603050405020304" pitchFamily="18" charset="0"/>
              </a:rPr>
              <a:t> of Telecommunications and Media Informatics Budapest University of Technology and Economics Budapest, Hungary, 2017.</a:t>
            </a:r>
            <a:r>
              <a:rPr lang="en-IN" sz="1400" dirty="0">
                <a:latin typeface="Times New Roman" panose="02020603050405020304" pitchFamily="18" charset="0"/>
                <a:cs typeface="Times New Roman" panose="02020603050405020304" pitchFamily="18" charset="0"/>
              </a:rPr>
              <a:t> </a:t>
            </a:r>
          </a:p>
          <a:p>
            <a:pPr marL="285750" indent="-285750" algn="just">
              <a:buFont typeface="Arial" panose="020B0604020202020204" pitchFamily="34" charset="0"/>
              <a:buChar char="•"/>
            </a:pPr>
            <a:endParaRPr lang="en-IN" sz="1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sz="1400" dirty="0">
              <a:latin typeface="Times New Roman" panose="02020603050405020304" pitchFamily="18" charset="0"/>
              <a:cs typeface="Times New Roman" panose="02020603050405020304" pitchFamily="18" charset="0"/>
            </a:endParaRPr>
          </a:p>
          <a:p>
            <a:pPr algn="just"/>
            <a:r>
              <a:rPr lang="en-IN" sz="1400" dirty="0">
                <a:latin typeface="Times New Roman" panose="02020603050405020304" pitchFamily="18" charset="0"/>
                <a:cs typeface="Times New Roman" panose="02020603050405020304" pitchFamily="18" charset="0"/>
              </a:rPr>
              <a:t>Website Used: </a:t>
            </a:r>
          </a:p>
          <a:p>
            <a:pPr marL="285750" indent="-285750" algn="just">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Chatbot, https://dialogflow.com/ </a:t>
            </a:r>
          </a:p>
          <a:p>
            <a:pPr marL="285750" indent="-285750" algn="just">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Meditation tips, https://chopra.com/articles/learn-to-meditate-in-6-easy-steps. </a:t>
            </a:r>
          </a:p>
          <a:p>
            <a:pPr marL="285750" indent="-285750" algn="just">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Chants, https://wanderlust.com/journal/6-step-guide-start-chanting-practice.</a:t>
            </a:r>
          </a:p>
          <a:p>
            <a:pPr marL="285750" indent="-285750" algn="just">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Yoga Tips, </a:t>
            </a:r>
            <a:r>
              <a:rPr lang="en-IN" sz="1400" dirty="0">
                <a:latin typeface="Times New Roman" panose="02020603050405020304" pitchFamily="18" charset="0"/>
                <a:cs typeface="Times New Roman" panose="02020603050405020304" pitchFamily="18" charset="0"/>
                <a:hlinkClick r:id="rId2"/>
              </a:rPr>
              <a:t>https://www.realbuzz.com/articles-interests/fitness/article/top-tips-foryoga-beginners/</a:t>
            </a:r>
            <a:endParaRPr lang="en-IN" sz="1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400" dirty="0" err="1">
                <a:latin typeface="Times New Roman" panose="02020603050405020304" pitchFamily="18" charset="0"/>
                <a:cs typeface="Times New Roman" panose="02020603050405020304" pitchFamily="18" charset="0"/>
              </a:rPr>
              <a:t>Bhagvad</a:t>
            </a:r>
            <a:r>
              <a:rPr lang="en-IN" sz="1400" dirty="0">
                <a:latin typeface="Times New Roman" panose="02020603050405020304" pitchFamily="18" charset="0"/>
                <a:cs typeface="Times New Roman" panose="02020603050405020304" pitchFamily="18" charset="0"/>
              </a:rPr>
              <a:t> Gite Yoga, https://iskcondwarka.org/blogs/the-eight-steps-of-hatha-yogaand-bhagavad-gita.</a:t>
            </a:r>
          </a:p>
        </p:txBody>
      </p:sp>
      <p:sp>
        <p:nvSpPr>
          <p:cNvPr id="3" name="CustomShape 1">
            <a:extLst>
              <a:ext uri="{FF2B5EF4-FFF2-40B4-BE49-F238E27FC236}">
                <a16:creationId xmlns:a16="http://schemas.microsoft.com/office/drawing/2014/main" id="{C39E63A5-424F-4542-9F0D-C75E93795154}"/>
              </a:ext>
            </a:extLst>
          </p:cNvPr>
          <p:cNvSpPr/>
          <p:nvPr/>
        </p:nvSpPr>
        <p:spPr>
          <a:xfrm>
            <a:off x="457200" y="375806"/>
            <a:ext cx="8229600" cy="7315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a:ea typeface="Times New Roman"/>
              </a:rPr>
              <a:t>References</a:t>
            </a:r>
            <a:endParaRPr lang="en-IN" sz="3000" b="0" strike="noStrike" spc="-1" dirty="0">
              <a:latin typeface="Arial"/>
            </a:endParaRPr>
          </a:p>
        </p:txBody>
      </p:sp>
    </p:spTree>
    <p:extLst>
      <p:ext uri="{BB962C8B-B14F-4D97-AF65-F5344CB8AC3E}">
        <p14:creationId xmlns:p14="http://schemas.microsoft.com/office/powerpoint/2010/main" val="776118232"/>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8"/>
        <p:cNvGrpSpPr/>
        <p:nvPr/>
      </p:nvGrpSpPr>
      <p:grpSpPr>
        <a:xfrm>
          <a:off x="0" y="0"/>
          <a:ext cx="0" cy="0"/>
          <a:chOff x="0" y="0"/>
          <a:chExt cx="0" cy="0"/>
        </a:xfrm>
      </p:grpSpPr>
      <p:sp>
        <p:nvSpPr>
          <p:cNvPr id="60" name="Google Shape;60;p13"/>
          <p:cNvSpPr txBox="1">
            <a:spLocks noGrp="1"/>
          </p:cNvSpPr>
          <p:nvPr>
            <p:ph type="ctrTitle"/>
          </p:nvPr>
        </p:nvSpPr>
        <p:spPr>
          <a:xfrm>
            <a:off x="457200" y="2571750"/>
            <a:ext cx="8229600" cy="731520"/>
          </a:xfrm>
          <a:prstGeom prst="rect">
            <a:avLst/>
          </a:prstGeom>
          <a:noFill/>
          <a:ln>
            <a:noFill/>
          </a:ln>
        </p:spPr>
        <p:txBody>
          <a:bodyPr spcFirstLastPara="1" wrap="square" lIns="91425" tIns="91425" rIns="91425" bIns="91425" anchor="b" anchorCtr="0">
            <a:noAutofit/>
          </a:bodyPr>
          <a:lstStyle/>
          <a:p>
            <a:pPr algn="ctr"/>
            <a:r>
              <a:rPr lang="en-IN" sz="4000" b="1" spc="-1" dirty="0">
                <a:solidFill>
                  <a:srgbClr val="FFFBF0"/>
                </a:solidFill>
                <a:latin typeface="Times New Roman" panose="02020603050405020304" pitchFamily="18" charset="0"/>
                <a:cs typeface="Times New Roman" panose="02020603050405020304" pitchFamily="18" charset="0"/>
              </a:rPr>
              <a:t>Thank You</a:t>
            </a:r>
            <a:endParaRPr lang="en-IN" sz="4000" b="0" strike="noStrike" spc="-1" dirty="0">
              <a:latin typeface="Arial"/>
            </a:endParaRPr>
          </a:p>
        </p:txBody>
      </p:sp>
      <p:sp>
        <p:nvSpPr>
          <p:cNvPr id="3" name="Rectangle 2">
            <a:extLst>
              <a:ext uri="{FF2B5EF4-FFF2-40B4-BE49-F238E27FC236}">
                <a16:creationId xmlns:a16="http://schemas.microsoft.com/office/drawing/2014/main" id="{D943E86F-DDE1-4826-8FF5-85895FCE4148}"/>
              </a:ext>
            </a:extLst>
          </p:cNvPr>
          <p:cNvSpPr/>
          <p:nvPr/>
        </p:nvSpPr>
        <p:spPr>
          <a:xfrm>
            <a:off x="422564" y="3269673"/>
            <a:ext cx="768927" cy="74814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solidFill>
                <a:schemeClr val="tx1"/>
              </a:solidFill>
            </a:endParaRPr>
          </a:p>
        </p:txBody>
      </p:sp>
    </p:spTree>
    <p:extLst>
      <p:ext uri="{BB962C8B-B14F-4D97-AF65-F5344CB8AC3E}">
        <p14:creationId xmlns:p14="http://schemas.microsoft.com/office/powerpoint/2010/main" val="639894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CustomShape 1"/>
          <p:cNvSpPr/>
          <p:nvPr/>
        </p:nvSpPr>
        <p:spPr>
          <a:xfrm>
            <a:off x="457200" y="400860"/>
            <a:ext cx="8229600" cy="7315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a:ea typeface="Times New Roman"/>
              </a:rPr>
              <a:t>1.1 Abstract</a:t>
            </a:r>
            <a:endParaRPr lang="en-IN" sz="3000" b="0" strike="noStrike" spc="-1" dirty="0">
              <a:latin typeface="Arial"/>
            </a:endParaRPr>
          </a:p>
        </p:txBody>
      </p:sp>
      <p:sp>
        <p:nvSpPr>
          <p:cNvPr id="4" name="Content Placeholder 2">
            <a:extLst>
              <a:ext uri="{FF2B5EF4-FFF2-40B4-BE49-F238E27FC236}">
                <a16:creationId xmlns:a16="http://schemas.microsoft.com/office/drawing/2014/main" id="{060BA374-24D5-46B8-8C3D-B0864BE39797}"/>
              </a:ext>
            </a:extLst>
          </p:cNvPr>
          <p:cNvSpPr txBox="1">
            <a:spLocks/>
          </p:cNvSpPr>
          <p:nvPr/>
        </p:nvSpPr>
        <p:spPr>
          <a:xfrm>
            <a:off x="457200" y="1132380"/>
            <a:ext cx="8229600" cy="3200400"/>
          </a:xfrm>
          <a:prstGeom prst="rect">
            <a:avLst/>
          </a:prstGeom>
        </p:spPr>
        <p:txBody>
          <a:bodyP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IN" sz="1800" dirty="0">
                <a:latin typeface="Times New Roman" panose="02020603050405020304" pitchFamily="18" charset="0"/>
                <a:ea typeface="Arial" panose="020B0604020202020204" pitchFamily="34" charset="0"/>
                <a:cs typeface="Times New Roman" panose="02020603050405020304" pitchFamily="18" charset="0"/>
              </a:rPr>
              <a:t>Artificial intelligence (AI) technologies and techniques have useful purposes in every domain of mental health care including clinical decision-making, treatments, assessment, self-care, mental health care management and more. Recent technological innovations are highlighted to demonstrate capabilities and opportunities. This project involves an AI based Expert System which can significantly contribute to improving mental health of an individual to lead a better life without any stress or melancholy. The expert system provides expert advice and therapy to overcome negative thoughts. This project can also help to reduce the number of suicides caused due to extreme depression. </a:t>
            </a:r>
          </a:p>
          <a:p>
            <a:pPr algn="just">
              <a:lnSpc>
                <a:spcPct val="150000"/>
              </a:lnSpc>
            </a:pPr>
            <a:r>
              <a:rPr lang="en-IN" sz="1800" dirty="0">
                <a:latin typeface="Times New Roman" panose="02020603050405020304" pitchFamily="18" charset="0"/>
                <a:ea typeface="Arial" panose="020B0604020202020204" pitchFamily="34" charset="0"/>
                <a:cs typeface="Times New Roman" panose="02020603050405020304" pitchFamily="18" charset="0"/>
              </a:rPr>
              <a:t>This project is about virtual human conversation with the system to support user’s interaction within a mental health care context. It provides private online healthcare guidance and support where the app can serve the role of a clinician or a psychotherapist. </a:t>
            </a:r>
          </a:p>
          <a:p>
            <a:pPr algn="just"/>
            <a:endParaRPr lang="en-IN" dirty="0">
              <a:latin typeface="Times New Roman" panose="02020603050405020304" pitchFamily="18" charset="0"/>
              <a:cs typeface="Times New Roman" panose="02020603050405020304" pitchFamily="18" charset="0"/>
            </a:endParaRPr>
          </a:p>
        </p:txBody>
      </p:sp>
    </p:spTree>
  </p:cSld>
  <p:clrMapOvr>
    <a:masterClrMapping/>
  </p:clrMapOvr>
  <p:transition spd="slow">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457200" y="417251"/>
            <a:ext cx="8229600" cy="7315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a:ea typeface="Times New Roman"/>
              </a:rPr>
              <a:t>1.2 Objectives</a:t>
            </a:r>
            <a:endParaRPr lang="en-IN" sz="3000" b="0" strike="noStrike" spc="-1" dirty="0">
              <a:latin typeface="Arial"/>
            </a:endParaRPr>
          </a:p>
        </p:txBody>
      </p:sp>
      <p:sp>
        <p:nvSpPr>
          <p:cNvPr id="4" name="Content Placeholder 2">
            <a:extLst>
              <a:ext uri="{FF2B5EF4-FFF2-40B4-BE49-F238E27FC236}">
                <a16:creationId xmlns:a16="http://schemas.microsoft.com/office/drawing/2014/main" id="{4E183FD3-A78D-4FFE-8022-CB1BEF342C59}"/>
              </a:ext>
            </a:extLst>
          </p:cNvPr>
          <p:cNvSpPr txBox="1">
            <a:spLocks/>
          </p:cNvSpPr>
          <p:nvPr/>
        </p:nvSpPr>
        <p:spPr>
          <a:xfrm>
            <a:off x="457200" y="1148771"/>
            <a:ext cx="8229600" cy="320040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IN" sz="1400" dirty="0">
                <a:latin typeface="Times New Roman" panose="02020603050405020304" pitchFamily="18" charset="0"/>
                <a:ea typeface="Calibri" panose="020F0502020204030204" pitchFamily="34"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To develop this android application motive is the detection of depression in an individual and giving them an online help to prevent it or to find a cure for their depression. </a:t>
            </a:r>
          </a:p>
          <a:p>
            <a:pPr algn="just"/>
            <a:r>
              <a:rPr lang="en-US" sz="1400" dirty="0">
                <a:latin typeface="Times New Roman" panose="02020603050405020304" pitchFamily="18" charset="0"/>
                <a:cs typeface="Times New Roman" panose="02020603050405020304" pitchFamily="18" charset="0"/>
              </a:rPr>
              <a:t> To develop a user friendly android application which enhances better graphical user interface that will help a user to interact in a proper way which will help us to examine their problem.</a:t>
            </a:r>
          </a:p>
          <a:p>
            <a:pPr algn="just"/>
            <a:r>
              <a:rPr lang="en-US" sz="1400" dirty="0">
                <a:latin typeface="Times New Roman" panose="02020603050405020304" pitchFamily="18" charset="0"/>
                <a:cs typeface="Times New Roman" panose="02020603050405020304" pitchFamily="18" charset="0"/>
              </a:rPr>
              <a:t> To help the user an individual suffering or going through depression to lure him out of it.</a:t>
            </a:r>
            <a:endParaRPr lang="en-IN" sz="1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456840" y="410323"/>
            <a:ext cx="8229600" cy="7315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434343"/>
                </a:solidFill>
                <a:latin typeface="Times New Roman"/>
                <a:ea typeface="Times New Roman"/>
              </a:rPr>
              <a:t>1.3 Literature Review</a:t>
            </a:r>
            <a:endParaRPr lang="en-IN" sz="3000" b="0" strike="noStrike" spc="-1" dirty="0">
              <a:latin typeface="Arial"/>
            </a:endParaRPr>
          </a:p>
        </p:txBody>
      </p:sp>
      <p:sp>
        <p:nvSpPr>
          <p:cNvPr id="4" name="Content Placeholder 2">
            <a:extLst>
              <a:ext uri="{FF2B5EF4-FFF2-40B4-BE49-F238E27FC236}">
                <a16:creationId xmlns:a16="http://schemas.microsoft.com/office/drawing/2014/main" id="{DBC5B30E-E562-47A3-ADE7-E07195F7CCC3}"/>
              </a:ext>
            </a:extLst>
          </p:cNvPr>
          <p:cNvSpPr txBox="1">
            <a:spLocks/>
          </p:cNvSpPr>
          <p:nvPr/>
        </p:nvSpPr>
        <p:spPr>
          <a:xfrm>
            <a:off x="456840" y="1088275"/>
            <a:ext cx="8229600" cy="3657600"/>
          </a:xfrm>
          <a:prstGeom prst="rect">
            <a:avLst/>
          </a:prstGeom>
        </p:spPr>
        <p:txBody>
          <a:bodyPr lIns="72000" tIns="36000" rIns="144000" bIns="36000" anchor="ctr">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IN" sz="5600" b="1" u="sng" dirty="0">
                <a:latin typeface="Times New Roman" panose="02020603050405020304" pitchFamily="18" charset="0"/>
                <a:cs typeface="Times New Roman" panose="02020603050405020304" pitchFamily="18" charset="0"/>
              </a:rPr>
              <a:t>Paper Title </a:t>
            </a:r>
            <a:r>
              <a:rPr lang="en-IN" sz="5600" dirty="0">
                <a:latin typeface="Times New Roman" panose="02020603050405020304" pitchFamily="18" charset="0"/>
                <a:cs typeface="Times New Roman" panose="02020603050405020304" pitchFamily="18" charset="0"/>
              </a:rPr>
              <a:t>: </a:t>
            </a:r>
            <a:r>
              <a:rPr lang="en-US" sz="5600" dirty="0">
                <a:latin typeface="Times New Roman" panose="02020603050405020304" pitchFamily="18" charset="0"/>
                <a:cs typeface="Times New Roman" panose="02020603050405020304" pitchFamily="18" charset="0"/>
              </a:rPr>
              <a:t>Releasing Stress Using Music Mood Application: </a:t>
            </a:r>
            <a:r>
              <a:rPr lang="en-US" sz="5600" dirty="0" err="1">
                <a:latin typeface="Times New Roman" panose="02020603050405020304" pitchFamily="18" charset="0"/>
                <a:cs typeface="Times New Roman" panose="02020603050405020304" pitchFamily="18" charset="0"/>
              </a:rPr>
              <a:t>DeMuse</a:t>
            </a:r>
            <a:r>
              <a:rPr lang="en-US" sz="5600" dirty="0">
                <a:latin typeface="Times New Roman" panose="02020603050405020304" pitchFamily="18" charset="0"/>
                <a:cs typeface="Times New Roman" panose="02020603050405020304" pitchFamily="18" charset="0"/>
              </a:rPr>
              <a:t> </a:t>
            </a:r>
            <a:endParaRPr lang="en-IN" sz="5600" dirty="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r>
              <a:rPr lang="en-IN" sz="5600" b="1" u="sng" dirty="0">
                <a:latin typeface="Times New Roman" panose="02020603050405020304" pitchFamily="18" charset="0"/>
                <a:cs typeface="Times New Roman" panose="02020603050405020304" pitchFamily="18" charset="0"/>
              </a:rPr>
              <a:t>Authors: </a:t>
            </a:r>
            <a:r>
              <a:rPr lang="en-IN" sz="5600" dirty="0" err="1">
                <a:latin typeface="Times New Roman" panose="02020603050405020304" pitchFamily="18" charset="0"/>
                <a:cs typeface="Times New Roman" panose="02020603050405020304" pitchFamily="18" charset="0"/>
              </a:rPr>
              <a:t>Aslina</a:t>
            </a:r>
            <a:r>
              <a:rPr lang="en-IN" sz="5600" dirty="0">
                <a:latin typeface="Times New Roman" panose="02020603050405020304" pitchFamily="18" charset="0"/>
                <a:cs typeface="Times New Roman" panose="02020603050405020304" pitchFamily="18" charset="0"/>
              </a:rPr>
              <a:t> Baharum1, Tan Wei Seong1, Nurul </a:t>
            </a:r>
            <a:r>
              <a:rPr lang="en-IN" sz="5600" dirty="0" err="1">
                <a:latin typeface="Times New Roman" panose="02020603050405020304" pitchFamily="18" charset="0"/>
                <a:cs typeface="Times New Roman" panose="02020603050405020304" pitchFamily="18" charset="0"/>
              </a:rPr>
              <a:t>Hidayah</a:t>
            </a:r>
            <a:r>
              <a:rPr lang="en-IN" sz="5600" dirty="0">
                <a:latin typeface="Times New Roman" panose="02020603050405020304" pitchFamily="18" charset="0"/>
                <a:cs typeface="Times New Roman" panose="02020603050405020304" pitchFamily="18" charset="0"/>
              </a:rPr>
              <a:t> Mat Zain2, </a:t>
            </a:r>
            <a:r>
              <a:rPr lang="en-IN" sz="5600" dirty="0" err="1">
                <a:latin typeface="Times New Roman" panose="02020603050405020304" pitchFamily="18" charset="0"/>
                <a:cs typeface="Times New Roman" panose="02020603050405020304" pitchFamily="18" charset="0"/>
              </a:rPr>
              <a:t>Nurhafizah</a:t>
            </a:r>
            <a:r>
              <a:rPr lang="en-IN" sz="5600" dirty="0">
                <a:latin typeface="Times New Roman" panose="02020603050405020304" pitchFamily="18" charset="0"/>
                <a:cs typeface="Times New Roman" panose="02020603050405020304" pitchFamily="18" charset="0"/>
              </a:rPr>
              <a:t> </a:t>
            </a:r>
          </a:p>
          <a:p>
            <a:pPr marL="0" indent="0" algn="just">
              <a:buFont typeface="Arial" panose="020B0604020202020204" pitchFamily="34" charset="0"/>
              <a:buNone/>
            </a:pPr>
            <a:r>
              <a:rPr lang="en-IN" sz="5600" dirty="0" err="1">
                <a:latin typeface="Times New Roman" panose="02020603050405020304" pitchFamily="18" charset="0"/>
                <a:cs typeface="Times New Roman" panose="02020603050405020304" pitchFamily="18" charset="0"/>
              </a:rPr>
              <a:t>Moziyana</a:t>
            </a:r>
            <a:r>
              <a:rPr lang="en-IN" sz="5600" dirty="0">
                <a:latin typeface="Times New Roman" panose="02020603050405020304" pitchFamily="18" charset="0"/>
                <a:cs typeface="Times New Roman" panose="02020603050405020304" pitchFamily="18" charset="0"/>
              </a:rPr>
              <a:t> </a:t>
            </a:r>
            <a:r>
              <a:rPr lang="en-IN" sz="5600" dirty="0" err="1">
                <a:latin typeface="Times New Roman" panose="02020603050405020304" pitchFamily="18" charset="0"/>
                <a:cs typeface="Times New Roman" panose="02020603050405020304" pitchFamily="18" charset="0"/>
              </a:rPr>
              <a:t>Mohd</a:t>
            </a:r>
            <a:r>
              <a:rPr lang="en-IN" sz="5600" dirty="0">
                <a:latin typeface="Times New Roman" panose="02020603050405020304" pitchFamily="18" charset="0"/>
                <a:cs typeface="Times New Roman" panose="02020603050405020304" pitchFamily="18" charset="0"/>
              </a:rPr>
              <a:t> Yusop3, Muhammad Omar4, </a:t>
            </a:r>
            <a:r>
              <a:rPr lang="en-IN" sz="5600" dirty="0" err="1">
                <a:latin typeface="Times New Roman" panose="02020603050405020304" pitchFamily="18" charset="0"/>
                <a:cs typeface="Times New Roman" panose="02020603050405020304" pitchFamily="18" charset="0"/>
              </a:rPr>
              <a:t>Nordaliela</a:t>
            </a:r>
            <a:r>
              <a:rPr lang="en-IN" sz="5600" dirty="0">
                <a:latin typeface="Times New Roman" panose="02020603050405020304" pitchFamily="18" charset="0"/>
                <a:cs typeface="Times New Roman" panose="02020603050405020304" pitchFamily="18" charset="0"/>
              </a:rPr>
              <a:t> </a:t>
            </a:r>
            <a:r>
              <a:rPr lang="en-IN" sz="5600" dirty="0" err="1">
                <a:latin typeface="Times New Roman" panose="02020603050405020304" pitchFamily="18" charset="0"/>
                <a:cs typeface="Times New Roman" panose="02020603050405020304" pitchFamily="18" charset="0"/>
              </a:rPr>
              <a:t>Mohd</a:t>
            </a:r>
            <a:r>
              <a:rPr lang="en-IN" sz="5600" dirty="0">
                <a:latin typeface="Times New Roman" panose="02020603050405020304" pitchFamily="18" charset="0"/>
                <a:cs typeface="Times New Roman" panose="02020603050405020304" pitchFamily="18" charset="0"/>
              </a:rPr>
              <a:t>. </a:t>
            </a:r>
            <a:r>
              <a:rPr lang="en-IN" sz="5600" dirty="0" err="1">
                <a:latin typeface="Times New Roman" panose="02020603050405020304" pitchFamily="18" charset="0"/>
                <a:cs typeface="Times New Roman" panose="02020603050405020304" pitchFamily="18" charset="0"/>
              </a:rPr>
              <a:t>Rusli</a:t>
            </a:r>
            <a:r>
              <a:rPr lang="en-US" sz="5600" dirty="0">
                <a:latin typeface="Times New Roman" panose="02020603050405020304" pitchFamily="18" charset="0"/>
                <a:cs typeface="Times New Roman" panose="02020603050405020304" pitchFamily="18" charset="0"/>
              </a:rPr>
              <a:t> </a:t>
            </a:r>
            <a:endParaRPr lang="en-IN" sz="5600" b="1" u="sng" dirty="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r>
              <a:rPr lang="en-IN" sz="5600" b="1" u="sng" dirty="0">
                <a:latin typeface="Times New Roman" panose="02020603050405020304" pitchFamily="18" charset="0"/>
                <a:cs typeface="Times New Roman" panose="02020603050405020304" pitchFamily="18" charset="0"/>
              </a:rPr>
              <a:t>Publication details : </a:t>
            </a:r>
            <a:r>
              <a:rPr lang="en-IN" sz="5600" dirty="0" err="1">
                <a:latin typeface="Times New Roman" panose="02020603050405020304" pitchFamily="18" charset="0"/>
                <a:cs typeface="Times New Roman" panose="02020603050405020304" pitchFamily="18" charset="0"/>
              </a:rPr>
              <a:t>Universiti</a:t>
            </a:r>
            <a:r>
              <a:rPr lang="en-IN" sz="5600" dirty="0">
                <a:latin typeface="Times New Roman" panose="02020603050405020304" pitchFamily="18" charset="0"/>
                <a:cs typeface="Times New Roman" panose="02020603050405020304" pitchFamily="18" charset="0"/>
              </a:rPr>
              <a:t> Malaysia Sabah, 88400 Kota Kinabalu, Sabah, Malaysia </a:t>
            </a:r>
          </a:p>
          <a:p>
            <a:pPr marL="0" indent="0" algn="just">
              <a:buFont typeface="Arial" panose="020B0604020202020204" pitchFamily="34" charset="0"/>
              <a:buNone/>
            </a:pPr>
            <a:r>
              <a:rPr lang="en-US" sz="5600" dirty="0">
                <a:latin typeface="Times New Roman" panose="02020603050405020304" pitchFamily="18" charset="0"/>
                <a:cs typeface="Times New Roman" panose="02020603050405020304" pitchFamily="18" charset="0"/>
              </a:rPr>
              <a:t>2017.</a:t>
            </a:r>
            <a:endParaRPr lang="en-IN" sz="5600" b="1" u="sng" dirty="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r>
              <a:rPr lang="en-IN" sz="5600" b="1" u="sng" dirty="0">
                <a:latin typeface="Times New Roman" panose="02020603050405020304" pitchFamily="18" charset="0"/>
                <a:cs typeface="Times New Roman" panose="02020603050405020304" pitchFamily="18" charset="0"/>
              </a:rPr>
              <a:t>Findings: </a:t>
            </a:r>
            <a:r>
              <a:rPr lang="en-US" sz="5600" dirty="0">
                <a:latin typeface="Times New Roman" panose="02020603050405020304" pitchFamily="18" charset="0"/>
                <a:cs typeface="Times New Roman" panose="02020603050405020304" pitchFamily="18" charset="0"/>
              </a:rPr>
              <a:t>A content-based analysis was conducted in order to obtain the features that</a:t>
            </a:r>
          </a:p>
          <a:p>
            <a:pPr marL="0" indent="0" algn="just">
              <a:buFont typeface="Arial" panose="020B0604020202020204" pitchFamily="34" charset="0"/>
              <a:buNone/>
            </a:pPr>
            <a:r>
              <a:rPr lang="en-US" sz="5600" dirty="0">
                <a:latin typeface="Times New Roman" panose="02020603050405020304" pitchFamily="18" charset="0"/>
                <a:cs typeface="Times New Roman" panose="02020603050405020304" pitchFamily="18" charset="0"/>
              </a:rPr>
              <a:t> are valuable enough as the properties usage in the development of prototype. In this content</a:t>
            </a:r>
          </a:p>
          <a:p>
            <a:pPr marL="0" indent="0" algn="just">
              <a:buFont typeface="Arial" panose="020B0604020202020204" pitchFamily="34" charset="0"/>
              <a:buNone/>
            </a:pPr>
            <a:r>
              <a:rPr lang="en-US" sz="5600" dirty="0">
                <a:latin typeface="Times New Roman" panose="02020603050405020304" pitchFamily="18" charset="0"/>
                <a:cs typeface="Times New Roman" panose="02020603050405020304" pitchFamily="18" charset="0"/>
              </a:rPr>
              <a:t> analysis, a number of Music, which are “Relax Lite: Stress Relief”, “Calm”, “Relax &amp; Rest</a:t>
            </a:r>
          </a:p>
          <a:p>
            <a:pPr marL="0" indent="0" algn="just">
              <a:buFont typeface="Arial" panose="020B0604020202020204" pitchFamily="34" charset="0"/>
              <a:buNone/>
            </a:pPr>
            <a:r>
              <a:rPr lang="en-US" sz="5600" dirty="0">
                <a:latin typeface="Times New Roman" panose="02020603050405020304" pitchFamily="18" charset="0"/>
                <a:cs typeface="Times New Roman" panose="02020603050405020304" pitchFamily="18" charset="0"/>
              </a:rPr>
              <a:t> Guided Meditations”, “</a:t>
            </a:r>
            <a:r>
              <a:rPr lang="en-US" sz="5600" dirty="0" err="1">
                <a:latin typeface="Times New Roman" panose="02020603050405020304" pitchFamily="18" charset="0"/>
                <a:cs typeface="Times New Roman" panose="02020603050405020304" pitchFamily="18" charset="0"/>
              </a:rPr>
              <a:t>MindShift</a:t>
            </a:r>
            <a:r>
              <a:rPr lang="en-US" sz="5600" dirty="0">
                <a:latin typeface="Times New Roman" panose="02020603050405020304" pitchFamily="18" charset="0"/>
                <a:cs typeface="Times New Roman" panose="02020603050405020304" pitchFamily="18" charset="0"/>
              </a:rPr>
              <a:t>”, and “Pacifica: Stress &amp; Anxiety”. </a:t>
            </a:r>
          </a:p>
          <a:p>
            <a:pPr marL="0" indent="0" algn="just">
              <a:buFont typeface="Arial" panose="020B0604020202020204" pitchFamily="34" charset="0"/>
              <a:buNone/>
            </a:pPr>
            <a:r>
              <a:rPr lang="en-US" sz="5600" b="1" u="sng" dirty="0">
                <a:latin typeface="Times New Roman" panose="02020603050405020304" pitchFamily="18" charset="0"/>
                <a:cs typeface="Times New Roman" panose="02020603050405020304" pitchFamily="18" charset="0"/>
              </a:rPr>
              <a:t>Advantages: </a:t>
            </a:r>
            <a:r>
              <a:rPr lang="en-US" sz="5600" dirty="0">
                <a:latin typeface="Times New Roman" panose="02020603050405020304" pitchFamily="18" charset="0"/>
                <a:cs typeface="Times New Roman" panose="02020603050405020304" pitchFamily="18" charset="0"/>
              </a:rPr>
              <a:t>Stress free Music. </a:t>
            </a:r>
          </a:p>
          <a:p>
            <a:pPr marL="0" indent="0" algn="just">
              <a:buFont typeface="Arial" panose="020B0604020202020204" pitchFamily="34" charset="0"/>
              <a:buNone/>
            </a:pPr>
            <a:r>
              <a:rPr lang="en-US" sz="5600" b="1" u="sng" dirty="0">
                <a:latin typeface="Times New Roman" panose="02020603050405020304" pitchFamily="18" charset="0"/>
                <a:cs typeface="Times New Roman" panose="02020603050405020304" pitchFamily="18" charset="0"/>
              </a:rPr>
              <a:t>Disadvantages: </a:t>
            </a:r>
            <a:r>
              <a:rPr lang="en-US" sz="5600" dirty="0">
                <a:latin typeface="Times New Roman" panose="02020603050405020304" pitchFamily="18" charset="0"/>
                <a:cs typeface="Times New Roman" panose="02020603050405020304" pitchFamily="18" charset="0"/>
              </a:rPr>
              <a:t>Chatbot was not provided and Fuzzy Logic was not provided only music was</a:t>
            </a:r>
          </a:p>
          <a:p>
            <a:pPr marL="0" indent="0" algn="just">
              <a:buFont typeface="Arial" panose="020B0604020202020204" pitchFamily="34" charset="0"/>
              <a:buNone/>
            </a:pPr>
            <a:r>
              <a:rPr lang="en-US" sz="5600" dirty="0">
                <a:latin typeface="Times New Roman" panose="02020603050405020304" pitchFamily="18" charset="0"/>
                <a:cs typeface="Times New Roman" panose="02020603050405020304" pitchFamily="18" charset="0"/>
              </a:rPr>
              <a:t> Introduced.</a:t>
            </a:r>
            <a:endParaRPr lang="en-IN" sz="5600" dirty="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en-IN" sz="3600" dirty="0">
              <a:latin typeface="Times New Roman" panose="02020603050405020304" pitchFamily="18" charset="0"/>
              <a:cs typeface="Times New Roman" panose="02020603050405020304" pitchFamily="18" charset="0"/>
            </a:endParaRPr>
          </a:p>
        </p:txBody>
      </p:sp>
    </p:spTree>
  </p:cSld>
  <p:clrMapOvr>
    <a:masterClrMapping/>
  </p:clrMapOvr>
  <p:transition spd="slow">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456840" y="410324"/>
            <a:ext cx="8229600" cy="7315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434343"/>
                </a:solidFill>
                <a:latin typeface="Times New Roman"/>
                <a:ea typeface="Times New Roman"/>
              </a:rPr>
              <a:t>1.3 Literature Review</a:t>
            </a:r>
            <a:endParaRPr lang="en-IN" sz="3000" b="0" strike="noStrike" spc="-1" dirty="0">
              <a:latin typeface="Arial"/>
            </a:endParaRPr>
          </a:p>
        </p:txBody>
      </p:sp>
      <p:sp>
        <p:nvSpPr>
          <p:cNvPr id="5" name="Content Placeholder 2">
            <a:extLst>
              <a:ext uri="{FF2B5EF4-FFF2-40B4-BE49-F238E27FC236}">
                <a16:creationId xmlns:a16="http://schemas.microsoft.com/office/drawing/2014/main" id="{9FBC1A23-DA9F-40F4-AB42-0BB3DBD8A6A8}"/>
              </a:ext>
            </a:extLst>
          </p:cNvPr>
          <p:cNvSpPr txBox="1">
            <a:spLocks/>
          </p:cNvSpPr>
          <p:nvPr/>
        </p:nvSpPr>
        <p:spPr>
          <a:xfrm>
            <a:off x="456840" y="1141844"/>
            <a:ext cx="8229600" cy="3657600"/>
          </a:xfrm>
          <a:prstGeom prst="rect">
            <a:avLst/>
          </a:prstGeom>
        </p:spPr>
        <p:txBody>
          <a:bodyPr>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buFont typeface="Arial" panose="020B0604020202020204" pitchFamily="34" charset="0"/>
              <a:buNone/>
            </a:pPr>
            <a:r>
              <a:rPr lang="en-IN" sz="1400" b="1" u="sng" dirty="0">
                <a:latin typeface="Times New Roman" panose="02020603050405020304" pitchFamily="18" charset="0"/>
                <a:cs typeface="Times New Roman" panose="02020603050405020304" pitchFamily="18" charset="0"/>
              </a:rPr>
              <a:t>Paper Title </a:t>
            </a:r>
            <a:r>
              <a:rPr lang="en-IN" sz="14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Comparison of read and spontaneous speech in case of Automatic Detection of</a:t>
            </a:r>
          </a:p>
          <a:p>
            <a:pPr marL="0" indent="0" algn="just">
              <a:buFont typeface="Arial" panose="020B0604020202020204" pitchFamily="34" charset="0"/>
              <a:buNone/>
            </a:pPr>
            <a:r>
              <a:rPr lang="en-US" sz="1400" dirty="0">
                <a:latin typeface="Times New Roman" panose="02020603050405020304" pitchFamily="18" charset="0"/>
                <a:cs typeface="Times New Roman" panose="02020603050405020304" pitchFamily="18" charset="0"/>
              </a:rPr>
              <a:t> Depression </a:t>
            </a:r>
            <a:endParaRPr lang="en-IN" sz="1400" dirty="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r>
              <a:rPr lang="en-IN" sz="1400" b="1" u="sng" dirty="0">
                <a:latin typeface="Times New Roman" panose="02020603050405020304" pitchFamily="18" charset="0"/>
                <a:cs typeface="Times New Roman" panose="02020603050405020304" pitchFamily="18" charset="0"/>
              </a:rPr>
              <a:t>Authors: </a:t>
            </a:r>
            <a:r>
              <a:rPr lang="en-IN" sz="1400" dirty="0" err="1">
                <a:latin typeface="Times New Roman" panose="02020603050405020304" pitchFamily="18" charset="0"/>
                <a:cs typeface="Times New Roman" panose="02020603050405020304" pitchFamily="18" charset="0"/>
              </a:rPr>
              <a:t>Gábor</a:t>
            </a:r>
            <a:r>
              <a:rPr lang="en-IN" sz="1400" dirty="0">
                <a:latin typeface="Times New Roman" panose="02020603050405020304" pitchFamily="18" charset="0"/>
                <a:cs typeface="Times New Roman" panose="02020603050405020304" pitchFamily="18" charset="0"/>
              </a:rPr>
              <a:t> Kiss, </a:t>
            </a:r>
            <a:r>
              <a:rPr lang="en-IN" sz="1400" dirty="0" err="1">
                <a:latin typeface="Times New Roman" panose="02020603050405020304" pitchFamily="18" charset="0"/>
                <a:cs typeface="Times New Roman" panose="02020603050405020304" pitchFamily="18" charset="0"/>
              </a:rPr>
              <a:t>Klára</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Vicsi</a:t>
            </a:r>
            <a:endParaRPr lang="en-IN" sz="1400" dirty="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r>
              <a:rPr lang="en-IN" sz="1400" b="1" u="sng" dirty="0">
                <a:latin typeface="Times New Roman" panose="02020603050405020304" pitchFamily="18" charset="0"/>
                <a:cs typeface="Times New Roman" panose="02020603050405020304" pitchFamily="18" charset="0"/>
              </a:rPr>
              <a:t>Publication details : </a:t>
            </a:r>
            <a:r>
              <a:rPr lang="en-US" sz="1400" dirty="0">
                <a:latin typeface="Times New Roman" panose="02020603050405020304" pitchFamily="18" charset="0"/>
                <a:cs typeface="Times New Roman" panose="02020603050405020304" pitchFamily="18" charset="0"/>
              </a:rPr>
              <a:t>Department of Telecommunications and Media Informatics Budapest </a:t>
            </a:r>
            <a:r>
              <a:rPr lang="en-US" sz="1400" dirty="0" err="1">
                <a:latin typeface="Times New Roman" panose="02020603050405020304" pitchFamily="18" charset="0"/>
                <a:cs typeface="Times New Roman" panose="02020603050405020304" pitchFamily="18" charset="0"/>
              </a:rPr>
              <a:t>Universityof</a:t>
            </a:r>
            <a:r>
              <a:rPr lang="en-US" sz="1400" dirty="0">
                <a:latin typeface="Times New Roman" panose="02020603050405020304" pitchFamily="18" charset="0"/>
                <a:cs typeface="Times New Roman" panose="02020603050405020304" pitchFamily="18" charset="0"/>
              </a:rPr>
              <a:t> Technology and Economics Budapest, Hungary, 2017</a:t>
            </a:r>
            <a:endParaRPr lang="en-IN" sz="1400" b="1" u="sng" dirty="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r>
              <a:rPr lang="en-IN" sz="1400" b="1" u="sng" dirty="0">
                <a:latin typeface="Times New Roman" panose="02020603050405020304" pitchFamily="18" charset="0"/>
                <a:cs typeface="Times New Roman" panose="02020603050405020304" pitchFamily="18" charset="0"/>
              </a:rPr>
              <a:t>Findings: </a:t>
            </a:r>
            <a:r>
              <a:rPr lang="en-US" sz="1400" dirty="0">
                <a:latin typeface="Times New Roman" panose="02020603050405020304" pitchFamily="18" charset="0"/>
                <a:cs typeface="Times New Roman" panose="02020603050405020304" pitchFamily="18" charset="0"/>
              </a:rPr>
              <a:t>Speech samples were collected from healthy and depressed subjects in quiet </a:t>
            </a:r>
            <a:r>
              <a:rPr lang="en-US" sz="1400" dirty="0" err="1">
                <a:latin typeface="Times New Roman" panose="02020603050405020304" pitchFamily="18" charset="0"/>
                <a:cs typeface="Times New Roman" panose="02020603050405020304" pitchFamily="18" charset="0"/>
              </a:rPr>
              <a:t>environmentwith</a:t>
            </a:r>
            <a:r>
              <a:rPr lang="en-US" sz="1400" dirty="0">
                <a:latin typeface="Times New Roman" panose="02020603050405020304" pitchFamily="18" charset="0"/>
                <a:cs typeface="Times New Roman" panose="02020603050405020304" pitchFamily="18" charset="0"/>
              </a:rPr>
              <a:t> head microphone. The recordings were recorded at 44,1 kHz with 16-bit sample rate. Two types of speech sample were recorded from each subject, read speech: a short folk tale “The North Wind and the Sun” and spontaneous speech: dialogue between the examined subject and interviewer, both in Hungarian language. A total of 73 subjects were recorded, 42 females and 31 males. From the 73 subject 48 subjects were diagnosed with depression, 30 females and 18 males, and 25 subjects were healthy, 12 females and 13 males</a:t>
            </a:r>
          </a:p>
          <a:p>
            <a:pPr marL="0" indent="0" algn="just">
              <a:buFont typeface="Arial" panose="020B0604020202020204" pitchFamily="34" charset="0"/>
              <a:buNone/>
            </a:pPr>
            <a:r>
              <a:rPr lang="en-US" sz="1400" b="1" u="sng" dirty="0">
                <a:latin typeface="Times New Roman" panose="02020603050405020304" pitchFamily="18" charset="0"/>
                <a:cs typeface="Times New Roman" panose="02020603050405020304" pitchFamily="18" charset="0"/>
              </a:rPr>
              <a:t>Advantages:  </a:t>
            </a:r>
            <a:r>
              <a:rPr lang="en-US" sz="1400" dirty="0">
                <a:latin typeface="Times New Roman" panose="02020603050405020304" pitchFamily="18" charset="0"/>
                <a:cs typeface="Times New Roman" panose="02020603050405020304" pitchFamily="18" charset="0"/>
              </a:rPr>
              <a:t>Psychological Status Monitoring by G. Kiss, K. </a:t>
            </a:r>
            <a:r>
              <a:rPr lang="en-US" sz="1400" dirty="0" err="1">
                <a:latin typeface="Times New Roman" panose="02020603050405020304" pitchFamily="18" charset="0"/>
                <a:cs typeface="Times New Roman" panose="02020603050405020304" pitchFamily="18" charset="0"/>
              </a:rPr>
              <a:t>Vicsi</a:t>
            </a:r>
            <a:r>
              <a:rPr lang="en-US" sz="1400" dirty="0">
                <a:latin typeface="Times New Roman" panose="02020603050405020304" pitchFamily="18" charset="0"/>
                <a:cs typeface="Times New Roman" panose="02020603050405020304" pitchFamily="18" charset="0"/>
              </a:rPr>
              <a:t> • Comparison of read and spontaneous speech in case of Automatic Detection of Depression Computerized Analysis of Language phenomena (COALA) (AO-11-Concordia). </a:t>
            </a:r>
          </a:p>
          <a:p>
            <a:pPr marL="0" indent="0" algn="just">
              <a:buFont typeface="Arial" panose="020B0604020202020204" pitchFamily="34" charset="0"/>
              <a:buNone/>
            </a:pPr>
            <a:r>
              <a:rPr lang="en-US" sz="1400" b="1" u="sng" dirty="0">
                <a:latin typeface="Times New Roman" panose="02020603050405020304" pitchFamily="18" charset="0"/>
                <a:cs typeface="Times New Roman" panose="02020603050405020304" pitchFamily="18" charset="0"/>
              </a:rPr>
              <a:t>Disadvantages: </a:t>
            </a:r>
            <a:r>
              <a:rPr lang="en-US" sz="1400" dirty="0">
                <a:latin typeface="Times New Roman" panose="02020603050405020304" pitchFamily="18" charset="0"/>
                <a:cs typeface="Times New Roman" panose="02020603050405020304" pitchFamily="18" charset="0"/>
              </a:rPr>
              <a:t>Chatbot was not provided and Fuzzy Logic was not provided</a:t>
            </a:r>
            <a:endParaRPr lang="en-IN" sz="1400" dirty="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994166"/>
      </p:ext>
    </p:extLst>
  </p:cSld>
  <p:clrMapOvr>
    <a:masterClrMapping/>
  </p:clrMapOvr>
  <p:transition spd="slow">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457200" y="415855"/>
            <a:ext cx="8229600" cy="7315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434343"/>
                </a:solidFill>
                <a:latin typeface="Times New Roman"/>
                <a:ea typeface="Times New Roman"/>
              </a:rPr>
              <a:t>1.3 Literature Review</a:t>
            </a:r>
            <a:endParaRPr lang="en-IN" sz="3000" b="0" strike="noStrike" spc="-1" dirty="0">
              <a:latin typeface="Arial"/>
            </a:endParaRPr>
          </a:p>
        </p:txBody>
      </p:sp>
      <p:sp>
        <p:nvSpPr>
          <p:cNvPr id="6" name="Content Placeholder 2">
            <a:extLst>
              <a:ext uri="{FF2B5EF4-FFF2-40B4-BE49-F238E27FC236}">
                <a16:creationId xmlns:a16="http://schemas.microsoft.com/office/drawing/2014/main" id="{8EE41DFF-0134-4BC0-A2F2-0CDAAD08A0DB}"/>
              </a:ext>
            </a:extLst>
          </p:cNvPr>
          <p:cNvSpPr txBox="1">
            <a:spLocks/>
          </p:cNvSpPr>
          <p:nvPr/>
        </p:nvSpPr>
        <p:spPr>
          <a:xfrm>
            <a:off x="457200" y="1154302"/>
            <a:ext cx="8229600" cy="320040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IN" sz="1400" b="1" u="sng" dirty="0">
                <a:latin typeface="Times New Roman" panose="02020603050405020304" pitchFamily="18" charset="0"/>
                <a:cs typeface="Times New Roman" panose="02020603050405020304" pitchFamily="18" charset="0"/>
              </a:rPr>
              <a:t>Paper Title </a:t>
            </a:r>
            <a:r>
              <a:rPr lang="en-IN" sz="14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Machine Learning Techniques for Stress Prediction in Working Employees </a:t>
            </a:r>
          </a:p>
          <a:p>
            <a:pPr marL="0" indent="0" algn="just">
              <a:buFont typeface="Arial" panose="020B0604020202020204" pitchFamily="34" charset="0"/>
              <a:buNone/>
            </a:pPr>
            <a:r>
              <a:rPr lang="en-IN" sz="1400" b="1" u="sng" dirty="0">
                <a:latin typeface="Times New Roman" panose="02020603050405020304" pitchFamily="18" charset="0"/>
                <a:cs typeface="Times New Roman" panose="02020603050405020304" pitchFamily="18" charset="0"/>
              </a:rPr>
              <a:t>Authors: </a:t>
            </a:r>
            <a:r>
              <a:rPr lang="en-IN" sz="1400" dirty="0">
                <a:latin typeface="Times New Roman" panose="02020603050405020304" pitchFamily="18" charset="0"/>
                <a:cs typeface="Times New Roman" panose="02020603050405020304" pitchFamily="18" charset="0"/>
              </a:rPr>
              <a:t>ADITYA VIVEK THOTA, A DHARUN</a:t>
            </a:r>
          </a:p>
          <a:p>
            <a:pPr marL="0" indent="0" algn="just">
              <a:buFont typeface="Arial" panose="020B0604020202020204" pitchFamily="34" charset="0"/>
              <a:buNone/>
            </a:pPr>
            <a:r>
              <a:rPr lang="en-IN" sz="1400" b="1" u="sng" dirty="0">
                <a:latin typeface="Times New Roman" panose="02020603050405020304" pitchFamily="18" charset="0"/>
                <a:cs typeface="Times New Roman" panose="02020603050405020304" pitchFamily="18" charset="0"/>
              </a:rPr>
              <a:t>Publication details : </a:t>
            </a:r>
            <a:r>
              <a:rPr lang="en-US" sz="1400" dirty="0">
                <a:latin typeface="Times New Roman" panose="02020603050405020304" pitchFamily="18" charset="0"/>
                <a:cs typeface="Times New Roman" panose="02020603050405020304" pitchFamily="18" charset="0"/>
              </a:rPr>
              <a:t>SRINIVASULU REDDY Assistant Professor, Machine Learning and Data Analytics Lab, Department of Computer Applications, National Institute of Technology, Trichy</a:t>
            </a:r>
          </a:p>
          <a:p>
            <a:pPr marL="0" indent="0" algn="just">
              <a:buFont typeface="Arial" panose="020B0604020202020204" pitchFamily="34" charset="0"/>
              <a:buNone/>
            </a:pPr>
            <a:r>
              <a:rPr lang="en-IN" sz="1400" b="1" u="sng" dirty="0">
                <a:latin typeface="Times New Roman" panose="02020603050405020304" pitchFamily="18" charset="0"/>
                <a:cs typeface="Times New Roman" panose="02020603050405020304" pitchFamily="18" charset="0"/>
              </a:rPr>
              <a:t>Findings: </a:t>
            </a:r>
            <a:r>
              <a:rPr lang="en-US" sz="1400" dirty="0">
                <a:latin typeface="Times New Roman" panose="02020603050405020304" pitchFamily="18" charset="0"/>
                <a:cs typeface="Times New Roman" panose="02020603050405020304" pitchFamily="18" charset="0"/>
              </a:rPr>
              <a:t>This is highly effective in healthcare as there is enormous amount of data and if this is properly fed to an intelligent system and trained accordingly, the resulting prediction model will be unparalleled and free from human errors and reduce the time required for diagnostics. Hence, the responses of the OSMI 2017 dataset were used to train the following ML models that are previously tested in healthcare based classification problems</a:t>
            </a:r>
          </a:p>
          <a:p>
            <a:pPr marL="0" indent="0" algn="just">
              <a:buFont typeface="Arial" panose="020B0604020202020204" pitchFamily="34" charset="0"/>
              <a:buNone/>
            </a:pPr>
            <a:r>
              <a:rPr lang="en-US" sz="1400" b="1" u="sng" dirty="0">
                <a:latin typeface="Times New Roman" panose="02020603050405020304" pitchFamily="18" charset="0"/>
                <a:cs typeface="Times New Roman" panose="02020603050405020304" pitchFamily="18" charset="0"/>
              </a:rPr>
              <a:t>Advantages: </a:t>
            </a:r>
            <a:r>
              <a:rPr lang="en-US" sz="1400" dirty="0">
                <a:latin typeface="Times New Roman" panose="02020603050405020304" pitchFamily="18" charset="0"/>
                <a:cs typeface="Times New Roman" panose="02020603050405020304" pitchFamily="18" charset="0"/>
              </a:rPr>
              <a:t>Motivational thoughts according to there requirements.</a:t>
            </a:r>
          </a:p>
          <a:p>
            <a:pPr marL="0" indent="0" algn="just">
              <a:buFont typeface="Arial" panose="020B0604020202020204" pitchFamily="34" charset="0"/>
              <a:buNone/>
            </a:pPr>
            <a:r>
              <a:rPr lang="en-US" sz="1400" b="1" u="sng" dirty="0">
                <a:latin typeface="Times New Roman" panose="02020603050405020304" pitchFamily="18" charset="0"/>
                <a:cs typeface="Times New Roman" panose="02020603050405020304" pitchFamily="18" charset="0"/>
              </a:rPr>
              <a:t>Galvanic Skin Response Disadvantages: </a:t>
            </a:r>
            <a:r>
              <a:rPr lang="en-US" sz="1400" dirty="0">
                <a:latin typeface="Times New Roman" panose="02020603050405020304" pitchFamily="18" charset="0"/>
                <a:cs typeface="Times New Roman" panose="02020603050405020304" pitchFamily="18" charset="0"/>
              </a:rPr>
              <a:t>Chatbot was not provided and Fuzzy Logic was not provided, for only office people.</a:t>
            </a:r>
            <a:endParaRPr lang="en-IN" sz="1400" dirty="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4936665"/>
      </p:ext>
    </p:extLst>
  </p:cSld>
  <p:clrMapOvr>
    <a:masterClrMapping/>
  </p:clrMapOvr>
  <p:transition spd="slow">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456840" y="419088"/>
            <a:ext cx="8229600" cy="7315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434343"/>
                </a:solidFill>
                <a:latin typeface="Times New Roman"/>
                <a:ea typeface="Times New Roman"/>
              </a:rPr>
              <a:t>1.3 Literature Review</a:t>
            </a:r>
            <a:endParaRPr lang="en-IN" sz="3000" b="0" strike="noStrike" spc="-1" dirty="0">
              <a:latin typeface="Arial"/>
            </a:endParaRPr>
          </a:p>
        </p:txBody>
      </p:sp>
      <p:sp>
        <p:nvSpPr>
          <p:cNvPr id="5" name="Content Placeholder 2">
            <a:extLst>
              <a:ext uri="{FF2B5EF4-FFF2-40B4-BE49-F238E27FC236}">
                <a16:creationId xmlns:a16="http://schemas.microsoft.com/office/drawing/2014/main" id="{A5BCDFEC-7945-4163-BDBF-F3ACDD3C99D7}"/>
              </a:ext>
            </a:extLst>
          </p:cNvPr>
          <p:cNvSpPr txBox="1">
            <a:spLocks/>
          </p:cNvSpPr>
          <p:nvPr/>
        </p:nvSpPr>
        <p:spPr>
          <a:xfrm>
            <a:off x="456840" y="1150608"/>
            <a:ext cx="8229600" cy="320295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IN" sz="1400" b="1" u="sng" dirty="0">
                <a:latin typeface="Times New Roman" panose="02020603050405020304" pitchFamily="18" charset="0"/>
                <a:cs typeface="Times New Roman" panose="02020603050405020304" pitchFamily="18" charset="0"/>
              </a:rPr>
              <a:t>Paper Title </a:t>
            </a:r>
            <a:r>
              <a:rPr lang="en-IN" sz="1400" dirty="0">
                <a:latin typeface="Times New Roman" panose="02020603050405020304" pitchFamily="18" charset="0"/>
                <a:cs typeface="Times New Roman" panose="02020603050405020304" pitchFamily="18" charset="0"/>
              </a:rPr>
              <a:t>: Workplace Stress Detection Approaches </a:t>
            </a:r>
          </a:p>
          <a:p>
            <a:pPr marL="0" indent="0" algn="just">
              <a:buFont typeface="Arial" panose="020B0604020202020204" pitchFamily="34" charset="0"/>
              <a:buNone/>
            </a:pPr>
            <a:r>
              <a:rPr lang="en-IN" sz="1400" b="1" u="sng" dirty="0">
                <a:latin typeface="Times New Roman" panose="02020603050405020304" pitchFamily="18" charset="0"/>
                <a:cs typeface="Times New Roman" panose="02020603050405020304" pitchFamily="18" charset="0"/>
              </a:rPr>
              <a:t>Authors: </a:t>
            </a:r>
            <a:r>
              <a:rPr lang="en-IN" sz="1400" dirty="0">
                <a:latin typeface="Times New Roman" panose="02020603050405020304" pitchFamily="18" charset="0"/>
                <a:cs typeface="Times New Roman" panose="02020603050405020304" pitchFamily="18" charset="0"/>
              </a:rPr>
              <a:t>Sami </a:t>
            </a:r>
            <a:r>
              <a:rPr lang="en-IN" sz="1400" dirty="0" err="1">
                <a:latin typeface="Times New Roman" panose="02020603050405020304" pitchFamily="18" charset="0"/>
                <a:cs typeface="Times New Roman" panose="02020603050405020304" pitchFamily="18" charset="0"/>
              </a:rPr>
              <a:t>Elzeiny</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Marwa</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Qaraqe</a:t>
            </a:r>
            <a:endParaRPr lang="en-IN" sz="1400" dirty="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r>
              <a:rPr lang="en-IN" sz="1400" b="1" u="sng" dirty="0">
                <a:latin typeface="Times New Roman" panose="02020603050405020304" pitchFamily="18" charset="0"/>
                <a:cs typeface="Times New Roman" panose="02020603050405020304" pitchFamily="18" charset="0"/>
              </a:rPr>
              <a:t>Publication details : </a:t>
            </a:r>
            <a:r>
              <a:rPr lang="en-US" sz="1400" dirty="0">
                <a:latin typeface="Times New Roman" panose="02020603050405020304" pitchFamily="18" charset="0"/>
                <a:cs typeface="Times New Roman" panose="02020603050405020304" pitchFamily="18" charset="0"/>
              </a:rPr>
              <a:t>College of Science and Engineering Hamad Bin Khalifa University Doha, Qatar</a:t>
            </a:r>
          </a:p>
          <a:p>
            <a:pPr marL="0" indent="0" algn="just">
              <a:buFont typeface="Arial" panose="020B0604020202020204" pitchFamily="34" charset="0"/>
              <a:buNone/>
            </a:pPr>
            <a:r>
              <a:rPr lang="en-IN" sz="1400" b="1" u="sng" dirty="0">
                <a:latin typeface="Times New Roman" panose="02020603050405020304" pitchFamily="18" charset="0"/>
                <a:cs typeface="Times New Roman" panose="02020603050405020304" pitchFamily="18" charset="0"/>
              </a:rPr>
              <a:t>Findings: </a:t>
            </a:r>
            <a:r>
              <a:rPr lang="en-US" sz="1400" dirty="0">
                <a:latin typeface="Times New Roman" panose="02020603050405020304" pitchFamily="18" charset="0"/>
                <a:cs typeface="Times New Roman" panose="02020603050405020304" pitchFamily="18" charset="0"/>
              </a:rPr>
              <a:t>Define the main goal and strategy of the </a:t>
            </a:r>
            <a:r>
              <a:rPr lang="en-US" sz="1400" dirty="0" err="1">
                <a:latin typeface="Times New Roman" panose="02020603050405020304" pitchFamily="18" charset="0"/>
                <a:cs typeface="Times New Roman" panose="02020603050405020304" pitchFamily="18" charset="0"/>
              </a:rPr>
              <a:t>organization.Construct</a:t>
            </a:r>
            <a:r>
              <a:rPr lang="en-US" sz="1400" dirty="0">
                <a:latin typeface="Times New Roman" panose="02020603050405020304" pitchFamily="18" charset="0"/>
                <a:cs typeface="Times New Roman" panose="02020603050405020304" pitchFamily="18" charset="0"/>
              </a:rPr>
              <a:t> a clear leadership structure and </a:t>
            </a:r>
            <a:r>
              <a:rPr lang="en-US" sz="1400" dirty="0" err="1">
                <a:latin typeface="Times New Roman" panose="02020603050405020304" pitchFamily="18" charset="0"/>
                <a:cs typeface="Times New Roman" panose="02020603050405020304" pitchFamily="18" charset="0"/>
              </a:rPr>
              <a:t>hierarchy.Limit</a:t>
            </a:r>
            <a:r>
              <a:rPr lang="en-US" sz="1400" dirty="0">
                <a:latin typeface="Times New Roman" panose="02020603050405020304" pitchFamily="18" charset="0"/>
                <a:cs typeface="Times New Roman" panose="02020603050405020304" pitchFamily="18" charset="0"/>
              </a:rPr>
              <a:t> working shifts to 12 hours maximum with </a:t>
            </a:r>
            <a:r>
              <a:rPr lang="en-US" sz="1400" dirty="0" err="1">
                <a:latin typeface="Times New Roman" panose="02020603050405020304" pitchFamily="18" charset="0"/>
                <a:cs typeface="Times New Roman" panose="02020603050405020304" pitchFamily="18" charset="0"/>
              </a:rPr>
              <a:t>overlapbetween</a:t>
            </a:r>
            <a:r>
              <a:rPr lang="en-US" sz="1400" dirty="0">
                <a:latin typeface="Times New Roman" panose="02020603050405020304" pitchFamily="18" charset="0"/>
                <a:cs typeface="Times New Roman" panose="02020603050405020304" pitchFamily="18" charset="0"/>
              </a:rPr>
              <a:t> shift to ensure briefing the following </a:t>
            </a:r>
            <a:r>
              <a:rPr lang="en-US" sz="1400" dirty="0" err="1">
                <a:latin typeface="Times New Roman" panose="02020603050405020304" pitchFamily="18" charset="0"/>
                <a:cs typeface="Times New Roman" panose="02020603050405020304" pitchFamily="18" charset="0"/>
              </a:rPr>
              <a:t>staff.Provide</a:t>
            </a:r>
            <a:r>
              <a:rPr lang="en-US" sz="1400" dirty="0">
                <a:latin typeface="Times New Roman" panose="02020603050405020304" pitchFamily="18" charset="0"/>
                <a:cs typeface="Times New Roman" panose="02020603050405020304" pitchFamily="18" charset="0"/>
              </a:rPr>
              <a:t> training, communication tools such as </a:t>
            </a:r>
            <a:r>
              <a:rPr lang="en-US" sz="1400" dirty="0" err="1">
                <a:latin typeface="Times New Roman" panose="02020603050405020304" pitchFamily="18" charset="0"/>
                <a:cs typeface="Times New Roman" panose="02020603050405020304" pitchFamily="18" charset="0"/>
              </a:rPr>
              <a:t>phones,intranet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portals.Rotate</a:t>
            </a:r>
            <a:r>
              <a:rPr lang="en-US" sz="1400" dirty="0">
                <a:latin typeface="Times New Roman" panose="02020603050405020304" pitchFamily="18" charset="0"/>
                <a:cs typeface="Times New Roman" panose="02020603050405020304" pitchFamily="18" charset="0"/>
              </a:rPr>
              <a:t> employees between high-, mid-, low-stress </a:t>
            </a:r>
            <a:r>
              <a:rPr lang="en-US" sz="1400" dirty="0" err="1">
                <a:latin typeface="Times New Roman" panose="02020603050405020304" pitchFamily="18" charset="0"/>
                <a:cs typeface="Times New Roman" panose="02020603050405020304" pitchFamily="18" charset="0"/>
              </a:rPr>
              <a:t>tasks,and</a:t>
            </a:r>
            <a:r>
              <a:rPr lang="en-US" sz="1400" dirty="0">
                <a:latin typeface="Times New Roman" panose="02020603050405020304" pitchFamily="18" charset="0"/>
                <a:cs typeface="Times New Roman" panose="02020603050405020304" pitchFamily="18" charset="0"/>
              </a:rPr>
              <a:t> encourage breaks and </a:t>
            </a:r>
            <a:r>
              <a:rPr lang="en-US" sz="1400" dirty="0" err="1">
                <a:latin typeface="Times New Roman" panose="02020603050405020304" pitchFamily="18" charset="0"/>
                <a:cs typeface="Times New Roman" panose="02020603050405020304" pitchFamily="18" charset="0"/>
              </a:rPr>
              <a:t>vacations.Consider</a:t>
            </a:r>
            <a:r>
              <a:rPr lang="en-US" sz="1400" dirty="0">
                <a:latin typeface="Times New Roman" panose="02020603050405020304" pitchFamily="18" charset="0"/>
                <a:cs typeface="Times New Roman" panose="02020603050405020304" pitchFamily="18" charset="0"/>
              </a:rPr>
              <a:t> flexible working scheme including part time </a:t>
            </a:r>
            <a:r>
              <a:rPr lang="en-US" sz="1400" dirty="0" err="1">
                <a:latin typeface="Times New Roman" panose="02020603050405020304" pitchFamily="18" charset="0"/>
                <a:cs typeface="Times New Roman" panose="02020603050405020304" pitchFamily="18" charset="0"/>
              </a:rPr>
              <a:t>job,distance</a:t>
            </a:r>
            <a:r>
              <a:rPr lang="en-US" sz="1400" dirty="0">
                <a:latin typeface="Times New Roman" panose="02020603050405020304" pitchFamily="18" charset="0"/>
                <a:cs typeface="Times New Roman" panose="02020603050405020304" pitchFamily="18" charset="0"/>
              </a:rPr>
              <a:t> working, or sharing job</a:t>
            </a:r>
          </a:p>
          <a:p>
            <a:pPr marL="0" indent="0" algn="just">
              <a:buFont typeface="Arial" panose="020B0604020202020204" pitchFamily="34" charset="0"/>
              <a:buNone/>
            </a:pPr>
            <a:r>
              <a:rPr lang="en-US" sz="1400" b="1" u="sng" dirty="0">
                <a:latin typeface="Times New Roman" panose="02020603050405020304" pitchFamily="18" charset="0"/>
                <a:cs typeface="Times New Roman" panose="02020603050405020304" pitchFamily="18" charset="0"/>
              </a:rPr>
              <a:t>Advantages: </a:t>
            </a:r>
            <a:r>
              <a:rPr lang="en-US" sz="1400" dirty="0">
                <a:latin typeface="Times New Roman" panose="02020603050405020304" pitchFamily="18" charset="0"/>
                <a:cs typeface="Times New Roman" panose="02020603050405020304" pitchFamily="18" charset="0"/>
              </a:rPr>
              <a:t>Electrocardiography (ECG),Electroencephalography (EEG),Electrodermal activity(EDA).</a:t>
            </a:r>
          </a:p>
          <a:p>
            <a:pPr marL="0" indent="0" algn="just">
              <a:buFont typeface="Arial" panose="020B0604020202020204" pitchFamily="34" charset="0"/>
              <a:buNone/>
            </a:pPr>
            <a:r>
              <a:rPr lang="en-US" sz="1400" b="1" u="sng" dirty="0">
                <a:latin typeface="Times New Roman" panose="02020603050405020304" pitchFamily="18" charset="0"/>
                <a:cs typeface="Times New Roman" panose="02020603050405020304" pitchFamily="18" charset="0"/>
              </a:rPr>
              <a:t>Galvanic Skin Response Disadvantages: </a:t>
            </a:r>
            <a:r>
              <a:rPr lang="en-US" sz="1400" dirty="0">
                <a:latin typeface="Times New Roman" panose="02020603050405020304" pitchFamily="18" charset="0"/>
                <a:cs typeface="Times New Roman" panose="02020603050405020304" pitchFamily="18" charset="0"/>
              </a:rPr>
              <a:t>Chatbot was not provided and Fuzzy Logic was not provided, for only office people.</a:t>
            </a:r>
            <a:endParaRPr lang="en-IN" sz="1400" dirty="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6757632"/>
      </p:ext>
    </p:extLst>
  </p:cSld>
  <p:clrMapOvr>
    <a:masterClrMapping/>
  </p:clrMapOvr>
  <p:transition spd="slow">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528</TotalTime>
  <Words>2729</Words>
  <Application>Microsoft Office PowerPoint</Application>
  <PresentationFormat>On-screen Show (16:9)</PresentationFormat>
  <Paragraphs>149</Paragraphs>
  <Slides>34</Slides>
  <Notes>9</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34</vt:i4>
      </vt:variant>
    </vt:vector>
  </HeadingPairs>
  <TitlesOfParts>
    <vt:vector size="42" baseType="lpstr">
      <vt:lpstr>Arial</vt:lpstr>
      <vt:lpstr>Calibri</vt:lpstr>
      <vt:lpstr>Old Standard TT</vt:lpstr>
      <vt:lpstr>Symbol</vt:lpstr>
      <vt:lpstr>Times New Roman</vt:lpstr>
      <vt:lpstr>Wingdings</vt:lpstr>
      <vt:lpstr>Office Theme</vt:lpstr>
      <vt:lpstr>Paperback</vt:lpstr>
      <vt:lpstr>Department of Information Technology NBA Accredited A.P. Shah Institute of Technology G.B.Road,Kasarvadavli, Thane(W), Mumbai-400615 UNIVERSITY OF MUMBAI Academic Year 2020-2021</vt:lpstr>
      <vt:lpstr>A Project Report on Depression Detection System –(Baymax) Submitted in partial full fillment of the degree of Bachelor of Engineering(Sem-8) in INFORMATION TECHNOLOGY By Rupesh Prasad(14104010) Nikhil Sonawane(16204010) Rajesh Kumar Soni(16104062)  Under the Guidance of Prof. Apeksha Mohite</vt:lpstr>
      <vt:lpstr>1.Project Conception and Initiation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 Project Design</vt:lpstr>
      <vt:lpstr>PowerPoint Presentation</vt:lpstr>
      <vt:lpstr>PowerPoint Presentation</vt:lpstr>
      <vt:lpstr>PowerPoint Presentation</vt:lpstr>
      <vt:lpstr>PowerPoint Presentation</vt:lpstr>
      <vt:lpstr>PowerPoint Presentation</vt:lpstr>
      <vt:lpstr>3. Implementation</vt:lpstr>
      <vt:lpstr>PowerPoint Presentation</vt:lpstr>
      <vt:lpstr>PowerPoint Presentation</vt:lpstr>
      <vt:lpstr>4. Testing</vt:lpstr>
      <vt:lpstr>PowerPoint Presentation</vt:lpstr>
      <vt:lpstr>5. Result</vt:lpstr>
      <vt:lpstr>PowerPoint Presentation</vt:lpstr>
      <vt:lpstr>6. Conclusion &amp; Future Scope</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Akash sapkal</dc:creator>
  <dc:description/>
  <cp:lastModifiedBy>USER</cp:lastModifiedBy>
  <cp:revision>44</cp:revision>
  <dcterms:modified xsi:type="dcterms:W3CDTF">2021-05-25T07:15:35Z</dcterms:modified>
  <dc:language>en-IN</dc:language>
</cp:coreProperties>
</file>