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1850" y="687400"/>
            <a:ext cx="390829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379"/>
            <a:ext cx="10358120" cy="340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517" y="1657553"/>
            <a:ext cx="6697980" cy="4265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9139" indent="-299085">
              <a:lnSpc>
                <a:spcPct val="100000"/>
              </a:lnSpc>
              <a:spcBef>
                <a:spcPts val="95"/>
              </a:spcBef>
              <a:buSzPct val="98507"/>
              <a:buFont typeface="Arial"/>
              <a:buChar char="•"/>
              <a:tabLst>
                <a:tab pos="2009775" algn="l"/>
              </a:tabLst>
            </a:pPr>
            <a:r>
              <a:rPr sz="6700" b="1" spc="-5" dirty="0">
                <a:latin typeface="Times New Roman"/>
                <a:cs typeface="Times New Roman"/>
              </a:rPr>
              <a:t>Baymax</a:t>
            </a:r>
            <a:endParaRPr sz="6700">
              <a:latin typeface="Times New Roman"/>
              <a:cs typeface="Times New Roman"/>
            </a:endParaRPr>
          </a:p>
          <a:p>
            <a:pPr marL="2506345" lvl="1" indent="-228600">
              <a:lnSpc>
                <a:spcPct val="100000"/>
              </a:lnSpc>
              <a:spcBef>
                <a:spcPts val="4595"/>
              </a:spcBef>
              <a:buFont typeface="Arial"/>
              <a:buChar char="•"/>
              <a:tabLst>
                <a:tab pos="250634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Group </a:t>
            </a:r>
            <a:r>
              <a:rPr sz="2600" b="1" dirty="0">
                <a:latin typeface="Times New Roman"/>
                <a:cs typeface="Times New Roman"/>
              </a:rPr>
              <a:t>No.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24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1626870" indent="-229235">
              <a:lnSpc>
                <a:spcPct val="100000"/>
              </a:lnSpc>
              <a:buFont typeface="Arial"/>
              <a:buChar char="•"/>
              <a:tabLst>
                <a:tab pos="1627505" algn="l"/>
              </a:tabLst>
            </a:pPr>
            <a:r>
              <a:rPr sz="2600" spc="-90" dirty="0">
                <a:latin typeface="Trebuchet MS"/>
                <a:cs typeface="Trebuchet MS"/>
              </a:rPr>
              <a:t>Rupesh </a:t>
            </a:r>
            <a:r>
              <a:rPr sz="2600" spc="-155" dirty="0">
                <a:latin typeface="Trebuchet MS"/>
                <a:cs typeface="Trebuchet MS"/>
              </a:rPr>
              <a:t>Prasad. </a:t>
            </a:r>
            <a:r>
              <a:rPr sz="2600" spc="340" dirty="0">
                <a:latin typeface="Trebuchet MS"/>
                <a:cs typeface="Trebuchet MS"/>
              </a:rPr>
              <a:t>–</a:t>
            </a:r>
            <a:r>
              <a:rPr sz="2600" spc="-395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14104010</a:t>
            </a:r>
            <a:endParaRPr sz="2600">
              <a:latin typeface="Trebuchet MS"/>
              <a:cs typeface="Trebuchet MS"/>
            </a:endParaRPr>
          </a:p>
          <a:p>
            <a:pPr marL="1503045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1503680" algn="l"/>
              </a:tabLst>
            </a:pPr>
            <a:r>
              <a:rPr sz="2600" spc="-130" dirty="0">
                <a:latin typeface="Trebuchet MS"/>
                <a:cs typeface="Trebuchet MS"/>
              </a:rPr>
              <a:t>Nikhil Sonawane. </a:t>
            </a:r>
            <a:r>
              <a:rPr sz="2600" spc="340" dirty="0">
                <a:latin typeface="Trebuchet MS"/>
                <a:cs typeface="Trebuchet MS"/>
              </a:rPr>
              <a:t>–</a:t>
            </a:r>
            <a:r>
              <a:rPr sz="2600" spc="-365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16204010</a:t>
            </a:r>
            <a:endParaRPr sz="2600">
              <a:latin typeface="Trebuchet MS"/>
              <a:cs typeface="Trebuchet MS"/>
            </a:endParaRPr>
          </a:p>
          <a:p>
            <a:pPr marL="1402715" indent="-2292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1403350" algn="l"/>
              </a:tabLst>
            </a:pPr>
            <a:r>
              <a:rPr sz="2600" spc="-150" dirty="0">
                <a:latin typeface="Trebuchet MS"/>
                <a:cs typeface="Trebuchet MS"/>
              </a:rPr>
              <a:t>Rajesh </a:t>
            </a:r>
            <a:r>
              <a:rPr sz="2600" spc="-135" dirty="0">
                <a:latin typeface="Trebuchet MS"/>
                <a:cs typeface="Trebuchet MS"/>
              </a:rPr>
              <a:t>Kumar Soni. </a:t>
            </a:r>
            <a:r>
              <a:rPr sz="2600" spc="-160" dirty="0">
                <a:latin typeface="Trebuchet MS"/>
                <a:cs typeface="Trebuchet MS"/>
              </a:rPr>
              <a:t>-</a:t>
            </a:r>
            <a:r>
              <a:rPr sz="2600" spc="-39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16104063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80" dirty="0">
                <a:latin typeface="Carlito"/>
                <a:cs typeface="Carlito"/>
              </a:rPr>
              <a:t>Mr. </a:t>
            </a:r>
            <a:r>
              <a:rPr sz="2600" b="1" spc="-15" dirty="0">
                <a:latin typeface="Carlito"/>
                <a:cs typeface="Carlito"/>
              </a:rPr>
              <a:t>Kiran </a:t>
            </a:r>
            <a:r>
              <a:rPr sz="2600" b="1" spc="-5" dirty="0">
                <a:latin typeface="Carlito"/>
                <a:cs typeface="Carlito"/>
              </a:rPr>
              <a:t>Deshpande </a:t>
            </a:r>
            <a:r>
              <a:rPr sz="2600" b="1" spc="5" dirty="0">
                <a:latin typeface="Times New Roman"/>
                <a:cs typeface="Times New Roman"/>
              </a:rPr>
              <a:t>and </a:t>
            </a:r>
            <a:r>
              <a:rPr sz="2600" b="1" spc="-5" dirty="0">
                <a:latin typeface="Carlito"/>
                <a:cs typeface="Carlito"/>
              </a:rPr>
              <a:t>Mrs.Apeksha</a:t>
            </a:r>
            <a:r>
              <a:rPr sz="2600" b="1" spc="135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Mohite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1" y="205740"/>
            <a:ext cx="10916412" cy="1644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4621" y="698068"/>
            <a:ext cx="3763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4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569259"/>
            <a:ext cx="4999355" cy="286552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20955" indent="-229235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Baymax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AI </a:t>
            </a:r>
            <a:r>
              <a:rPr sz="1800" dirty="0">
                <a:latin typeface="Times New Roman"/>
                <a:cs typeface="Times New Roman"/>
              </a:rPr>
              <a:t>based application, which </a:t>
            </a:r>
            <a:r>
              <a:rPr sz="1800" spc="-5" dirty="0">
                <a:latin typeface="Times New Roman"/>
                <a:cs typeface="Times New Roman"/>
              </a:rPr>
              <a:t>serves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 </a:t>
            </a:r>
            <a:r>
              <a:rPr sz="1800" dirty="0">
                <a:latin typeface="Times New Roman"/>
                <a:cs typeface="Times New Roman"/>
              </a:rPr>
              <a:t>a companion and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capable of </a:t>
            </a:r>
            <a:r>
              <a:rPr sz="1800" spc="-5" dirty="0">
                <a:latin typeface="Times New Roman"/>
                <a:cs typeface="Times New Roman"/>
              </a:rPr>
              <a:t>understanding  </a:t>
            </a:r>
            <a:r>
              <a:rPr sz="1800" spc="-15" dirty="0">
                <a:latin typeface="Times New Roman"/>
                <a:cs typeface="Times New Roman"/>
              </a:rPr>
              <a:t>people’s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emotions.</a:t>
            </a:r>
          </a:p>
          <a:p>
            <a:pPr marL="241300" marR="65405" indent="-229235">
              <a:lnSpc>
                <a:spcPts val="1939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It helps to deal </a:t>
            </a:r>
            <a:r>
              <a:rPr sz="1800" spc="-5" dirty="0">
                <a:latin typeface="Times New Roman"/>
                <a:cs typeface="Times New Roman"/>
              </a:rPr>
              <a:t>with depression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stress </a:t>
            </a:r>
            <a:r>
              <a:rPr sz="1800" dirty="0">
                <a:latin typeface="Times New Roman"/>
                <a:cs typeface="Times New Roman"/>
              </a:rPr>
              <a:t>by  guiding the </a:t>
            </a:r>
            <a:r>
              <a:rPr sz="1800" spc="-5" dirty="0">
                <a:latin typeface="Times New Roman"/>
                <a:cs typeface="Times New Roman"/>
              </a:rPr>
              <a:t>person </a:t>
            </a:r>
            <a:r>
              <a:rPr sz="1800" dirty="0">
                <a:latin typeface="Times New Roman"/>
                <a:cs typeface="Times New Roman"/>
              </a:rPr>
              <a:t>to think rationally and deal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 any situation in an optimistic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manner.</a:t>
            </a:r>
            <a:endParaRPr sz="1800" dirty="0">
              <a:latin typeface="Times New Roman"/>
              <a:cs typeface="Times New Roman"/>
            </a:endParaRPr>
          </a:p>
          <a:p>
            <a:pPr marL="241300" marR="203200" indent="-229235">
              <a:lnSpc>
                <a:spcPts val="1939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Baymax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capable of analyzing </a:t>
            </a:r>
            <a:r>
              <a:rPr sz="1800" spc="-5" dirty="0">
                <a:latin typeface="Times New Roman"/>
                <a:cs typeface="Times New Roman"/>
              </a:rPr>
              <a:t>depression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levels  and provides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psychotherapy.</a:t>
            </a:r>
            <a:endParaRPr sz="1800" dirty="0">
              <a:latin typeface="Times New Roman"/>
              <a:cs typeface="Times New Roman"/>
            </a:endParaRPr>
          </a:p>
          <a:p>
            <a:pPr marL="241300" marR="69215" indent="-229235">
              <a:lnSpc>
                <a:spcPts val="191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The Baymax software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take care of all the  cases that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encountered during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conversation.</a:t>
            </a:r>
          </a:p>
        </p:txBody>
      </p:sp>
      <p:sp>
        <p:nvSpPr>
          <p:cNvPr id="4" name="object 4"/>
          <p:cNvSpPr/>
          <p:nvPr/>
        </p:nvSpPr>
        <p:spPr>
          <a:xfrm>
            <a:off x="6172200" y="2058923"/>
            <a:ext cx="51816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706577"/>
            <a:ext cx="7550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Existing </a:t>
            </a:r>
            <a:r>
              <a:rPr dirty="0"/>
              <a:t>System</a:t>
            </a:r>
            <a:r>
              <a:rPr spc="-225" dirty="0"/>
              <a:t> </a:t>
            </a:r>
            <a:r>
              <a:rPr spc="-20" dirty="0"/>
              <a:t>Architecture/Working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7599680" cy="2070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rlito"/>
                <a:cs typeface="Carlito"/>
              </a:rPr>
              <a:t>Comparison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read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spontaneous speech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case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Automatic Detection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Depression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(2017)</a:t>
            </a:r>
            <a:endParaRPr sz="2800">
              <a:latin typeface="Carlito"/>
              <a:cs typeface="Carlito"/>
            </a:endParaRPr>
          </a:p>
          <a:p>
            <a:pPr marL="241300" marR="119380" indent="-229235">
              <a:lnSpc>
                <a:spcPts val="1730"/>
              </a:lnSpc>
              <a:spcBef>
                <a:spcPts val="10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10" dirty="0">
                <a:latin typeface="Carlito"/>
                <a:cs typeface="Carlito"/>
              </a:rPr>
              <a:t>Speech </a:t>
            </a:r>
            <a:r>
              <a:rPr sz="1600" spc="-5" dirty="0">
                <a:latin typeface="Carlito"/>
                <a:cs typeface="Carlito"/>
              </a:rPr>
              <a:t>samples </a:t>
            </a:r>
            <a:r>
              <a:rPr sz="1600" spc="-20" dirty="0">
                <a:latin typeface="Carlito"/>
                <a:cs typeface="Carlito"/>
              </a:rPr>
              <a:t>were </a:t>
            </a:r>
            <a:r>
              <a:rPr sz="1600" spc="-10" dirty="0">
                <a:latin typeface="Carlito"/>
                <a:cs typeface="Carlito"/>
              </a:rPr>
              <a:t>collected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10" dirty="0">
                <a:latin typeface="Carlito"/>
                <a:cs typeface="Carlito"/>
              </a:rPr>
              <a:t>healthy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depressed </a:t>
            </a:r>
            <a:r>
              <a:rPr sz="1600" spc="-5" dirty="0">
                <a:latin typeface="Carlito"/>
                <a:cs typeface="Carlito"/>
              </a:rPr>
              <a:t>subjects in </a:t>
            </a:r>
            <a:r>
              <a:rPr sz="1600" spc="-10" dirty="0">
                <a:latin typeface="Carlito"/>
                <a:cs typeface="Carlito"/>
              </a:rPr>
              <a:t>quiet  </a:t>
            </a:r>
            <a:r>
              <a:rPr sz="1600" spc="-15" dirty="0">
                <a:latin typeface="Carlito"/>
                <a:cs typeface="Carlito"/>
              </a:rPr>
              <a:t>environment </a:t>
            </a:r>
            <a:r>
              <a:rPr sz="1600" spc="-5" dirty="0">
                <a:latin typeface="Carlito"/>
                <a:cs typeface="Carlito"/>
              </a:rPr>
              <a:t>with </a:t>
            </a:r>
            <a:r>
              <a:rPr sz="1600" spc="-10" dirty="0">
                <a:latin typeface="Carlito"/>
                <a:cs typeface="Carlito"/>
              </a:rPr>
              <a:t>head microphone.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recordings were recorded </a:t>
            </a:r>
            <a:r>
              <a:rPr sz="1600" spc="-10" dirty="0">
                <a:latin typeface="Carlito"/>
                <a:cs typeface="Carlito"/>
              </a:rPr>
              <a:t>at 44,1 kHz </a:t>
            </a:r>
            <a:r>
              <a:rPr sz="1600" spc="-5" dirty="0">
                <a:latin typeface="Carlito"/>
                <a:cs typeface="Carlito"/>
              </a:rPr>
              <a:t>with </a:t>
            </a:r>
            <a:r>
              <a:rPr sz="1600" spc="5" dirty="0">
                <a:latin typeface="Carlito"/>
                <a:cs typeface="Carlito"/>
              </a:rPr>
              <a:t>16-  </a:t>
            </a:r>
            <a:r>
              <a:rPr sz="1600" spc="-5" dirty="0">
                <a:latin typeface="Carlito"/>
                <a:cs typeface="Carlito"/>
              </a:rPr>
              <a:t>bit sample </a:t>
            </a:r>
            <a:r>
              <a:rPr sz="1600" spc="-15" dirty="0">
                <a:latin typeface="Carlito"/>
                <a:cs typeface="Carlito"/>
              </a:rPr>
              <a:t>rate. </a:t>
            </a:r>
            <a:r>
              <a:rPr sz="1600" spc="-35" dirty="0">
                <a:latin typeface="Carlito"/>
                <a:cs typeface="Carlito"/>
              </a:rPr>
              <a:t>Two </a:t>
            </a:r>
            <a:r>
              <a:rPr sz="1600" spc="-5" dirty="0">
                <a:latin typeface="Carlito"/>
                <a:cs typeface="Carlito"/>
              </a:rPr>
              <a:t>types of </a:t>
            </a:r>
            <a:r>
              <a:rPr sz="1600" spc="-10" dirty="0">
                <a:latin typeface="Carlito"/>
                <a:cs typeface="Carlito"/>
              </a:rPr>
              <a:t>speech </a:t>
            </a:r>
            <a:r>
              <a:rPr sz="1600" spc="-5" dirty="0">
                <a:latin typeface="Carlito"/>
                <a:cs typeface="Carlito"/>
              </a:rPr>
              <a:t>sample </a:t>
            </a:r>
            <a:r>
              <a:rPr sz="1600" spc="-20" dirty="0">
                <a:latin typeface="Carlito"/>
                <a:cs typeface="Carlito"/>
              </a:rPr>
              <a:t>were </a:t>
            </a:r>
            <a:r>
              <a:rPr sz="1600" spc="-15" dirty="0">
                <a:latin typeface="Carlito"/>
                <a:cs typeface="Carlito"/>
              </a:rPr>
              <a:t>recorded from </a:t>
            </a:r>
            <a:r>
              <a:rPr sz="1600" spc="-5" dirty="0">
                <a:latin typeface="Carlito"/>
                <a:cs typeface="Carlito"/>
              </a:rPr>
              <a:t>each subject, </a:t>
            </a:r>
            <a:r>
              <a:rPr sz="1600" spc="-10" dirty="0">
                <a:latin typeface="Carlito"/>
                <a:cs typeface="Carlito"/>
              </a:rPr>
              <a:t>read  </a:t>
            </a:r>
            <a:r>
              <a:rPr sz="1600" spc="-95" dirty="0">
                <a:latin typeface="Arial"/>
                <a:cs typeface="Arial"/>
              </a:rPr>
              <a:t>speech: </a:t>
            </a:r>
            <a:r>
              <a:rPr sz="1600" spc="-130" dirty="0">
                <a:latin typeface="Arial"/>
                <a:cs typeface="Arial"/>
              </a:rPr>
              <a:t>a </a:t>
            </a:r>
            <a:r>
              <a:rPr sz="1600" spc="-40" dirty="0">
                <a:latin typeface="Arial"/>
                <a:cs typeface="Arial"/>
              </a:rPr>
              <a:t>short </a:t>
            </a:r>
            <a:r>
              <a:rPr sz="1600" spc="-30" dirty="0">
                <a:latin typeface="Arial"/>
                <a:cs typeface="Arial"/>
              </a:rPr>
              <a:t>folk </a:t>
            </a:r>
            <a:r>
              <a:rPr sz="1600" spc="-35" dirty="0">
                <a:latin typeface="Arial"/>
                <a:cs typeface="Arial"/>
              </a:rPr>
              <a:t>tale </a:t>
            </a:r>
            <a:r>
              <a:rPr sz="1600" spc="-40" dirty="0">
                <a:latin typeface="Arial"/>
                <a:cs typeface="Arial"/>
              </a:rPr>
              <a:t>“The </a:t>
            </a:r>
            <a:r>
              <a:rPr sz="1600" spc="-25" dirty="0">
                <a:latin typeface="Arial"/>
                <a:cs typeface="Arial"/>
              </a:rPr>
              <a:t>North </a:t>
            </a:r>
            <a:r>
              <a:rPr sz="1600" spc="-50" dirty="0">
                <a:latin typeface="Arial"/>
                <a:cs typeface="Arial"/>
              </a:rPr>
              <a:t>Wind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80" dirty="0">
                <a:latin typeface="Arial"/>
                <a:cs typeface="Arial"/>
              </a:rPr>
              <a:t>Sun” and spontaneous </a:t>
            </a:r>
            <a:r>
              <a:rPr sz="1600" spc="-95" dirty="0">
                <a:latin typeface="Arial"/>
                <a:cs typeface="Arial"/>
              </a:rPr>
              <a:t>speech:  </a:t>
            </a:r>
            <a:r>
              <a:rPr sz="1600" spc="-5" dirty="0">
                <a:latin typeface="Carlito"/>
                <a:cs typeface="Carlito"/>
              </a:rPr>
              <a:t>dialogue </a:t>
            </a:r>
            <a:r>
              <a:rPr sz="1600" spc="-10" dirty="0">
                <a:latin typeface="Carlito"/>
                <a:cs typeface="Carlito"/>
              </a:rPr>
              <a:t>between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examined subject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20" dirty="0">
                <a:latin typeface="Carlito"/>
                <a:cs typeface="Carlito"/>
              </a:rPr>
              <a:t>interviewer, </a:t>
            </a:r>
            <a:r>
              <a:rPr sz="1600" spc="-5" dirty="0">
                <a:latin typeface="Carlito"/>
                <a:cs typeface="Carlito"/>
              </a:rPr>
              <a:t>both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Hungarian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language.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5876" y="4168399"/>
            <a:ext cx="5198364" cy="2144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704" y="6807"/>
            <a:ext cx="77698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Proposed </a:t>
            </a:r>
            <a:r>
              <a:rPr dirty="0"/>
              <a:t>System</a:t>
            </a:r>
            <a:r>
              <a:rPr spc="-245" dirty="0"/>
              <a:t> </a:t>
            </a:r>
            <a:r>
              <a:rPr spc="-20" dirty="0"/>
              <a:t>Architecture/Working</a:t>
            </a:r>
          </a:p>
        </p:txBody>
      </p:sp>
      <p:sp>
        <p:nvSpPr>
          <p:cNvPr id="3" name="object 3"/>
          <p:cNvSpPr/>
          <p:nvPr/>
        </p:nvSpPr>
        <p:spPr>
          <a:xfrm>
            <a:off x="3558540" y="777255"/>
            <a:ext cx="5113020" cy="5792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7526" y="614248"/>
            <a:ext cx="4772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Technological</a:t>
            </a:r>
            <a:r>
              <a:rPr sz="4400" spc="-114" dirty="0"/>
              <a:t> </a:t>
            </a:r>
            <a:r>
              <a:rPr sz="4400" dirty="0"/>
              <a:t>Stack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74302"/>
            <a:ext cx="4685665" cy="470577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786889">
              <a:lnSpc>
                <a:spcPct val="100000"/>
              </a:lnSpc>
              <a:spcBef>
                <a:spcPts val="1035"/>
              </a:spcBef>
            </a:pPr>
            <a:r>
              <a:rPr sz="2800" b="1" spc="-15" dirty="0">
                <a:latin typeface="Carlito"/>
                <a:cs typeface="Carlito"/>
              </a:rPr>
              <a:t>Hardware</a:t>
            </a:r>
            <a:endParaRPr sz="2800" dirty="0">
              <a:latin typeface="Carlito"/>
              <a:cs typeface="Carlito"/>
            </a:endParaRPr>
          </a:p>
          <a:p>
            <a:pPr marL="469900" indent="-457834">
              <a:lnSpc>
                <a:spcPts val="2740"/>
              </a:lnSpc>
              <a:spcBef>
                <a:spcPts val="8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35" dirty="0">
                <a:latin typeface="Times New Roman"/>
                <a:cs typeface="Times New Roman"/>
              </a:rPr>
              <a:t>Working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500GB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ts val="2740"/>
              </a:lnSpc>
            </a:pPr>
            <a:r>
              <a:rPr sz="2400" spc="-5" dirty="0">
                <a:latin typeface="Times New Roman"/>
                <a:cs typeface="Times New Roman"/>
              </a:rPr>
              <a:t>Hard Drive and 4GB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Keyboard,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Mouse</a:t>
            </a:r>
          </a:p>
          <a:p>
            <a:pPr marL="1833880">
              <a:lnSpc>
                <a:spcPct val="100000"/>
              </a:lnSpc>
              <a:spcBef>
                <a:spcPts val="645"/>
              </a:spcBef>
            </a:pPr>
            <a:r>
              <a:rPr sz="2800" b="1" spc="-15" dirty="0">
                <a:latin typeface="Times New Roman"/>
                <a:cs typeface="Times New Roman"/>
              </a:rPr>
              <a:t>Software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n-IN" sz="2400" spc="-130" dirty="0">
                <a:latin typeface="Times New Roman"/>
                <a:cs typeface="Times New Roman"/>
              </a:rPr>
              <a:t>Kotlin</a:t>
            </a:r>
            <a:r>
              <a:rPr sz="2400" spc="-13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Android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studio.</a:t>
            </a:r>
          </a:p>
          <a:p>
            <a:pPr marL="469900" marR="5080" indent="-457834">
              <a:lnSpc>
                <a:spcPts val="2590"/>
              </a:lnSpc>
              <a:spcBef>
                <a:spcPts val="105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Server-side </a:t>
            </a:r>
            <a:r>
              <a:rPr sz="2400" dirty="0">
                <a:latin typeface="Times New Roman"/>
                <a:cs typeface="Times New Roman"/>
              </a:rPr>
              <a:t>language (i.e. </a:t>
            </a:r>
            <a:r>
              <a:rPr lang="en-IN" sz="2400" dirty="0">
                <a:latin typeface="Times New Roman"/>
                <a:cs typeface="Times New Roman"/>
              </a:rPr>
              <a:t>Firebase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to control/handle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requests  from your Android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Rule Engine: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DROOLS.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9800" y="1996439"/>
            <a:ext cx="5219793" cy="3562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Technological</a:t>
            </a:r>
            <a:r>
              <a:rPr spc="-55" dirty="0"/>
              <a:t> </a:t>
            </a:r>
            <a:r>
              <a:rPr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997192"/>
            <a:ext cx="4982210" cy="2403863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95885" indent="-229235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80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are going to develop an android app which can  be done in Android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Studio.</a:t>
            </a:r>
          </a:p>
          <a:p>
            <a:pPr marL="241300" indent="-229235">
              <a:lnSpc>
                <a:spcPts val="2055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Android Studio </a:t>
            </a:r>
            <a:r>
              <a:rPr sz="1800" dirty="0">
                <a:latin typeface="Times New Roman"/>
                <a:cs typeface="Times New Roman"/>
              </a:rPr>
              <a:t>is freely available and is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</a:p>
          <a:p>
            <a:pPr marL="241300">
              <a:lnSpc>
                <a:spcPts val="2055"/>
              </a:lnSpc>
            </a:pPr>
            <a:r>
              <a:rPr lang="en-IN" dirty="0" err="1">
                <a:latin typeface="Times New Roman"/>
                <a:cs typeface="Times New Roman"/>
              </a:rPr>
              <a:t>kotlin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programming </a:t>
            </a:r>
            <a:r>
              <a:rPr sz="1800" dirty="0">
                <a:latin typeface="Times New Roman"/>
                <a:cs typeface="Times New Roman"/>
              </a:rPr>
              <a:t>language.</a:t>
            </a:r>
          </a:p>
          <a:p>
            <a:pPr marL="241300" marR="512445" indent="-229235">
              <a:lnSpc>
                <a:spcPts val="1939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The app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based on Artificial Intelligence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implements an expert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</a:p>
          <a:p>
            <a:pPr marL="241300" marR="257810" indent="-229235">
              <a:lnSpc>
                <a:spcPts val="1939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The Rule base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implemented using Drools  Rule </a:t>
            </a:r>
            <a:r>
              <a:rPr sz="1800" dirty="0">
                <a:latin typeface="Times New Roman"/>
                <a:cs typeface="Times New Roman"/>
              </a:rPr>
              <a:t>Engine.</a:t>
            </a:r>
          </a:p>
        </p:txBody>
      </p:sp>
      <p:sp>
        <p:nvSpPr>
          <p:cNvPr id="4" name="object 4"/>
          <p:cNvSpPr/>
          <p:nvPr/>
        </p:nvSpPr>
        <p:spPr>
          <a:xfrm>
            <a:off x="6172200" y="2706623"/>
            <a:ext cx="5388863" cy="2694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Technological</a:t>
            </a:r>
            <a:r>
              <a:rPr spc="-55" dirty="0"/>
              <a:t> </a:t>
            </a:r>
            <a:r>
              <a:rPr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23973"/>
            <a:ext cx="4959350" cy="39364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302895" indent="-229235">
              <a:lnSpc>
                <a:spcPct val="889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user has </a:t>
            </a:r>
            <a:r>
              <a:rPr sz="1800" dirty="0">
                <a:latin typeface="Times New Roman"/>
                <a:cs typeface="Times New Roman"/>
              </a:rPr>
              <a:t>to install the app and then enter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his  </a:t>
            </a:r>
            <a:r>
              <a:rPr sz="1800" dirty="0">
                <a:latin typeface="Times New Roman"/>
                <a:cs typeface="Times New Roman"/>
              </a:rPr>
              <a:t>name and age. </a:t>
            </a:r>
            <a:r>
              <a:rPr sz="1800" spc="-5" dirty="0">
                <a:latin typeface="Times New Roman"/>
                <a:cs typeface="Times New Roman"/>
              </a:rPr>
              <a:t>No </a:t>
            </a:r>
            <a:r>
              <a:rPr sz="1800" dirty="0">
                <a:latin typeface="Times New Roman"/>
                <a:cs typeface="Times New Roman"/>
              </a:rPr>
              <a:t>other registration </a:t>
            </a:r>
            <a:r>
              <a:rPr sz="1800" spc="-5" dirty="0">
                <a:latin typeface="Times New Roman"/>
                <a:cs typeface="Times New Roman"/>
              </a:rPr>
              <a:t>process is  </a:t>
            </a:r>
            <a:r>
              <a:rPr sz="1800" dirty="0">
                <a:latin typeface="Times New Roman"/>
                <a:cs typeface="Times New Roman"/>
              </a:rPr>
              <a:t>required.</a:t>
            </a:r>
            <a:endParaRPr lang="en-IN" sz="1800" dirty="0">
              <a:latin typeface="Times New Roman"/>
              <a:cs typeface="Times New Roman"/>
            </a:endParaRPr>
          </a:p>
          <a:p>
            <a:pPr marL="241300" marR="302895" indent="-229235">
              <a:lnSpc>
                <a:spcPct val="889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user has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5" dirty="0">
                <a:latin typeface="Times New Roman"/>
                <a:cs typeface="Times New Roman"/>
              </a:rPr>
              <a:t>answer </a:t>
            </a:r>
            <a:r>
              <a:rPr lang="en-US" sz="1800" dirty="0">
                <a:latin typeface="Times New Roman"/>
                <a:cs typeface="Times New Roman"/>
              </a:rPr>
              <a:t>the questionnaire </a:t>
            </a:r>
            <a:r>
              <a:rPr lang="en-US" sz="1800" spc="-5" dirty="0">
                <a:latin typeface="Times New Roman"/>
                <a:cs typeface="Times New Roman"/>
              </a:rPr>
              <a:t>so </a:t>
            </a:r>
            <a:r>
              <a:rPr lang="en-US" sz="1800" dirty="0">
                <a:latin typeface="Times New Roman"/>
                <a:cs typeface="Times New Roman"/>
              </a:rPr>
              <a:t>that </a:t>
            </a:r>
            <a:r>
              <a:rPr lang="en-US" sz="1800" spc="-5" dirty="0">
                <a:latin typeface="Times New Roman"/>
                <a:cs typeface="Times New Roman"/>
              </a:rPr>
              <a:t>his  depression </a:t>
            </a:r>
            <a:r>
              <a:rPr lang="en-US" sz="1800" dirty="0">
                <a:latin typeface="Times New Roman"/>
                <a:cs typeface="Times New Roman"/>
              </a:rPr>
              <a:t>level can be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measured.</a:t>
            </a:r>
            <a:endParaRPr sz="1800" dirty="0">
              <a:latin typeface="Times New Roman"/>
              <a:cs typeface="Times New Roman"/>
            </a:endParaRPr>
          </a:p>
          <a:p>
            <a:pPr marL="241300" marR="614045" indent="-229235">
              <a:lnSpc>
                <a:spcPts val="1939"/>
              </a:lnSpc>
              <a:spcBef>
                <a:spcPts val="10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user has </a:t>
            </a:r>
            <a:r>
              <a:rPr sz="1800" dirty="0">
                <a:latin typeface="Times New Roman"/>
                <a:cs typeface="Times New Roman"/>
              </a:rPr>
              <a:t>to chat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Baymax </a:t>
            </a:r>
            <a:r>
              <a:rPr sz="1800" spc="-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his  </a:t>
            </a:r>
            <a:r>
              <a:rPr sz="1800" dirty="0">
                <a:latin typeface="Times New Roman"/>
                <a:cs typeface="Times New Roman"/>
              </a:rPr>
              <a:t>thoughts, feelings could 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identified.</a:t>
            </a:r>
          </a:p>
          <a:p>
            <a:pPr marL="241300" marR="227329" indent="-229235">
              <a:lnSpc>
                <a:spcPct val="900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The toolkit </a:t>
            </a:r>
            <a:r>
              <a:rPr sz="1800" spc="-5" dirty="0">
                <a:latin typeface="Times New Roman"/>
                <a:cs typeface="Times New Roman"/>
              </a:rPr>
              <a:t>consists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positive </a:t>
            </a:r>
            <a:r>
              <a:rPr sz="1800" dirty="0">
                <a:latin typeface="Times New Roman"/>
                <a:cs typeface="Times New Roman"/>
              </a:rPr>
              <a:t>thoughts to  overcome the illness, motivational examples,  meditation tips, yoga tips, physical exercises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  have proven to reduce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stress.</a:t>
            </a:r>
            <a:endParaRPr sz="1800" dirty="0">
              <a:latin typeface="Times New Roman"/>
              <a:cs typeface="Times New Roman"/>
            </a:endParaRPr>
          </a:p>
          <a:p>
            <a:pPr marL="241300" marR="419100" indent="-229235">
              <a:lnSpc>
                <a:spcPct val="892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It also </a:t>
            </a:r>
            <a:r>
              <a:rPr sz="1800" spc="-5" dirty="0">
                <a:latin typeface="Times New Roman"/>
                <a:cs typeface="Times New Roman"/>
              </a:rPr>
              <a:t>consists </a:t>
            </a:r>
            <a:r>
              <a:rPr sz="1800" dirty="0">
                <a:latin typeface="Times New Roman"/>
                <a:cs typeface="Times New Roman"/>
              </a:rPr>
              <a:t>of a spiritual section which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  </a:t>
            </a:r>
            <a:r>
              <a:rPr sz="1800" dirty="0">
                <a:latin typeface="Times New Roman"/>
                <a:cs typeface="Times New Roman"/>
              </a:rPr>
              <a:t>include certain chants and </a:t>
            </a:r>
            <a:r>
              <a:rPr sz="1800" spc="-5" dirty="0">
                <a:latin typeface="Times New Roman"/>
                <a:cs typeface="Times New Roman"/>
              </a:rPr>
              <a:t>mantras </a:t>
            </a:r>
            <a:r>
              <a:rPr sz="1800" dirty="0">
                <a:latin typeface="Times New Roman"/>
                <a:cs typeface="Times New Roman"/>
              </a:rPr>
              <a:t>that bring  </a:t>
            </a:r>
            <a:r>
              <a:rPr sz="1800" spc="-5" dirty="0">
                <a:latin typeface="Times New Roman"/>
                <a:cs typeface="Times New Roman"/>
              </a:rPr>
              <a:t>positive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vibes.</a:t>
            </a:r>
          </a:p>
        </p:txBody>
      </p:sp>
      <p:sp>
        <p:nvSpPr>
          <p:cNvPr id="4" name="object 4"/>
          <p:cNvSpPr/>
          <p:nvPr/>
        </p:nvSpPr>
        <p:spPr>
          <a:xfrm>
            <a:off x="6821634" y="1862469"/>
            <a:ext cx="3928626" cy="4277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6121" y="698068"/>
            <a:ext cx="2622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Future</a:t>
            </a:r>
            <a:r>
              <a:rPr spc="-85" dirty="0"/>
              <a:t> </a:t>
            </a:r>
            <a:r>
              <a:rPr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23973"/>
            <a:ext cx="10318115" cy="347082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83820" indent="-229235" algn="just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The aim at detecting the </a:t>
            </a:r>
            <a:r>
              <a:rPr sz="1800" spc="-5" dirty="0">
                <a:latin typeface="Times New Roman"/>
                <a:cs typeface="Times New Roman"/>
              </a:rPr>
              <a:t>depression </a:t>
            </a:r>
            <a:r>
              <a:rPr sz="1800" dirty="0">
                <a:latin typeface="Times New Roman"/>
                <a:cs typeface="Times New Roman"/>
              </a:rPr>
              <a:t>level of a certain age criteria. From the result, it can be clearly stated that  people </a:t>
            </a:r>
            <a:r>
              <a:rPr sz="1800" spc="-10" dirty="0">
                <a:latin typeface="Times New Roman"/>
                <a:cs typeface="Times New Roman"/>
              </a:rPr>
              <a:t>differ </a:t>
            </a:r>
            <a:r>
              <a:rPr sz="1800" dirty="0">
                <a:latin typeface="Times New Roman"/>
                <a:cs typeface="Times New Roman"/>
              </a:rPr>
              <a:t>from the state of health to do </a:t>
            </a:r>
            <a:r>
              <a:rPr sz="1800" spc="-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the person's information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kept in database and each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 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provided with a </a:t>
            </a:r>
            <a:r>
              <a:rPr sz="1800" spc="-5" dirty="0">
                <a:latin typeface="Times New Roman"/>
                <a:cs typeface="Times New Roman"/>
              </a:rPr>
              <a:t>different </a:t>
            </a:r>
            <a:r>
              <a:rPr sz="1800" dirty="0">
                <a:latin typeface="Times New Roman"/>
                <a:cs typeface="Times New Roman"/>
              </a:rPr>
              <a:t>level 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treatment.</a:t>
            </a:r>
          </a:p>
          <a:p>
            <a:pPr marL="241300" marR="8890" indent="-229235">
              <a:lnSpc>
                <a:spcPts val="1939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Given the current versatility and variety of development option for </a:t>
            </a:r>
            <a:r>
              <a:rPr sz="1800" spc="-5" dirty="0">
                <a:latin typeface="Times New Roman"/>
                <a:cs typeface="Times New Roman"/>
              </a:rPr>
              <a:t>mobile </a:t>
            </a:r>
            <a:r>
              <a:rPr sz="1800" dirty="0">
                <a:latin typeface="Times New Roman"/>
                <a:cs typeface="Times New Roman"/>
              </a:rPr>
              <a:t>application, the key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determine  what platform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best align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spc="5" dirty="0">
                <a:latin typeface="Times New Roman"/>
                <a:cs typeface="Times New Roman"/>
              </a:rPr>
              <a:t>your </a:t>
            </a:r>
            <a:r>
              <a:rPr sz="1800" spc="-5" dirty="0">
                <a:latin typeface="Times New Roman"/>
                <a:cs typeface="Times New Roman"/>
              </a:rPr>
              <a:t>business problems </a:t>
            </a:r>
            <a:r>
              <a:rPr sz="1800" dirty="0">
                <a:latin typeface="Times New Roman"/>
                <a:cs typeface="Times New Roman"/>
              </a:rPr>
              <a:t>and goals. </a:t>
            </a:r>
            <a:r>
              <a:rPr sz="1800" spc="-5" dirty="0">
                <a:latin typeface="Times New Roman"/>
                <a:cs typeface="Times New Roman"/>
              </a:rPr>
              <a:t>Mobile </a:t>
            </a:r>
            <a:r>
              <a:rPr sz="1800" dirty="0">
                <a:latin typeface="Times New Roman"/>
                <a:cs typeface="Times New Roman"/>
              </a:rPr>
              <a:t>application are a powerful tool  for connecting with the </a:t>
            </a:r>
            <a:r>
              <a:rPr sz="1800" spc="-10" dirty="0">
                <a:latin typeface="Times New Roman"/>
                <a:cs typeface="Times New Roman"/>
              </a:rPr>
              <a:t>consumer, </a:t>
            </a:r>
            <a:r>
              <a:rPr sz="1800" spc="-5" dirty="0">
                <a:latin typeface="Times New Roman"/>
                <a:cs typeface="Times New Roman"/>
              </a:rPr>
              <a:t>businesses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users, </a:t>
            </a:r>
            <a:r>
              <a:rPr sz="1800" dirty="0">
                <a:latin typeface="Times New Roman"/>
                <a:cs typeface="Times New Roman"/>
              </a:rPr>
              <a:t>and their functionality and value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only increasing </a:t>
            </a:r>
            <a:r>
              <a:rPr sz="1800" spc="-5" dirty="0">
                <a:latin typeface="Times New Roman"/>
                <a:cs typeface="Times New Roman"/>
              </a:rPr>
              <a:t>as  </a:t>
            </a:r>
            <a:r>
              <a:rPr sz="1800" dirty="0">
                <a:latin typeface="Times New Roman"/>
                <a:cs typeface="Times New Roman"/>
              </a:rPr>
              <a:t>the world continues to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towards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mobility.</a:t>
            </a:r>
            <a:endParaRPr sz="1800" dirty="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90000"/>
              </a:lnSpc>
              <a:spcBef>
                <a:spcPts val="9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Carlito"/>
                <a:cs typeface="Carlito"/>
              </a:rPr>
              <a:t>As the </a:t>
            </a:r>
            <a:r>
              <a:rPr sz="1800" spc="-15" dirty="0">
                <a:latin typeface="Carlito"/>
                <a:cs typeface="Carlito"/>
              </a:rPr>
              <a:t>features </a:t>
            </a:r>
            <a:r>
              <a:rPr sz="1800" spc="-5" dirty="0">
                <a:latin typeface="Carlito"/>
                <a:cs typeface="Carlito"/>
              </a:rPr>
              <a:t>where </a:t>
            </a:r>
            <a:r>
              <a:rPr sz="1800" spc="-10" dirty="0">
                <a:latin typeface="Carlito"/>
                <a:cs typeface="Carlito"/>
              </a:rPr>
              <a:t>compared </a:t>
            </a:r>
            <a:r>
              <a:rPr sz="1800" spc="-5" dirty="0">
                <a:latin typeface="Carlito"/>
                <a:cs typeface="Carlito"/>
              </a:rPr>
              <a:t>with some other significance </a:t>
            </a:r>
            <a:r>
              <a:rPr sz="1800" spc="-10" dirty="0">
                <a:latin typeface="Carlito"/>
                <a:cs typeface="Carlito"/>
              </a:rPr>
              <a:t>features, </a:t>
            </a:r>
            <a:r>
              <a:rPr sz="1800" dirty="0">
                <a:latin typeface="Carlito"/>
                <a:cs typeface="Carlito"/>
              </a:rPr>
              <a:t>and as a </a:t>
            </a:r>
            <a:r>
              <a:rPr sz="1800" spc="-5" dirty="0">
                <a:latin typeface="Carlito"/>
                <a:cs typeface="Carlito"/>
              </a:rPr>
              <a:t>result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10" dirty="0">
                <a:latin typeface="Carlito"/>
                <a:cs typeface="Carlito"/>
              </a:rPr>
              <a:t>was </a:t>
            </a:r>
            <a:r>
              <a:rPr sz="1800" spc="-20" dirty="0">
                <a:latin typeface="Carlito"/>
                <a:cs typeface="Carlito"/>
              </a:rPr>
              <a:t>stated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20" dirty="0">
                <a:latin typeface="Carlito"/>
                <a:cs typeface="Carlito"/>
              </a:rPr>
              <a:t>few  </a:t>
            </a:r>
            <a:r>
              <a:rPr sz="1800" spc="-10" dirty="0">
                <a:latin typeface="Carlito"/>
                <a:cs typeface="Carlito"/>
              </a:rPr>
              <a:t>project </a:t>
            </a:r>
            <a:r>
              <a:rPr sz="1800" spc="-5" dirty="0">
                <a:latin typeface="Carlito"/>
                <a:cs typeface="Carlito"/>
              </a:rPr>
              <a:t>where dealing only </a:t>
            </a:r>
            <a:r>
              <a:rPr sz="1800" spc="-10" dirty="0">
                <a:latin typeface="Carlito"/>
                <a:cs typeface="Carlito"/>
              </a:rPr>
              <a:t>till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depression </a:t>
            </a:r>
            <a:r>
              <a:rPr sz="1800" spc="-10" dirty="0">
                <a:latin typeface="Carlito"/>
                <a:cs typeface="Carlito"/>
              </a:rPr>
              <a:t>detection. </a:t>
            </a:r>
            <a:r>
              <a:rPr sz="1800" dirty="0">
                <a:latin typeface="Carlito"/>
                <a:cs typeface="Carlito"/>
              </a:rPr>
              <a:t>As this </a:t>
            </a:r>
            <a:r>
              <a:rPr sz="1800" spc="-5" dirty="0">
                <a:latin typeface="Carlito"/>
                <a:cs typeface="Carlito"/>
              </a:rPr>
              <a:t>application deals with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detection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well 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help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decreased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level of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depression.</a:t>
            </a:r>
            <a:endParaRPr lang="en-IN" sz="1800" spc="-5" dirty="0">
              <a:latin typeface="Carlito"/>
              <a:cs typeface="Carlito"/>
            </a:endParaRPr>
          </a:p>
          <a:p>
            <a:pPr marL="241300" marR="5080" indent="-229235">
              <a:lnSpc>
                <a:spcPct val="90000"/>
              </a:lnSpc>
              <a:spcBef>
                <a:spcPts val="9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1800" dirty="0">
                <a:latin typeface="Carlito"/>
                <a:cs typeface="Carlito"/>
              </a:rPr>
              <a:t>This application should immediately send an alert to the user’s acquaintance when it identifies that the  user is going to take a fatal decision.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698068"/>
            <a:ext cx="1948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379"/>
            <a:ext cx="10332720" cy="34036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Sami </a:t>
            </a:r>
            <a:r>
              <a:rPr sz="2000" spc="-30" dirty="0">
                <a:latin typeface="Carlito"/>
                <a:cs typeface="Carlito"/>
              </a:rPr>
              <a:t>Elzeiny, </a:t>
            </a:r>
            <a:r>
              <a:rPr sz="2000" spc="-5" dirty="0">
                <a:latin typeface="Carlito"/>
                <a:cs typeface="Carlito"/>
              </a:rPr>
              <a:t>Marwa Qaraqe(Blueprint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Workplace </a:t>
            </a:r>
            <a:r>
              <a:rPr sz="2000" spc="-5" dirty="0">
                <a:latin typeface="Carlito"/>
                <a:cs typeface="Carlito"/>
              </a:rPr>
              <a:t>Stress Detection Approaches)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2018.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28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Comparison of </a:t>
            </a:r>
            <a:r>
              <a:rPr sz="2000" spc="-10" dirty="0">
                <a:latin typeface="Carlito"/>
                <a:cs typeface="Carlito"/>
              </a:rPr>
              <a:t>read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spontaneous speech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case of </a:t>
            </a:r>
            <a:r>
              <a:rPr sz="2000" spc="-10" dirty="0">
                <a:latin typeface="Carlito"/>
                <a:cs typeface="Carlito"/>
              </a:rPr>
              <a:t>Automatic </a:t>
            </a:r>
            <a:r>
              <a:rPr sz="2000" spc="-5" dirty="0">
                <a:latin typeface="Carlito"/>
                <a:cs typeface="Carlito"/>
              </a:rPr>
              <a:t>Detection of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Depression(Gábor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Kiss, </a:t>
            </a:r>
            <a:r>
              <a:rPr sz="2000" spc="-10" dirty="0">
                <a:latin typeface="Carlito"/>
                <a:cs typeface="Carlito"/>
              </a:rPr>
              <a:t>Klára </a:t>
            </a:r>
            <a:r>
              <a:rPr sz="2000" spc="-5" dirty="0">
                <a:latin typeface="Carlito"/>
                <a:cs typeface="Carlito"/>
              </a:rPr>
              <a:t>Vicsi)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2017.</a:t>
            </a:r>
            <a:endParaRPr sz="2000">
              <a:latin typeface="Carlito"/>
              <a:cs typeface="Carlito"/>
            </a:endParaRPr>
          </a:p>
          <a:p>
            <a:pPr marL="241300" marR="53975" indent="-229235">
              <a:lnSpc>
                <a:spcPts val="21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Aslina </a:t>
            </a:r>
            <a:r>
              <a:rPr sz="2000" dirty="0">
                <a:latin typeface="Carlito"/>
                <a:cs typeface="Carlito"/>
              </a:rPr>
              <a:t>Baharum1, </a:t>
            </a:r>
            <a:r>
              <a:rPr sz="2000" spc="-55" dirty="0">
                <a:latin typeface="Carlito"/>
                <a:cs typeface="Carlito"/>
              </a:rPr>
              <a:t>Tan </a:t>
            </a:r>
            <a:r>
              <a:rPr sz="2000" spc="-25" dirty="0">
                <a:latin typeface="Carlito"/>
                <a:cs typeface="Carlito"/>
              </a:rPr>
              <a:t>Wei </a:t>
            </a:r>
            <a:r>
              <a:rPr sz="2000" dirty="0">
                <a:latin typeface="Carlito"/>
                <a:cs typeface="Carlito"/>
              </a:rPr>
              <a:t>Seong1, Nurul </a:t>
            </a:r>
            <a:r>
              <a:rPr sz="2000" spc="-15" dirty="0">
                <a:latin typeface="Carlito"/>
                <a:cs typeface="Carlito"/>
              </a:rPr>
              <a:t>Hidayah </a:t>
            </a:r>
            <a:r>
              <a:rPr sz="2000" spc="-10" dirty="0">
                <a:latin typeface="Carlito"/>
                <a:cs typeface="Carlito"/>
              </a:rPr>
              <a:t>Mat </a:t>
            </a:r>
            <a:r>
              <a:rPr sz="2000" spc="-5" dirty="0">
                <a:latin typeface="Carlito"/>
                <a:cs typeface="Carlito"/>
              </a:rPr>
              <a:t>Zain2, Nurhafizah </a:t>
            </a:r>
            <a:r>
              <a:rPr sz="2000" spc="-10" dirty="0">
                <a:latin typeface="Carlito"/>
                <a:cs typeface="Carlito"/>
              </a:rPr>
              <a:t>Moziyana </a:t>
            </a:r>
            <a:r>
              <a:rPr sz="2000" dirty="0">
                <a:latin typeface="Carlito"/>
                <a:cs typeface="Carlito"/>
              </a:rPr>
              <a:t>Mohd </a:t>
            </a:r>
            <a:r>
              <a:rPr sz="2000" spc="-20" dirty="0">
                <a:latin typeface="Carlito"/>
                <a:cs typeface="Carlito"/>
              </a:rPr>
              <a:t>Yusop3,  </a:t>
            </a:r>
            <a:r>
              <a:rPr sz="2000" spc="-5" dirty="0">
                <a:latin typeface="Carlito"/>
                <a:cs typeface="Carlito"/>
              </a:rPr>
              <a:t>Muhammad Omar4, Nordaliela </a:t>
            </a:r>
            <a:r>
              <a:rPr sz="2000" dirty="0">
                <a:latin typeface="Carlito"/>
                <a:cs typeface="Carlito"/>
              </a:rPr>
              <a:t>Mohd. </a:t>
            </a:r>
            <a:r>
              <a:rPr sz="2000" spc="-5" dirty="0">
                <a:latin typeface="Carlito"/>
                <a:cs typeface="Carlito"/>
              </a:rPr>
              <a:t>Rusli (Releasing Stress Using Music </a:t>
            </a:r>
            <a:r>
              <a:rPr sz="2000" dirty="0">
                <a:latin typeface="Carlito"/>
                <a:cs typeface="Carlito"/>
              </a:rPr>
              <a:t>Mood </a:t>
            </a:r>
            <a:r>
              <a:rPr sz="2000" spc="-5" dirty="0">
                <a:latin typeface="Carlito"/>
                <a:cs typeface="Carlito"/>
              </a:rPr>
              <a:t>Application:  DeMuse)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2017.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28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25" dirty="0">
                <a:latin typeface="Carlito"/>
                <a:cs typeface="Carlito"/>
              </a:rPr>
              <a:t>ADITYA </a:t>
            </a:r>
            <a:r>
              <a:rPr sz="2000" dirty="0">
                <a:latin typeface="Carlito"/>
                <a:cs typeface="Carlito"/>
              </a:rPr>
              <a:t>VIVEK </a:t>
            </a:r>
            <a:r>
              <a:rPr sz="2000" spc="-35" dirty="0">
                <a:latin typeface="Carlito"/>
                <a:cs typeface="Carlito"/>
              </a:rPr>
              <a:t>THOTA, </a:t>
            </a:r>
            <a:r>
              <a:rPr sz="2000" dirty="0">
                <a:latin typeface="Carlito"/>
                <a:cs typeface="Carlito"/>
              </a:rPr>
              <a:t>A DHARUN </a:t>
            </a:r>
            <a:r>
              <a:rPr sz="2000" spc="-5" dirty="0">
                <a:latin typeface="Carlito"/>
                <a:cs typeface="Carlito"/>
              </a:rPr>
              <a:t>(Machine Learning </a:t>
            </a:r>
            <a:r>
              <a:rPr sz="2000" spc="-20" dirty="0">
                <a:latin typeface="Carlito"/>
                <a:cs typeface="Carlito"/>
              </a:rPr>
              <a:t>Techniques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Stress </a:t>
            </a:r>
            <a:r>
              <a:rPr sz="2000" spc="-5" dirty="0">
                <a:latin typeface="Carlito"/>
                <a:cs typeface="Carlito"/>
              </a:rPr>
              <a:t>Prediction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Working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Employees </a:t>
            </a:r>
            <a:r>
              <a:rPr sz="2000" dirty="0">
                <a:latin typeface="Carlito"/>
                <a:cs typeface="Carlito"/>
              </a:rPr>
              <a:t>)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2018</a:t>
            </a:r>
            <a:endParaRPr sz="2000">
              <a:latin typeface="Carlito"/>
              <a:cs typeface="Carlito"/>
            </a:endParaRPr>
          </a:p>
          <a:p>
            <a:pPr marL="241300" marR="269875" indent="-229235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Zhenhai </a:t>
            </a:r>
            <a:r>
              <a:rPr sz="2000" dirty="0">
                <a:latin typeface="Carlito"/>
                <a:cs typeface="Carlito"/>
              </a:rPr>
              <a:t>Mu , </a:t>
            </a:r>
            <a:r>
              <a:rPr sz="2000" spc="-5" dirty="0">
                <a:latin typeface="Carlito"/>
                <a:cs typeface="Carlito"/>
              </a:rPr>
              <a:t>Lizhen Jiang (Distributed </a:t>
            </a:r>
            <a:r>
              <a:rPr sz="2000" spc="-10" dirty="0">
                <a:latin typeface="Carlito"/>
                <a:cs typeface="Carlito"/>
              </a:rPr>
              <a:t>Grating </a:t>
            </a:r>
            <a:r>
              <a:rPr sz="2000" spc="-5" dirty="0">
                <a:latin typeface="Carlito"/>
                <a:cs typeface="Carlito"/>
              </a:rPr>
              <a:t>Sensor Stress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Acquisition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Management  </a:t>
            </a:r>
            <a:r>
              <a:rPr sz="2000" spc="-15" dirty="0">
                <a:latin typeface="Carlito"/>
                <a:cs typeface="Carlito"/>
              </a:rPr>
              <a:t>System</a:t>
            </a:r>
            <a:r>
              <a:rPr sz="2000" dirty="0">
                <a:latin typeface="Carlito"/>
                <a:cs typeface="Carlito"/>
              </a:rPr>
              <a:t> )2019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653" y="698068"/>
            <a:ext cx="1727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4771"/>
            <a:ext cx="10359390" cy="4040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1700" spc="-5" dirty="0">
                <a:latin typeface="Arial"/>
                <a:cs typeface="Arial"/>
              </a:rPr>
              <a:t>Artificial intelligence (AI) </a:t>
            </a:r>
            <a:r>
              <a:rPr sz="1700" dirty="0">
                <a:latin typeface="Arial"/>
                <a:cs typeface="Arial"/>
              </a:rPr>
              <a:t>technologies and techniques have useful purposes in every domain of mental  health care including </a:t>
            </a:r>
            <a:r>
              <a:rPr sz="1700" spc="-5" dirty="0">
                <a:latin typeface="Arial"/>
                <a:cs typeface="Arial"/>
              </a:rPr>
              <a:t>clinical decision-making, </a:t>
            </a:r>
            <a:r>
              <a:rPr sz="1700" dirty="0">
                <a:latin typeface="Arial"/>
                <a:cs typeface="Arial"/>
              </a:rPr>
              <a:t>treatments, assessment, self-care, mental health care  management </a:t>
            </a:r>
            <a:r>
              <a:rPr sz="1700" spc="5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more. Recent technological innovations are highlighted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demonstrate capabilities and  opportunities. </a:t>
            </a:r>
            <a:r>
              <a:rPr sz="1700" spc="5" dirty="0">
                <a:latin typeface="Arial"/>
                <a:cs typeface="Arial"/>
              </a:rPr>
              <a:t>This </a:t>
            </a:r>
            <a:r>
              <a:rPr sz="1700" dirty="0">
                <a:latin typeface="Arial"/>
                <a:cs typeface="Arial"/>
              </a:rPr>
              <a:t>project </a:t>
            </a:r>
            <a:r>
              <a:rPr sz="1700" spc="-5" dirty="0">
                <a:latin typeface="Arial"/>
                <a:cs typeface="Arial"/>
              </a:rPr>
              <a:t>involves </a:t>
            </a:r>
            <a:r>
              <a:rPr sz="1700" dirty="0">
                <a:latin typeface="Arial"/>
                <a:cs typeface="Arial"/>
              </a:rPr>
              <a:t>an AI based Expert System </a:t>
            </a:r>
            <a:r>
              <a:rPr sz="1700" spc="-5" dirty="0">
                <a:latin typeface="Arial"/>
                <a:cs typeface="Arial"/>
              </a:rPr>
              <a:t>which </a:t>
            </a:r>
            <a:r>
              <a:rPr sz="1700" dirty="0">
                <a:latin typeface="Arial"/>
                <a:cs typeface="Arial"/>
              </a:rPr>
              <a:t>can significantly contribute </a:t>
            </a:r>
            <a:r>
              <a:rPr sz="1700" spc="-10" dirty="0">
                <a:latin typeface="Arial"/>
                <a:cs typeface="Arial"/>
              </a:rPr>
              <a:t>to  </a:t>
            </a:r>
            <a:r>
              <a:rPr sz="1700" spc="-5" dirty="0">
                <a:latin typeface="Arial"/>
                <a:cs typeface="Arial"/>
              </a:rPr>
              <a:t>improving </a:t>
            </a:r>
            <a:r>
              <a:rPr sz="1700" dirty="0">
                <a:latin typeface="Arial"/>
                <a:cs typeface="Arial"/>
              </a:rPr>
              <a:t>mental health of an individual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lead a better </a:t>
            </a:r>
            <a:r>
              <a:rPr sz="1700" spc="-5" dirty="0">
                <a:latin typeface="Arial"/>
                <a:cs typeface="Arial"/>
              </a:rPr>
              <a:t>life without </a:t>
            </a:r>
            <a:r>
              <a:rPr sz="1700" spc="5" dirty="0">
                <a:latin typeface="Arial"/>
                <a:cs typeface="Arial"/>
              </a:rPr>
              <a:t>any </a:t>
            </a:r>
            <a:r>
              <a:rPr sz="1700" dirty="0">
                <a:latin typeface="Arial"/>
                <a:cs typeface="Arial"/>
              </a:rPr>
              <a:t>stress or </a:t>
            </a:r>
            <a:r>
              <a:rPr sz="1700" spc="-15" dirty="0">
                <a:latin typeface="Arial"/>
                <a:cs typeface="Arial"/>
              </a:rPr>
              <a:t>melancholy. </a:t>
            </a:r>
            <a:r>
              <a:rPr sz="1700" spc="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expert  </a:t>
            </a:r>
            <a:r>
              <a:rPr sz="1700" spc="-5" dirty="0">
                <a:latin typeface="Arial"/>
                <a:cs typeface="Arial"/>
              </a:rPr>
              <a:t>system </a:t>
            </a:r>
            <a:r>
              <a:rPr sz="1700" dirty="0">
                <a:latin typeface="Arial"/>
                <a:cs typeface="Arial"/>
              </a:rPr>
              <a:t>provides expert advice and therapy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overcome negative thoughts. </a:t>
            </a:r>
            <a:r>
              <a:rPr sz="1700" spc="5" dirty="0">
                <a:latin typeface="Arial"/>
                <a:cs typeface="Arial"/>
              </a:rPr>
              <a:t>This </a:t>
            </a:r>
            <a:r>
              <a:rPr sz="1700" dirty="0">
                <a:latin typeface="Arial"/>
                <a:cs typeface="Arial"/>
              </a:rPr>
              <a:t>project can also help </a:t>
            </a:r>
            <a:r>
              <a:rPr sz="1700" spc="-10" dirty="0">
                <a:latin typeface="Arial"/>
                <a:cs typeface="Arial"/>
              </a:rPr>
              <a:t>to  </a:t>
            </a:r>
            <a:r>
              <a:rPr sz="1700" dirty="0">
                <a:latin typeface="Arial"/>
                <a:cs typeface="Arial"/>
              </a:rPr>
              <a:t>reduce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number of suicides caused due </a:t>
            </a:r>
            <a:r>
              <a:rPr sz="1700" spc="-5" dirty="0">
                <a:latin typeface="Arial"/>
                <a:cs typeface="Arial"/>
              </a:rPr>
              <a:t>to extreme</a:t>
            </a:r>
            <a:r>
              <a:rPr sz="1700" spc="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depression.</a:t>
            </a:r>
            <a:endParaRPr sz="1700">
              <a:latin typeface="Arial"/>
              <a:cs typeface="Arial"/>
            </a:endParaRPr>
          </a:p>
          <a:p>
            <a:pPr marL="241300" marR="6350" indent="-229235" algn="just">
              <a:lnSpc>
                <a:spcPct val="150000"/>
              </a:lnSpc>
              <a:spcBef>
                <a:spcPts val="1005"/>
              </a:spcBef>
              <a:buChar char="•"/>
              <a:tabLst>
                <a:tab pos="241935" algn="l"/>
              </a:tabLst>
            </a:pPr>
            <a:r>
              <a:rPr sz="1700" dirty="0">
                <a:latin typeface="Arial"/>
                <a:cs typeface="Arial"/>
              </a:rPr>
              <a:t>This </a:t>
            </a:r>
            <a:r>
              <a:rPr sz="1700" spc="-5" dirty="0">
                <a:latin typeface="Arial"/>
                <a:cs typeface="Arial"/>
              </a:rPr>
              <a:t>project </a:t>
            </a:r>
            <a:r>
              <a:rPr sz="1700" dirty="0">
                <a:latin typeface="Arial"/>
                <a:cs typeface="Arial"/>
              </a:rPr>
              <a:t>is about virtual human conversation </a:t>
            </a:r>
            <a:r>
              <a:rPr sz="1700" spc="-10" dirty="0">
                <a:latin typeface="Arial"/>
                <a:cs typeface="Arial"/>
              </a:rPr>
              <a:t>with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system to support user’s </a:t>
            </a:r>
            <a:r>
              <a:rPr sz="1700" spc="-5" dirty="0">
                <a:latin typeface="Arial"/>
                <a:cs typeface="Arial"/>
              </a:rPr>
              <a:t>interaction within </a:t>
            </a:r>
            <a:r>
              <a:rPr sz="1700" dirty="0">
                <a:latin typeface="Arial"/>
                <a:cs typeface="Arial"/>
              </a:rPr>
              <a:t>a  mental health care context. It provides private online healthcare guidance and support where the app can  serve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role of a clinician or a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psychotherapist.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2509" y="698068"/>
            <a:ext cx="250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</a:t>
            </a:r>
            <a:r>
              <a:rPr spc="-60" dirty="0"/>
              <a:t>r</a:t>
            </a:r>
            <a:r>
              <a:rPr dirty="0"/>
              <a:t>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9589"/>
            <a:ext cx="4962525" cy="40855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294640" indent="-229235">
              <a:lnSpc>
                <a:spcPts val="163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latin typeface="Times New Roman"/>
                <a:cs typeface="Times New Roman"/>
              </a:rPr>
              <a:t>As per a survey by WHO </a:t>
            </a:r>
            <a:r>
              <a:rPr sz="1700" spc="-5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2020, </a:t>
            </a:r>
            <a:r>
              <a:rPr sz="1700" spc="-5" dirty="0">
                <a:latin typeface="Times New Roman"/>
                <a:cs typeface="Times New Roman"/>
              </a:rPr>
              <a:t>close to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800,000  people </a:t>
            </a:r>
            <a:r>
              <a:rPr sz="1700" spc="-5" dirty="0">
                <a:latin typeface="Times New Roman"/>
                <a:cs typeface="Times New Roman"/>
              </a:rPr>
              <a:t>die </a:t>
            </a:r>
            <a:r>
              <a:rPr sz="1700" dirty="0">
                <a:latin typeface="Times New Roman"/>
                <a:cs typeface="Times New Roman"/>
              </a:rPr>
              <a:t>due </a:t>
            </a:r>
            <a:r>
              <a:rPr sz="1700" spc="-5" dirty="0">
                <a:latin typeface="Times New Roman"/>
                <a:cs typeface="Times New Roman"/>
              </a:rPr>
              <a:t>to suicide </a:t>
            </a:r>
            <a:r>
              <a:rPr sz="1700" dirty="0">
                <a:latin typeface="Times New Roman"/>
                <a:cs typeface="Times New Roman"/>
              </a:rPr>
              <a:t>every year and there are  many more who </a:t>
            </a:r>
            <a:r>
              <a:rPr sz="1700" spc="-5" dirty="0">
                <a:latin typeface="Times New Roman"/>
                <a:cs typeface="Times New Roman"/>
              </a:rPr>
              <a:t>attempt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suicide.</a:t>
            </a:r>
            <a:endParaRPr sz="1700">
              <a:latin typeface="Times New Roman"/>
              <a:cs typeface="Times New Roman"/>
            </a:endParaRPr>
          </a:p>
          <a:p>
            <a:pPr marL="241300" marR="101600" indent="-229235">
              <a:lnSpc>
                <a:spcPct val="801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700" spc="-5" dirty="0">
                <a:latin typeface="Times New Roman"/>
                <a:cs typeface="Times New Roman"/>
              </a:rPr>
              <a:t>Suicide </a:t>
            </a:r>
            <a:r>
              <a:rPr sz="1700" dirty="0">
                <a:latin typeface="Times New Roman"/>
                <a:cs typeface="Times New Roman"/>
              </a:rPr>
              <a:t>occurs </a:t>
            </a:r>
            <a:r>
              <a:rPr sz="1700" spc="-5" dirty="0">
                <a:latin typeface="Times New Roman"/>
                <a:cs typeface="Times New Roman"/>
              </a:rPr>
              <a:t>throughout the lifespan </a:t>
            </a:r>
            <a:r>
              <a:rPr sz="1700" dirty="0">
                <a:latin typeface="Times New Roman"/>
                <a:cs typeface="Times New Roman"/>
              </a:rPr>
              <a:t>and </a:t>
            </a:r>
            <a:r>
              <a:rPr sz="1700" spc="-5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the  second </a:t>
            </a:r>
            <a:r>
              <a:rPr sz="1700" spc="-5" dirty="0">
                <a:latin typeface="Times New Roman"/>
                <a:cs typeface="Times New Roman"/>
              </a:rPr>
              <a:t>leading </a:t>
            </a:r>
            <a:r>
              <a:rPr sz="1700" dirty="0">
                <a:latin typeface="Times New Roman"/>
                <a:cs typeface="Times New Roman"/>
              </a:rPr>
              <a:t>cause of </a:t>
            </a:r>
            <a:r>
              <a:rPr sz="1700" spc="-5" dirty="0">
                <a:latin typeface="Times New Roman"/>
                <a:cs typeface="Times New Roman"/>
              </a:rPr>
              <a:t>death </a:t>
            </a:r>
            <a:r>
              <a:rPr sz="1700" dirty="0">
                <a:latin typeface="Times New Roman"/>
                <a:cs typeface="Times New Roman"/>
              </a:rPr>
              <a:t>among 15-29 year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olds  globally</a:t>
            </a:r>
            <a:endParaRPr sz="17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latin typeface="Times New Roman"/>
                <a:cs typeface="Times New Roman"/>
              </a:rPr>
              <a:t>An </a:t>
            </a:r>
            <a:r>
              <a:rPr sz="1700" spc="-5" dirty="0">
                <a:latin typeface="Times New Roman"/>
                <a:cs typeface="Times New Roman"/>
              </a:rPr>
              <a:t>application in </a:t>
            </a:r>
            <a:r>
              <a:rPr sz="1700" dirty="0">
                <a:latin typeface="Times New Roman"/>
                <a:cs typeface="Times New Roman"/>
              </a:rPr>
              <a:t>your </a:t>
            </a:r>
            <a:r>
              <a:rPr sz="1700" spc="-5" dirty="0">
                <a:latin typeface="Times New Roman"/>
                <a:cs typeface="Times New Roman"/>
              </a:rPr>
              <a:t>mobile </a:t>
            </a:r>
            <a:r>
              <a:rPr sz="1700" dirty="0">
                <a:latin typeface="Times New Roman"/>
                <a:cs typeface="Times New Roman"/>
              </a:rPr>
              <a:t>phone that can handle  whatever </a:t>
            </a:r>
            <a:r>
              <a:rPr sz="1700" spc="-5" dirty="0">
                <a:latin typeface="Times New Roman"/>
                <a:cs typeface="Times New Roman"/>
              </a:rPr>
              <a:t>life </a:t>
            </a:r>
            <a:r>
              <a:rPr sz="1700" dirty="0">
                <a:latin typeface="Times New Roman"/>
                <a:cs typeface="Times New Roman"/>
              </a:rPr>
              <a:t>throws at you and </a:t>
            </a:r>
            <a:r>
              <a:rPr sz="1700" spc="-5" dirty="0">
                <a:latin typeface="Times New Roman"/>
                <a:cs typeface="Times New Roman"/>
              </a:rPr>
              <a:t>helps </a:t>
            </a:r>
            <a:r>
              <a:rPr sz="1700" dirty="0">
                <a:latin typeface="Times New Roman"/>
                <a:cs typeface="Times New Roman"/>
              </a:rPr>
              <a:t>you </a:t>
            </a:r>
            <a:r>
              <a:rPr sz="1700" spc="-5" dirty="0">
                <a:latin typeface="Times New Roman"/>
                <a:cs typeface="Times New Roman"/>
              </a:rPr>
              <a:t>live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best  </a:t>
            </a:r>
            <a:r>
              <a:rPr sz="1700" spc="-5" dirty="0">
                <a:latin typeface="Times New Roman"/>
                <a:cs typeface="Times New Roman"/>
              </a:rPr>
              <a:t>life </a:t>
            </a:r>
            <a:r>
              <a:rPr sz="1700" dirty="0">
                <a:latin typeface="Times New Roman"/>
                <a:cs typeface="Times New Roman"/>
              </a:rPr>
              <a:t>you can.</a:t>
            </a:r>
            <a:endParaRPr sz="1700">
              <a:latin typeface="Times New Roman"/>
              <a:cs typeface="Times New Roman"/>
            </a:endParaRPr>
          </a:p>
          <a:p>
            <a:pPr marL="241300" marR="40005" indent="-229235">
              <a:lnSpc>
                <a:spcPct val="798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700" spc="-65" dirty="0">
                <a:latin typeface="Times New Roman"/>
                <a:cs typeface="Times New Roman"/>
              </a:rPr>
              <a:t>We </a:t>
            </a:r>
            <a:r>
              <a:rPr sz="1700" dirty="0">
                <a:latin typeface="Times New Roman"/>
                <a:cs typeface="Times New Roman"/>
              </a:rPr>
              <a:t>need an </a:t>
            </a:r>
            <a:r>
              <a:rPr sz="1700" spc="-5" dirty="0">
                <a:latin typeface="Times New Roman"/>
                <a:cs typeface="Times New Roman"/>
              </a:rPr>
              <a:t>application </a:t>
            </a:r>
            <a:r>
              <a:rPr sz="1700" dirty="0">
                <a:latin typeface="Times New Roman"/>
                <a:cs typeface="Times New Roman"/>
              </a:rPr>
              <a:t>which </a:t>
            </a:r>
            <a:r>
              <a:rPr sz="1700" spc="-5" dirty="0">
                <a:latin typeface="Times New Roman"/>
                <a:cs typeface="Times New Roman"/>
              </a:rPr>
              <a:t>will </a:t>
            </a:r>
            <a:r>
              <a:rPr sz="1700" dirty="0">
                <a:latin typeface="Times New Roman"/>
                <a:cs typeface="Times New Roman"/>
              </a:rPr>
              <a:t>help </a:t>
            </a:r>
            <a:r>
              <a:rPr sz="1700" spc="-5" dirty="0">
                <a:latin typeface="Times New Roman"/>
                <a:cs typeface="Times New Roman"/>
              </a:rPr>
              <a:t>people to </a:t>
            </a:r>
            <a:r>
              <a:rPr sz="1700" dirty="0">
                <a:latin typeface="Times New Roman"/>
                <a:cs typeface="Times New Roman"/>
              </a:rPr>
              <a:t>deal  </a:t>
            </a:r>
            <a:r>
              <a:rPr sz="1700" spc="-5" dirty="0">
                <a:latin typeface="Times New Roman"/>
                <a:cs typeface="Times New Roman"/>
              </a:rPr>
              <a:t>with depression, </a:t>
            </a:r>
            <a:r>
              <a:rPr sz="1700" spc="-15" dirty="0">
                <a:latin typeface="Times New Roman"/>
                <a:cs typeface="Times New Roman"/>
              </a:rPr>
              <a:t>anxiety, </a:t>
            </a:r>
            <a:r>
              <a:rPr sz="1700" spc="-5" dirty="0">
                <a:latin typeface="Times New Roman"/>
                <a:cs typeface="Times New Roman"/>
              </a:rPr>
              <a:t>social distress, relationship  stress, </a:t>
            </a:r>
            <a:r>
              <a:rPr sz="1700" dirty="0">
                <a:latin typeface="Times New Roman"/>
                <a:cs typeface="Times New Roman"/>
              </a:rPr>
              <a:t>career </a:t>
            </a:r>
            <a:r>
              <a:rPr sz="1700" spc="-5" dirty="0">
                <a:latin typeface="Times New Roman"/>
                <a:cs typeface="Times New Roman"/>
              </a:rPr>
              <a:t>stress, </a:t>
            </a:r>
            <a:r>
              <a:rPr sz="1700" dirty="0">
                <a:latin typeface="Times New Roman"/>
                <a:cs typeface="Times New Roman"/>
              </a:rPr>
              <a:t>body image,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loneliness.</a:t>
            </a:r>
            <a:endParaRPr sz="1700">
              <a:latin typeface="Times New Roman"/>
              <a:cs typeface="Times New Roman"/>
            </a:endParaRPr>
          </a:p>
          <a:p>
            <a:pPr marL="177165" marR="327660" indent="-165100">
              <a:lnSpc>
                <a:spcPct val="13500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/>
              <a:t>	</a:t>
            </a:r>
            <a:r>
              <a:rPr sz="1700" spc="-30" dirty="0">
                <a:latin typeface="Times New Roman"/>
                <a:cs typeface="Times New Roman"/>
              </a:rPr>
              <a:t>Various </a:t>
            </a:r>
            <a:r>
              <a:rPr sz="1700" spc="-5" dirty="0">
                <a:latin typeface="Times New Roman"/>
                <a:cs typeface="Times New Roman"/>
              </a:rPr>
              <a:t>technologies like Artificial Intelligence,  </a:t>
            </a:r>
            <a:r>
              <a:rPr sz="1700" dirty="0">
                <a:latin typeface="Times New Roman"/>
                <a:cs typeface="Times New Roman"/>
              </a:rPr>
              <a:t>Expert System, Fuzzy Logic can be used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making  such 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application.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2545079"/>
            <a:ext cx="5181600" cy="2912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4261" y="698068"/>
            <a:ext cx="19043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27022"/>
            <a:ext cx="10257790" cy="170433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297815" indent="-229235">
              <a:lnSpc>
                <a:spcPts val="1839"/>
              </a:lnSpc>
              <a:spcBef>
                <a:spcPts val="3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/>
              <a:t>	</a:t>
            </a:r>
            <a:r>
              <a:rPr sz="1700" spc="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concept behind developing </a:t>
            </a:r>
            <a:r>
              <a:rPr sz="1700" spc="-5" dirty="0">
                <a:latin typeface="Arial"/>
                <a:cs typeface="Arial"/>
              </a:rPr>
              <a:t>this </a:t>
            </a:r>
            <a:r>
              <a:rPr sz="1700" dirty="0">
                <a:latin typeface="Arial"/>
                <a:cs typeface="Arial"/>
              </a:rPr>
              <a:t>android application is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detection of depression in an individual  and giving </a:t>
            </a:r>
            <a:r>
              <a:rPr sz="1700" spc="-5" dirty="0">
                <a:latin typeface="Arial"/>
                <a:cs typeface="Arial"/>
              </a:rPr>
              <a:t>them </a:t>
            </a:r>
            <a:r>
              <a:rPr sz="1700" dirty="0">
                <a:latin typeface="Arial"/>
                <a:cs typeface="Arial"/>
              </a:rPr>
              <a:t>an online help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prevent it or to find a cure for their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depression.</a:t>
            </a:r>
            <a:endParaRPr sz="1700">
              <a:latin typeface="Arial"/>
              <a:cs typeface="Arial"/>
            </a:endParaRPr>
          </a:p>
          <a:p>
            <a:pPr marL="241300" marR="5080" indent="-229235">
              <a:lnSpc>
                <a:spcPts val="1839"/>
              </a:lnSpc>
              <a:spcBef>
                <a:spcPts val="99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spc="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aim of our project is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develop a user friendly android application </a:t>
            </a:r>
            <a:r>
              <a:rPr sz="1700" spc="-5" dirty="0">
                <a:latin typeface="Arial"/>
                <a:cs typeface="Arial"/>
              </a:rPr>
              <a:t>which </a:t>
            </a:r>
            <a:r>
              <a:rPr sz="1700" dirty="0">
                <a:latin typeface="Arial"/>
                <a:cs typeface="Arial"/>
              </a:rPr>
              <a:t>enhances </a:t>
            </a:r>
            <a:r>
              <a:rPr sz="1700" spc="-5" dirty="0">
                <a:latin typeface="Arial"/>
                <a:cs typeface="Arial"/>
              </a:rPr>
              <a:t>better </a:t>
            </a:r>
            <a:r>
              <a:rPr sz="1700" dirty="0">
                <a:latin typeface="Arial"/>
                <a:cs typeface="Arial"/>
              </a:rPr>
              <a:t>graphical  user interface </a:t>
            </a:r>
            <a:r>
              <a:rPr sz="1700" spc="-5" dirty="0">
                <a:latin typeface="Arial"/>
                <a:cs typeface="Arial"/>
              </a:rPr>
              <a:t>that will </a:t>
            </a:r>
            <a:r>
              <a:rPr sz="1700" dirty="0">
                <a:latin typeface="Arial"/>
                <a:cs typeface="Arial"/>
              </a:rPr>
              <a:t>help a user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interact in a proper </a:t>
            </a:r>
            <a:r>
              <a:rPr sz="1700" spc="-5" dirty="0">
                <a:latin typeface="Arial"/>
                <a:cs typeface="Arial"/>
              </a:rPr>
              <a:t>way which will </a:t>
            </a:r>
            <a:r>
              <a:rPr sz="1700" dirty="0">
                <a:latin typeface="Arial"/>
                <a:cs typeface="Arial"/>
              </a:rPr>
              <a:t>help us </a:t>
            </a:r>
            <a:r>
              <a:rPr sz="1700" spc="-5" dirty="0">
                <a:latin typeface="Arial"/>
                <a:cs typeface="Arial"/>
              </a:rPr>
              <a:t>to examine </a:t>
            </a:r>
            <a:r>
              <a:rPr sz="1700" dirty="0">
                <a:latin typeface="Arial"/>
                <a:cs typeface="Arial"/>
              </a:rPr>
              <a:t>their</a:t>
            </a:r>
            <a:r>
              <a:rPr sz="1700" spc="1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problem.</a:t>
            </a:r>
            <a:endParaRPr sz="1700">
              <a:latin typeface="Arial"/>
              <a:cs typeface="Arial"/>
            </a:endParaRPr>
          </a:p>
          <a:p>
            <a:pPr marL="241300" marR="397510" indent="-229235">
              <a:lnSpc>
                <a:spcPts val="1839"/>
              </a:lnSpc>
              <a:spcBef>
                <a:spcPts val="99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spc="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scope of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project in near future is just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help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user an individual </a:t>
            </a:r>
            <a:r>
              <a:rPr sz="1700" spc="-5" dirty="0">
                <a:latin typeface="Arial"/>
                <a:cs typeface="Arial"/>
              </a:rPr>
              <a:t>suffering </a:t>
            </a:r>
            <a:r>
              <a:rPr sz="1700" dirty="0">
                <a:latin typeface="Arial"/>
                <a:cs typeface="Arial"/>
              </a:rPr>
              <a:t>or going through  depression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lure him out of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it.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3014" y="698068"/>
            <a:ext cx="3584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45" dirty="0"/>
              <a:t> </a:t>
            </a:r>
            <a:r>
              <a:rPr spc="-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411"/>
            <a:ext cx="9981565" cy="40271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Paper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Title </a:t>
            </a:r>
            <a:r>
              <a:rPr sz="2200" spc="-5" dirty="0">
                <a:latin typeface="Carlito"/>
                <a:cs typeface="Carlito"/>
              </a:rPr>
              <a:t>: </a:t>
            </a:r>
            <a:r>
              <a:rPr sz="2300" spc="-5" dirty="0">
                <a:latin typeface="Carlito"/>
                <a:cs typeface="Carlito"/>
              </a:rPr>
              <a:t>Releasing </a:t>
            </a:r>
            <a:r>
              <a:rPr sz="2300" spc="-10" dirty="0">
                <a:latin typeface="Carlito"/>
                <a:cs typeface="Carlito"/>
              </a:rPr>
              <a:t>Stress </a:t>
            </a:r>
            <a:r>
              <a:rPr sz="2300" dirty="0">
                <a:latin typeface="Carlito"/>
                <a:cs typeface="Carlito"/>
              </a:rPr>
              <a:t>Using Music Mood </a:t>
            </a:r>
            <a:r>
              <a:rPr sz="2300" spc="-5" dirty="0">
                <a:latin typeface="Carlito"/>
                <a:cs typeface="Carlito"/>
              </a:rPr>
              <a:t>Application:</a:t>
            </a:r>
            <a:r>
              <a:rPr sz="2300" spc="9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DeMuse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  <a:spcBef>
                <a:spcPts val="475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Authors: </a:t>
            </a:r>
            <a:r>
              <a:rPr sz="2200" spc="-5" dirty="0">
                <a:latin typeface="Carlito"/>
                <a:cs typeface="Carlito"/>
              </a:rPr>
              <a:t>Aslina Baharum1, </a:t>
            </a:r>
            <a:r>
              <a:rPr sz="2200" spc="-65" dirty="0">
                <a:latin typeface="Carlito"/>
                <a:cs typeface="Carlito"/>
              </a:rPr>
              <a:t>Tan </a:t>
            </a:r>
            <a:r>
              <a:rPr sz="2200" spc="-35" dirty="0">
                <a:latin typeface="Carlito"/>
                <a:cs typeface="Carlito"/>
              </a:rPr>
              <a:t>Wei </a:t>
            </a:r>
            <a:r>
              <a:rPr sz="2200" spc="-10" dirty="0">
                <a:latin typeface="Carlito"/>
                <a:cs typeface="Carlito"/>
              </a:rPr>
              <a:t>Seong1, </a:t>
            </a:r>
            <a:r>
              <a:rPr sz="2200" spc="-5" dirty="0">
                <a:latin typeface="Carlito"/>
                <a:cs typeface="Carlito"/>
              </a:rPr>
              <a:t>Nurul </a:t>
            </a:r>
            <a:r>
              <a:rPr sz="2200" spc="-15" dirty="0">
                <a:latin typeface="Carlito"/>
                <a:cs typeface="Carlito"/>
              </a:rPr>
              <a:t>Hidayah Mat </a:t>
            </a:r>
            <a:r>
              <a:rPr sz="2200" spc="-10" dirty="0">
                <a:latin typeface="Carlito"/>
                <a:cs typeface="Carlito"/>
              </a:rPr>
              <a:t>Zain2,</a:t>
            </a:r>
            <a:r>
              <a:rPr sz="2200" spc="2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Nurhafizah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latin typeface="Carlito"/>
                <a:cs typeface="Carlito"/>
              </a:rPr>
              <a:t>Moziyana Mohd </a:t>
            </a:r>
            <a:r>
              <a:rPr sz="2200" spc="-20" dirty="0">
                <a:latin typeface="Carlito"/>
                <a:cs typeface="Carlito"/>
              </a:rPr>
              <a:t>Yusop3, </a:t>
            </a:r>
            <a:r>
              <a:rPr sz="2200" spc="-10" dirty="0">
                <a:latin typeface="Carlito"/>
                <a:cs typeface="Carlito"/>
              </a:rPr>
              <a:t>Muhammad </a:t>
            </a:r>
            <a:r>
              <a:rPr sz="2200" spc="-5" dirty="0">
                <a:latin typeface="Carlito"/>
                <a:cs typeface="Carlito"/>
              </a:rPr>
              <a:t>Omar4, </a:t>
            </a:r>
            <a:r>
              <a:rPr sz="2200" spc="-10" dirty="0">
                <a:latin typeface="Carlito"/>
                <a:cs typeface="Carlito"/>
              </a:rPr>
              <a:t>Nordaliela Mohd.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Rusli</a:t>
            </a:r>
            <a:endParaRPr sz="2200">
              <a:latin typeface="Carlito"/>
              <a:cs typeface="Carlito"/>
            </a:endParaRPr>
          </a:p>
          <a:p>
            <a:pPr marL="12700" marR="338455">
              <a:lnSpc>
                <a:spcPts val="2110"/>
              </a:lnSpc>
              <a:spcBef>
                <a:spcPts val="995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Publication details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 </a:t>
            </a:r>
            <a:r>
              <a:rPr sz="2200" spc="-15" dirty="0">
                <a:latin typeface="Carlito"/>
                <a:cs typeface="Carlito"/>
              </a:rPr>
              <a:t>Universiti Malaysia </a:t>
            </a:r>
            <a:r>
              <a:rPr sz="2200" spc="-10" dirty="0">
                <a:latin typeface="Carlito"/>
                <a:cs typeface="Carlito"/>
              </a:rPr>
              <a:t>Sabah, </a:t>
            </a:r>
            <a:r>
              <a:rPr sz="2200" spc="-5" dirty="0">
                <a:latin typeface="Carlito"/>
                <a:cs typeface="Carlito"/>
              </a:rPr>
              <a:t>88400 </a:t>
            </a:r>
            <a:r>
              <a:rPr sz="2200" spc="-20" dirty="0">
                <a:latin typeface="Carlito"/>
                <a:cs typeface="Carlito"/>
              </a:rPr>
              <a:t>Kota </a:t>
            </a:r>
            <a:r>
              <a:rPr sz="2200" spc="-5" dirty="0">
                <a:latin typeface="Carlito"/>
                <a:cs typeface="Carlito"/>
              </a:rPr>
              <a:t>Kinabalu, </a:t>
            </a:r>
            <a:r>
              <a:rPr sz="2200" spc="-10" dirty="0">
                <a:latin typeface="Carlito"/>
                <a:cs typeface="Carlito"/>
              </a:rPr>
              <a:t>Sabah, </a:t>
            </a:r>
            <a:r>
              <a:rPr sz="2200" spc="-15" dirty="0">
                <a:latin typeface="Carlito"/>
                <a:cs typeface="Carlito"/>
              </a:rPr>
              <a:t>Malaysia  </a:t>
            </a:r>
            <a:r>
              <a:rPr sz="2200" spc="-5" dirty="0">
                <a:latin typeface="Carlito"/>
                <a:cs typeface="Carlito"/>
              </a:rPr>
              <a:t>2017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80000"/>
              </a:lnSpc>
              <a:spcBef>
                <a:spcPts val="1015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Findings: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content-based </a:t>
            </a:r>
            <a:r>
              <a:rPr sz="2200" spc="-10" dirty="0">
                <a:latin typeface="Carlito"/>
                <a:cs typeface="Carlito"/>
              </a:rPr>
              <a:t>analysis </a:t>
            </a:r>
            <a:r>
              <a:rPr sz="2200" spc="-15" dirty="0">
                <a:latin typeface="Carlito"/>
                <a:cs typeface="Carlito"/>
              </a:rPr>
              <a:t>was conducted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order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obtain the </a:t>
            </a:r>
            <a:r>
              <a:rPr sz="2200" spc="-20" dirty="0">
                <a:latin typeface="Carlito"/>
                <a:cs typeface="Carlito"/>
              </a:rPr>
              <a:t>features </a:t>
            </a:r>
            <a:r>
              <a:rPr sz="2200" spc="-10" dirty="0">
                <a:latin typeface="Carlito"/>
                <a:cs typeface="Carlito"/>
              </a:rPr>
              <a:t>that  are valuable </a:t>
            </a:r>
            <a:r>
              <a:rPr sz="2200" spc="-5" dirty="0">
                <a:latin typeface="Carlito"/>
                <a:cs typeface="Carlito"/>
              </a:rPr>
              <a:t>enough as </a:t>
            </a:r>
            <a:r>
              <a:rPr sz="2200" spc="-10" dirty="0">
                <a:latin typeface="Carlito"/>
                <a:cs typeface="Carlito"/>
              </a:rPr>
              <a:t>the properties usage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development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prototype.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this  </a:t>
            </a:r>
            <a:r>
              <a:rPr sz="2200" spc="-55" dirty="0">
                <a:latin typeface="Arial"/>
                <a:cs typeface="Arial"/>
              </a:rPr>
              <a:t>content </a:t>
            </a:r>
            <a:r>
              <a:rPr sz="2200" spc="-120" dirty="0">
                <a:latin typeface="Arial"/>
                <a:cs typeface="Arial"/>
              </a:rPr>
              <a:t>analysis,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70" dirty="0">
                <a:latin typeface="Arial"/>
                <a:cs typeface="Arial"/>
              </a:rPr>
              <a:t>number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85" dirty="0">
                <a:latin typeface="Arial"/>
                <a:cs typeface="Arial"/>
              </a:rPr>
              <a:t>Music, </a:t>
            </a:r>
            <a:r>
              <a:rPr sz="2200" spc="-70" dirty="0">
                <a:latin typeface="Arial"/>
                <a:cs typeface="Arial"/>
              </a:rPr>
              <a:t>which </a:t>
            </a:r>
            <a:r>
              <a:rPr sz="2200" spc="-100" dirty="0">
                <a:latin typeface="Arial"/>
                <a:cs typeface="Arial"/>
              </a:rPr>
              <a:t>are </a:t>
            </a:r>
            <a:r>
              <a:rPr sz="2200" spc="-120" dirty="0">
                <a:latin typeface="Arial"/>
                <a:cs typeface="Arial"/>
              </a:rPr>
              <a:t>“Relax </a:t>
            </a:r>
            <a:r>
              <a:rPr sz="2200" spc="-75" dirty="0">
                <a:latin typeface="Arial"/>
                <a:cs typeface="Arial"/>
              </a:rPr>
              <a:t>Lite: </a:t>
            </a:r>
            <a:r>
              <a:rPr sz="2200" spc="-160" dirty="0">
                <a:latin typeface="Arial"/>
                <a:cs typeface="Arial"/>
              </a:rPr>
              <a:t>Stress </a:t>
            </a:r>
            <a:r>
              <a:rPr sz="2200" spc="-80" dirty="0">
                <a:latin typeface="Arial"/>
                <a:cs typeface="Arial"/>
              </a:rPr>
              <a:t>Relief”, “Calm”,</a:t>
            </a:r>
            <a:r>
              <a:rPr sz="2200" spc="-28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“Relax  </a:t>
            </a:r>
            <a:r>
              <a:rPr sz="2200" spc="30" dirty="0">
                <a:latin typeface="Arial"/>
                <a:cs typeface="Arial"/>
              </a:rPr>
              <a:t>&amp; </a:t>
            </a:r>
            <a:r>
              <a:rPr sz="2200" spc="-180" dirty="0">
                <a:latin typeface="Arial"/>
                <a:cs typeface="Arial"/>
              </a:rPr>
              <a:t>Rest </a:t>
            </a:r>
            <a:r>
              <a:rPr sz="2200" spc="-114" dirty="0">
                <a:latin typeface="Arial"/>
                <a:cs typeface="Arial"/>
              </a:rPr>
              <a:t>Guided </a:t>
            </a:r>
            <a:r>
              <a:rPr sz="2200" spc="-45" dirty="0">
                <a:latin typeface="Arial"/>
                <a:cs typeface="Arial"/>
              </a:rPr>
              <a:t>Meditations”, </a:t>
            </a:r>
            <a:r>
              <a:rPr sz="2200" spc="5" dirty="0">
                <a:latin typeface="Arial"/>
                <a:cs typeface="Arial"/>
              </a:rPr>
              <a:t>“</a:t>
            </a:r>
            <a:r>
              <a:rPr sz="2200" spc="5" dirty="0">
                <a:latin typeface="Carlito"/>
                <a:cs typeface="Carlito"/>
              </a:rPr>
              <a:t>MindShift</a:t>
            </a:r>
            <a:r>
              <a:rPr sz="2200" spc="5" dirty="0">
                <a:latin typeface="Arial"/>
                <a:cs typeface="Arial"/>
              </a:rPr>
              <a:t>”,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85" dirty="0">
                <a:latin typeface="Arial"/>
                <a:cs typeface="Arial"/>
              </a:rPr>
              <a:t>“Pacifica: </a:t>
            </a:r>
            <a:r>
              <a:rPr sz="2200" spc="-160" dirty="0">
                <a:latin typeface="Arial"/>
                <a:cs typeface="Arial"/>
              </a:rPr>
              <a:t>Stress </a:t>
            </a:r>
            <a:r>
              <a:rPr sz="2200" spc="30" dirty="0">
                <a:latin typeface="Arial"/>
                <a:cs typeface="Arial"/>
              </a:rPr>
              <a:t>&amp;</a:t>
            </a:r>
            <a:r>
              <a:rPr sz="2200" spc="-33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Anxiety”.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Advantages: </a:t>
            </a:r>
            <a:r>
              <a:rPr sz="2200" spc="-10" dirty="0">
                <a:latin typeface="Carlito"/>
                <a:cs typeface="Carlito"/>
              </a:rPr>
              <a:t>Stress free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Music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  <a:spcBef>
                <a:spcPts val="480"/>
              </a:spcBef>
            </a:pP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Disadvantages: </a:t>
            </a:r>
            <a:r>
              <a:rPr sz="2200" spc="-10" dirty="0">
                <a:latin typeface="Carlito"/>
                <a:cs typeface="Carlito"/>
              </a:rPr>
              <a:t>Chatbot was not provided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Fuzzy </a:t>
            </a:r>
            <a:r>
              <a:rPr sz="2200" spc="-5" dirty="0">
                <a:latin typeface="Carlito"/>
                <a:cs typeface="Carlito"/>
              </a:rPr>
              <a:t>Logic </a:t>
            </a:r>
            <a:r>
              <a:rPr sz="2200" spc="-15" dirty="0">
                <a:latin typeface="Carlito"/>
                <a:cs typeface="Carlito"/>
              </a:rPr>
              <a:t>was </a:t>
            </a:r>
            <a:r>
              <a:rPr sz="2200" spc="-10" dirty="0">
                <a:latin typeface="Carlito"/>
                <a:cs typeface="Carlito"/>
              </a:rPr>
              <a:t>not provided </a:t>
            </a:r>
            <a:r>
              <a:rPr sz="2200" spc="-5" dirty="0">
                <a:latin typeface="Carlito"/>
                <a:cs typeface="Carlito"/>
              </a:rPr>
              <a:t>only</a:t>
            </a:r>
            <a:r>
              <a:rPr sz="2200" spc="18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music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latin typeface="Carlito"/>
                <a:cs typeface="Carlito"/>
              </a:rPr>
              <a:t>was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Introduced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3014" y="698068"/>
            <a:ext cx="3584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45" dirty="0"/>
              <a:t> </a:t>
            </a:r>
            <a:r>
              <a:rPr spc="-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538"/>
            <a:ext cx="9949180" cy="416750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marR="462280">
              <a:lnSpc>
                <a:spcPct val="70000"/>
              </a:lnSpc>
              <a:spcBef>
                <a:spcPts val="82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Paper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Title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Comparison of </a:t>
            </a:r>
            <a:r>
              <a:rPr sz="2000" spc="-10" dirty="0">
                <a:latin typeface="Carlito"/>
                <a:cs typeface="Carlito"/>
              </a:rPr>
              <a:t>read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spontaneous speech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case of </a:t>
            </a:r>
            <a:r>
              <a:rPr sz="2000" spc="-10" dirty="0">
                <a:latin typeface="Carlito"/>
                <a:cs typeface="Carlito"/>
              </a:rPr>
              <a:t>Automatic </a:t>
            </a:r>
            <a:r>
              <a:rPr sz="2000" spc="-5" dirty="0">
                <a:latin typeface="Carlito"/>
                <a:cs typeface="Carlito"/>
              </a:rPr>
              <a:t>Detection of  Depression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Authors: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Gábor </a:t>
            </a:r>
            <a:r>
              <a:rPr sz="2000" spc="-5" dirty="0">
                <a:latin typeface="Carlito"/>
                <a:cs typeface="Carlito"/>
              </a:rPr>
              <a:t>Kiss, </a:t>
            </a:r>
            <a:r>
              <a:rPr sz="2000" spc="-10" dirty="0">
                <a:latin typeface="Carlito"/>
                <a:cs typeface="Carlito"/>
              </a:rPr>
              <a:t>Klára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Vicsi</a:t>
            </a:r>
            <a:endParaRPr sz="2000">
              <a:latin typeface="Carlito"/>
              <a:cs typeface="Carlito"/>
            </a:endParaRPr>
          </a:p>
          <a:p>
            <a:pPr marL="12700" marR="686435">
              <a:lnSpc>
                <a:spcPct val="70000"/>
              </a:lnSpc>
              <a:spcBef>
                <a:spcPts val="101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Publication details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Department of </a:t>
            </a:r>
            <a:r>
              <a:rPr sz="2000" spc="-15" dirty="0">
                <a:latin typeface="Carlito"/>
                <a:cs typeface="Carlito"/>
              </a:rPr>
              <a:t>Telecommunications </a:t>
            </a:r>
            <a:r>
              <a:rPr sz="2000" dirty="0">
                <a:latin typeface="Carlito"/>
                <a:cs typeface="Carlito"/>
              </a:rPr>
              <a:t>and Media </a:t>
            </a:r>
            <a:r>
              <a:rPr sz="2000" spc="-10" dirty="0">
                <a:latin typeface="Carlito"/>
                <a:cs typeface="Carlito"/>
              </a:rPr>
              <a:t>Informatics </a:t>
            </a:r>
            <a:r>
              <a:rPr sz="2000" spc="-5" dirty="0">
                <a:latin typeface="Carlito"/>
                <a:cs typeface="Carlito"/>
              </a:rPr>
              <a:t>Budapest  </a:t>
            </a:r>
            <a:r>
              <a:rPr sz="2000" spc="-10" dirty="0">
                <a:latin typeface="Carlito"/>
                <a:cs typeface="Carlito"/>
              </a:rPr>
              <a:t>University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Technology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Economics Budapest, </a:t>
            </a:r>
            <a:r>
              <a:rPr sz="2000" spc="-25" dirty="0">
                <a:latin typeface="Carlito"/>
                <a:cs typeface="Carlito"/>
              </a:rPr>
              <a:t>Hungary,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2017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  <a:spcBef>
                <a:spcPts val="994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Findings: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Speech </a:t>
            </a:r>
            <a:r>
              <a:rPr sz="2000" spc="-5" dirty="0">
                <a:latin typeface="Carlito"/>
                <a:cs typeface="Carlito"/>
              </a:rPr>
              <a:t>samples </a:t>
            </a:r>
            <a:r>
              <a:rPr sz="2000" spc="-15" dirty="0">
                <a:latin typeface="Carlito"/>
                <a:cs typeface="Carlito"/>
              </a:rPr>
              <a:t>were </a:t>
            </a:r>
            <a:r>
              <a:rPr sz="2000" spc="-5" dirty="0">
                <a:latin typeface="Carlito"/>
                <a:cs typeface="Carlito"/>
              </a:rPr>
              <a:t>collected </a:t>
            </a:r>
            <a:r>
              <a:rPr sz="2000" spc="-10" dirty="0">
                <a:latin typeface="Carlito"/>
                <a:cs typeface="Carlito"/>
              </a:rPr>
              <a:t>from healthy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depressed subjects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quiet  </a:t>
            </a:r>
            <a:r>
              <a:rPr sz="2000" spc="-10" dirty="0">
                <a:latin typeface="Carlito"/>
                <a:cs typeface="Carlito"/>
              </a:rPr>
              <a:t>environment </a:t>
            </a:r>
            <a:r>
              <a:rPr sz="2000" spc="-5" dirty="0">
                <a:latin typeface="Carlito"/>
                <a:cs typeface="Carlito"/>
              </a:rPr>
              <a:t>with head microphone. The </a:t>
            </a:r>
            <a:r>
              <a:rPr sz="2000" spc="-10" dirty="0">
                <a:latin typeface="Carlito"/>
                <a:cs typeface="Carlito"/>
              </a:rPr>
              <a:t>recordings </a:t>
            </a:r>
            <a:r>
              <a:rPr sz="2000" spc="-15" dirty="0">
                <a:latin typeface="Carlito"/>
                <a:cs typeface="Carlito"/>
              </a:rPr>
              <a:t>were </a:t>
            </a:r>
            <a:r>
              <a:rPr sz="2000" spc="-10" dirty="0">
                <a:latin typeface="Carlito"/>
                <a:cs typeface="Carlito"/>
              </a:rPr>
              <a:t>recorded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44,1 kHz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5" dirty="0">
                <a:latin typeface="Carlito"/>
                <a:cs typeface="Carlito"/>
              </a:rPr>
              <a:t>16-bit  </a:t>
            </a:r>
            <a:r>
              <a:rPr sz="2000" spc="-5" dirty="0">
                <a:latin typeface="Carlito"/>
                <a:cs typeface="Carlito"/>
              </a:rPr>
              <a:t>sample </a:t>
            </a:r>
            <a:r>
              <a:rPr sz="2000" spc="-20" dirty="0">
                <a:latin typeface="Carlito"/>
                <a:cs typeface="Carlito"/>
              </a:rPr>
              <a:t>rate. </a:t>
            </a:r>
            <a:r>
              <a:rPr sz="2000" spc="-4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speech sample </a:t>
            </a:r>
            <a:r>
              <a:rPr sz="2000" spc="-15" dirty="0">
                <a:latin typeface="Carlito"/>
                <a:cs typeface="Carlito"/>
              </a:rPr>
              <a:t>were </a:t>
            </a:r>
            <a:r>
              <a:rPr sz="2000" spc="-10" dirty="0">
                <a:latin typeface="Carlito"/>
                <a:cs typeface="Carlito"/>
              </a:rPr>
              <a:t>recorded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subject, </a:t>
            </a:r>
            <a:r>
              <a:rPr sz="2000" spc="-10" dirty="0">
                <a:latin typeface="Carlito"/>
                <a:cs typeface="Carlito"/>
              </a:rPr>
              <a:t>read </a:t>
            </a:r>
            <a:r>
              <a:rPr sz="2000" spc="-5" dirty="0">
                <a:latin typeface="Carlito"/>
                <a:cs typeface="Carlito"/>
              </a:rPr>
              <a:t>speech: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short  </a:t>
            </a:r>
            <a:r>
              <a:rPr sz="2000" spc="-35" dirty="0">
                <a:latin typeface="Arial"/>
                <a:cs typeface="Arial"/>
              </a:rPr>
              <a:t>folk </a:t>
            </a:r>
            <a:r>
              <a:rPr sz="2000" spc="-45" dirty="0">
                <a:latin typeface="Arial"/>
                <a:cs typeface="Arial"/>
              </a:rPr>
              <a:t>tale “The </a:t>
            </a:r>
            <a:r>
              <a:rPr sz="2000" spc="-25" dirty="0">
                <a:latin typeface="Arial"/>
                <a:cs typeface="Arial"/>
              </a:rPr>
              <a:t>North </a:t>
            </a:r>
            <a:r>
              <a:rPr sz="2000" spc="-55" dirty="0">
                <a:latin typeface="Arial"/>
                <a:cs typeface="Arial"/>
              </a:rPr>
              <a:t>Wind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Sun” and spontaneous </a:t>
            </a:r>
            <a:r>
              <a:rPr sz="2000" spc="-110" dirty="0">
                <a:latin typeface="Arial"/>
                <a:cs typeface="Arial"/>
              </a:rPr>
              <a:t>speech: </a:t>
            </a:r>
            <a:r>
              <a:rPr sz="2000" spc="-80" dirty="0">
                <a:latin typeface="Arial"/>
                <a:cs typeface="Arial"/>
              </a:rPr>
              <a:t>dialogue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10" dirty="0">
                <a:latin typeface="Carlito"/>
                <a:cs typeface="Carlito"/>
              </a:rPr>
              <a:t>examined </a:t>
            </a:r>
            <a:r>
              <a:rPr sz="2000" spc="-5" dirty="0">
                <a:latin typeface="Carlito"/>
                <a:cs typeface="Carlito"/>
              </a:rPr>
              <a:t>subject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interviewer, </a:t>
            </a:r>
            <a:r>
              <a:rPr sz="2000" spc="-5" dirty="0">
                <a:latin typeface="Carlito"/>
                <a:cs typeface="Carlito"/>
              </a:rPr>
              <a:t>both </a:t>
            </a:r>
            <a:r>
              <a:rPr sz="2000" spc="-1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Hungarian </a:t>
            </a:r>
            <a:r>
              <a:rPr sz="2000" dirty="0">
                <a:latin typeface="Carlito"/>
                <a:cs typeface="Carlito"/>
              </a:rPr>
              <a:t>language. A </a:t>
            </a:r>
            <a:r>
              <a:rPr sz="2000" spc="-10" dirty="0">
                <a:latin typeface="Carlito"/>
                <a:cs typeface="Carlito"/>
              </a:rPr>
              <a:t>total </a:t>
            </a:r>
            <a:r>
              <a:rPr sz="2000" dirty="0">
                <a:latin typeface="Carlito"/>
                <a:cs typeface="Carlito"/>
              </a:rPr>
              <a:t>of 73 </a:t>
            </a:r>
            <a:r>
              <a:rPr sz="2000" spc="-5" dirty="0">
                <a:latin typeface="Carlito"/>
                <a:cs typeface="Carlito"/>
              </a:rPr>
              <a:t>subjects </a:t>
            </a:r>
            <a:r>
              <a:rPr sz="2000" spc="-15" dirty="0">
                <a:latin typeface="Carlito"/>
                <a:cs typeface="Carlito"/>
              </a:rPr>
              <a:t>were  </a:t>
            </a:r>
            <a:r>
              <a:rPr sz="2000" spc="-10" dirty="0">
                <a:latin typeface="Carlito"/>
                <a:cs typeface="Carlito"/>
              </a:rPr>
              <a:t>recorded, </a:t>
            </a:r>
            <a:r>
              <a:rPr sz="2000" dirty="0">
                <a:latin typeface="Carlito"/>
                <a:cs typeface="Carlito"/>
              </a:rPr>
              <a:t>42 </a:t>
            </a:r>
            <a:r>
              <a:rPr sz="2000" spc="-10" dirty="0">
                <a:latin typeface="Carlito"/>
                <a:cs typeface="Carlito"/>
              </a:rPr>
              <a:t>females </a:t>
            </a:r>
            <a:r>
              <a:rPr sz="2000" dirty="0">
                <a:latin typeface="Carlito"/>
                <a:cs typeface="Carlito"/>
              </a:rPr>
              <a:t>and 31 males.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73 </a:t>
            </a:r>
            <a:r>
              <a:rPr sz="2000" spc="-5" dirty="0">
                <a:latin typeface="Carlito"/>
                <a:cs typeface="Carlito"/>
              </a:rPr>
              <a:t>subject </a:t>
            </a:r>
            <a:r>
              <a:rPr sz="2000" dirty="0">
                <a:latin typeface="Carlito"/>
                <a:cs typeface="Carlito"/>
              </a:rPr>
              <a:t>48 </a:t>
            </a:r>
            <a:r>
              <a:rPr sz="2000" spc="-5" dirty="0">
                <a:latin typeface="Carlito"/>
                <a:cs typeface="Carlito"/>
              </a:rPr>
              <a:t>subjects </a:t>
            </a:r>
            <a:r>
              <a:rPr sz="2000" spc="-15" dirty="0">
                <a:latin typeface="Carlito"/>
                <a:cs typeface="Carlito"/>
              </a:rPr>
              <a:t>were </a:t>
            </a:r>
            <a:r>
              <a:rPr sz="2000" spc="-5" dirty="0">
                <a:latin typeface="Carlito"/>
                <a:cs typeface="Carlito"/>
              </a:rPr>
              <a:t>diagnosed with  depression, </a:t>
            </a:r>
            <a:r>
              <a:rPr sz="2000" dirty="0">
                <a:latin typeface="Carlito"/>
                <a:cs typeface="Carlito"/>
              </a:rPr>
              <a:t>30 </a:t>
            </a:r>
            <a:r>
              <a:rPr sz="2000" spc="-10" dirty="0">
                <a:latin typeface="Carlito"/>
                <a:cs typeface="Carlito"/>
              </a:rPr>
              <a:t>females </a:t>
            </a:r>
            <a:r>
              <a:rPr sz="2000" dirty="0">
                <a:latin typeface="Carlito"/>
                <a:cs typeface="Carlito"/>
              </a:rPr>
              <a:t>and 18 males, and 25 </a:t>
            </a:r>
            <a:r>
              <a:rPr sz="2000" spc="-5" dirty="0">
                <a:latin typeface="Carlito"/>
                <a:cs typeface="Carlito"/>
              </a:rPr>
              <a:t>subjects </a:t>
            </a:r>
            <a:r>
              <a:rPr sz="2000" spc="-15" dirty="0">
                <a:latin typeface="Carlito"/>
                <a:cs typeface="Carlito"/>
              </a:rPr>
              <a:t>were </a:t>
            </a:r>
            <a:r>
              <a:rPr sz="2000" spc="-25" dirty="0">
                <a:latin typeface="Carlito"/>
                <a:cs typeface="Carlito"/>
              </a:rPr>
              <a:t>healthy, </a:t>
            </a:r>
            <a:r>
              <a:rPr sz="2000" dirty="0">
                <a:latin typeface="Carlito"/>
                <a:cs typeface="Carlito"/>
              </a:rPr>
              <a:t>12 </a:t>
            </a:r>
            <a:r>
              <a:rPr sz="2000" spc="-10" dirty="0">
                <a:latin typeface="Carlito"/>
                <a:cs typeface="Carlito"/>
              </a:rPr>
              <a:t>females </a:t>
            </a:r>
            <a:r>
              <a:rPr sz="2000" dirty="0">
                <a:latin typeface="Carlito"/>
                <a:cs typeface="Carlito"/>
              </a:rPr>
              <a:t>and 13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males</a:t>
            </a:r>
            <a:endParaRPr sz="2000">
              <a:latin typeface="Carlito"/>
              <a:cs typeface="Carlito"/>
            </a:endParaRPr>
          </a:p>
          <a:p>
            <a:pPr marL="12700" marR="438784">
              <a:lnSpc>
                <a:spcPct val="70000"/>
              </a:lnSpc>
              <a:spcBef>
                <a:spcPts val="994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Advantages: </a:t>
            </a:r>
            <a:r>
              <a:rPr sz="2000" spc="-10" dirty="0">
                <a:latin typeface="Carlito"/>
                <a:cs typeface="Carlito"/>
              </a:rPr>
              <a:t>Psychological Status </a:t>
            </a:r>
            <a:r>
              <a:rPr sz="2000" spc="-5" dirty="0">
                <a:latin typeface="Carlito"/>
                <a:cs typeface="Carlito"/>
              </a:rPr>
              <a:t>Monitoring by </a:t>
            </a:r>
            <a:r>
              <a:rPr sz="2000" dirty="0">
                <a:latin typeface="Carlito"/>
                <a:cs typeface="Carlito"/>
              </a:rPr>
              <a:t>G. </a:t>
            </a:r>
            <a:r>
              <a:rPr sz="2000" spc="-5" dirty="0">
                <a:latin typeface="Carlito"/>
                <a:cs typeface="Carlito"/>
              </a:rPr>
              <a:t>Kiss, </a:t>
            </a:r>
            <a:r>
              <a:rPr sz="2000" dirty="0">
                <a:latin typeface="Carlito"/>
                <a:cs typeface="Carlito"/>
              </a:rPr>
              <a:t>K. </a:t>
            </a:r>
            <a:r>
              <a:rPr sz="2000" spc="-5" dirty="0">
                <a:latin typeface="Carlito"/>
                <a:cs typeface="Carlito"/>
              </a:rPr>
              <a:t>Vicsi </a:t>
            </a:r>
            <a:r>
              <a:rPr sz="2000" spc="295" dirty="0">
                <a:latin typeface="Arial"/>
                <a:cs typeface="Arial"/>
              </a:rPr>
              <a:t>• </a:t>
            </a:r>
            <a:r>
              <a:rPr sz="2000" spc="-105" dirty="0">
                <a:latin typeface="Arial"/>
                <a:cs typeface="Arial"/>
              </a:rPr>
              <a:t>Comparison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5" dirty="0">
                <a:latin typeface="Arial"/>
                <a:cs typeface="Arial"/>
              </a:rPr>
              <a:t>read </a:t>
            </a:r>
            <a:r>
              <a:rPr sz="2000" spc="-90" dirty="0">
                <a:latin typeface="Arial"/>
                <a:cs typeface="Arial"/>
              </a:rPr>
              <a:t>and  </a:t>
            </a:r>
            <a:r>
              <a:rPr sz="2000" spc="-5" dirty="0">
                <a:latin typeface="Carlito"/>
                <a:cs typeface="Carlito"/>
              </a:rPr>
              <a:t>spontaneous speech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case of </a:t>
            </a:r>
            <a:r>
              <a:rPr sz="2000" spc="-10" dirty="0">
                <a:latin typeface="Carlito"/>
                <a:cs typeface="Carlito"/>
              </a:rPr>
              <a:t>Automatic </a:t>
            </a:r>
            <a:r>
              <a:rPr sz="2000" spc="-5" dirty="0">
                <a:latin typeface="Carlito"/>
                <a:cs typeface="Carlito"/>
              </a:rPr>
              <a:t>Detection of Depression </a:t>
            </a:r>
            <a:r>
              <a:rPr sz="2000" spc="-10" dirty="0">
                <a:latin typeface="Carlito"/>
                <a:cs typeface="Carlito"/>
              </a:rPr>
              <a:t>Computerized </a:t>
            </a:r>
            <a:r>
              <a:rPr sz="2000" spc="-5" dirty="0">
                <a:latin typeface="Carlito"/>
                <a:cs typeface="Carlito"/>
              </a:rPr>
              <a:t>Analysis of  Language </a:t>
            </a:r>
            <a:r>
              <a:rPr sz="2000" dirty="0">
                <a:latin typeface="Carlito"/>
                <a:cs typeface="Carlito"/>
              </a:rPr>
              <a:t>phenomena </a:t>
            </a:r>
            <a:r>
              <a:rPr sz="2000" spc="-5" dirty="0">
                <a:latin typeface="Carlito"/>
                <a:cs typeface="Carlito"/>
              </a:rPr>
              <a:t>(COALA)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(AO-11-Concordia).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Disadvantages: </a:t>
            </a:r>
            <a:r>
              <a:rPr sz="2000" spc="-5" dirty="0">
                <a:latin typeface="Carlito"/>
                <a:cs typeface="Carlito"/>
              </a:rPr>
              <a:t>Chatbot </a:t>
            </a:r>
            <a:r>
              <a:rPr sz="2000" spc="-10" dirty="0">
                <a:latin typeface="Carlito"/>
                <a:cs typeface="Carlito"/>
              </a:rPr>
              <a:t>was </a:t>
            </a:r>
            <a:r>
              <a:rPr sz="2000" spc="-5" dirty="0">
                <a:latin typeface="Carlito"/>
                <a:cs typeface="Carlito"/>
              </a:rPr>
              <a:t>not </a:t>
            </a:r>
            <a:r>
              <a:rPr sz="2000" spc="-10" dirty="0">
                <a:latin typeface="Carlito"/>
                <a:cs typeface="Carlito"/>
              </a:rPr>
              <a:t>provided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Fuzzy Logic </a:t>
            </a:r>
            <a:r>
              <a:rPr sz="2000" spc="-10" dirty="0">
                <a:latin typeface="Carlito"/>
                <a:cs typeface="Carlito"/>
              </a:rPr>
              <a:t>was </a:t>
            </a:r>
            <a:r>
              <a:rPr sz="2000" spc="-5" dirty="0">
                <a:latin typeface="Carlito"/>
                <a:cs typeface="Carlito"/>
              </a:rPr>
              <a:t>not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provided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3014" y="698068"/>
            <a:ext cx="3584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45" dirty="0"/>
              <a:t> </a:t>
            </a:r>
            <a:r>
              <a:rPr spc="-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0400"/>
            <a:ext cx="9904730" cy="40513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Paper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Title </a:t>
            </a:r>
            <a:r>
              <a:rPr sz="2200" spc="-5" dirty="0">
                <a:latin typeface="Carlito"/>
                <a:cs typeface="Carlito"/>
              </a:rPr>
              <a:t>: </a:t>
            </a:r>
            <a:r>
              <a:rPr sz="2200" spc="-15" dirty="0">
                <a:latin typeface="Carlito"/>
                <a:cs typeface="Carlito"/>
              </a:rPr>
              <a:t>Workplace </a:t>
            </a:r>
            <a:r>
              <a:rPr sz="2200" spc="-10" dirty="0">
                <a:latin typeface="Carlito"/>
                <a:cs typeface="Carlito"/>
              </a:rPr>
              <a:t>Stress Detection</a:t>
            </a:r>
            <a:r>
              <a:rPr sz="2200" spc="1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Approaches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Authors: </a:t>
            </a:r>
            <a:r>
              <a:rPr sz="2200" spc="-10" dirty="0">
                <a:latin typeface="Carlito"/>
                <a:cs typeface="Carlito"/>
              </a:rPr>
              <a:t>Sami </a:t>
            </a:r>
            <a:r>
              <a:rPr sz="2200" spc="-35" dirty="0">
                <a:latin typeface="Carlito"/>
                <a:cs typeface="Carlito"/>
              </a:rPr>
              <a:t>Elzeiny, </a:t>
            </a:r>
            <a:r>
              <a:rPr sz="2200" spc="-5" dirty="0">
                <a:latin typeface="Carlito"/>
                <a:cs typeface="Carlito"/>
              </a:rPr>
              <a:t>Marwa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Qaraqe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285"/>
              </a:lnSpc>
              <a:spcBef>
                <a:spcPts val="204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Publication details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College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Science </a:t>
            </a:r>
            <a:r>
              <a:rPr sz="2000" dirty="0">
                <a:latin typeface="Carlito"/>
                <a:cs typeface="Carlito"/>
              </a:rPr>
              <a:t>and Engineering </a:t>
            </a:r>
            <a:r>
              <a:rPr sz="2000" spc="-5" dirty="0">
                <a:latin typeface="Carlito"/>
                <a:cs typeface="Carlito"/>
              </a:rPr>
              <a:t>Hamad </a:t>
            </a:r>
            <a:r>
              <a:rPr sz="2000" dirty="0">
                <a:latin typeface="Carlito"/>
                <a:cs typeface="Carlito"/>
              </a:rPr>
              <a:t>Bin </a:t>
            </a:r>
            <a:r>
              <a:rPr sz="2000" spc="-5" dirty="0">
                <a:latin typeface="Carlito"/>
                <a:cs typeface="Carlito"/>
              </a:rPr>
              <a:t>Khalifa </a:t>
            </a:r>
            <a:r>
              <a:rPr sz="2000" spc="-10" dirty="0">
                <a:latin typeface="Carlito"/>
                <a:cs typeface="Carlito"/>
              </a:rPr>
              <a:t>University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Doha,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045"/>
              </a:lnSpc>
            </a:pPr>
            <a:r>
              <a:rPr sz="2000" spc="-10" dirty="0">
                <a:latin typeface="Carlito"/>
                <a:cs typeface="Carlito"/>
              </a:rPr>
              <a:t>Qatar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  <a:spcBef>
                <a:spcPts val="10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Findings: </a:t>
            </a:r>
            <a:r>
              <a:rPr sz="2200" spc="-10" dirty="0">
                <a:latin typeface="Carlito"/>
                <a:cs typeface="Carlito"/>
              </a:rPr>
              <a:t>Define </a:t>
            </a:r>
            <a:r>
              <a:rPr sz="2200" spc="-5" dirty="0">
                <a:latin typeface="Carlito"/>
                <a:cs typeface="Carlito"/>
              </a:rPr>
              <a:t>the main </a:t>
            </a:r>
            <a:r>
              <a:rPr sz="2200" spc="-10" dirty="0">
                <a:latin typeface="Carlito"/>
                <a:cs typeface="Carlito"/>
              </a:rPr>
              <a:t>goal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strategy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5" dirty="0">
                <a:latin typeface="Carlito"/>
                <a:cs typeface="Carlito"/>
              </a:rPr>
              <a:t>organization.Construct </a:t>
            </a:r>
            <a:r>
              <a:rPr sz="2200" spc="-5" dirty="0">
                <a:latin typeface="Carlito"/>
                <a:cs typeface="Carlito"/>
              </a:rPr>
              <a:t>a clear  </a:t>
            </a:r>
            <a:r>
              <a:rPr sz="2200" spc="-10" dirty="0">
                <a:latin typeface="Carlito"/>
                <a:cs typeface="Carlito"/>
              </a:rPr>
              <a:t>leadership structure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5" dirty="0">
                <a:latin typeface="Carlito"/>
                <a:cs typeface="Carlito"/>
              </a:rPr>
              <a:t>hierarchy.Limit </a:t>
            </a:r>
            <a:r>
              <a:rPr sz="2200" spc="-10" dirty="0">
                <a:latin typeface="Carlito"/>
                <a:cs typeface="Carlito"/>
              </a:rPr>
              <a:t>working </a:t>
            </a:r>
            <a:r>
              <a:rPr sz="2200" spc="-5" dirty="0">
                <a:latin typeface="Carlito"/>
                <a:cs typeface="Carlito"/>
              </a:rPr>
              <a:t>shifts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12 </a:t>
            </a:r>
            <a:r>
              <a:rPr sz="2200" spc="-15" dirty="0">
                <a:latin typeface="Carlito"/>
                <a:cs typeface="Carlito"/>
              </a:rPr>
              <a:t>hours </a:t>
            </a:r>
            <a:r>
              <a:rPr sz="2200" spc="-10" dirty="0">
                <a:latin typeface="Carlito"/>
                <a:cs typeface="Carlito"/>
              </a:rPr>
              <a:t>maximum </a:t>
            </a:r>
            <a:r>
              <a:rPr sz="2200" spc="-5" dirty="0">
                <a:latin typeface="Carlito"/>
                <a:cs typeface="Carlito"/>
              </a:rPr>
              <a:t>with  </a:t>
            </a:r>
            <a:r>
              <a:rPr sz="2200" spc="-10" dirty="0">
                <a:latin typeface="Carlito"/>
                <a:cs typeface="Carlito"/>
              </a:rPr>
              <a:t>overlapbetween shift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ensure briefing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following </a:t>
            </a:r>
            <a:r>
              <a:rPr sz="2200" spc="-25" dirty="0">
                <a:latin typeface="Carlito"/>
                <a:cs typeface="Carlito"/>
              </a:rPr>
              <a:t>staff.Provide </a:t>
            </a:r>
            <a:r>
              <a:rPr sz="2200" spc="-5" dirty="0">
                <a:latin typeface="Carlito"/>
                <a:cs typeface="Carlito"/>
              </a:rPr>
              <a:t>training,  </a:t>
            </a:r>
            <a:r>
              <a:rPr sz="2200" spc="-10" dirty="0">
                <a:latin typeface="Carlito"/>
                <a:cs typeface="Carlito"/>
              </a:rPr>
              <a:t>communication tools such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phones,intranet </a:t>
            </a:r>
            <a:r>
              <a:rPr sz="2200" spc="-15" dirty="0">
                <a:latin typeface="Carlito"/>
                <a:cs typeface="Carlito"/>
              </a:rPr>
              <a:t>portals.Rotate </a:t>
            </a:r>
            <a:r>
              <a:rPr sz="2200" spc="-10" dirty="0">
                <a:latin typeface="Carlito"/>
                <a:cs typeface="Carlito"/>
              </a:rPr>
              <a:t>employees between high-,  </a:t>
            </a:r>
            <a:r>
              <a:rPr sz="2200" spc="-5" dirty="0">
                <a:latin typeface="Carlito"/>
                <a:cs typeface="Carlito"/>
              </a:rPr>
              <a:t>mid-, </a:t>
            </a:r>
            <a:r>
              <a:rPr sz="2200" spc="-10" dirty="0">
                <a:latin typeface="Carlito"/>
                <a:cs typeface="Carlito"/>
              </a:rPr>
              <a:t>low-stress tasks,and </a:t>
            </a:r>
            <a:r>
              <a:rPr sz="2200" spc="-15" dirty="0">
                <a:latin typeface="Carlito"/>
                <a:cs typeface="Carlito"/>
              </a:rPr>
              <a:t>encourage breaks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vacations.Consider flexible working  scheme </a:t>
            </a:r>
            <a:r>
              <a:rPr sz="2200" spc="-5" dirty="0">
                <a:latin typeface="Carlito"/>
                <a:cs typeface="Carlito"/>
              </a:rPr>
              <a:t>including </a:t>
            </a:r>
            <a:r>
              <a:rPr sz="2200" spc="-10" dirty="0">
                <a:latin typeface="Carlito"/>
                <a:cs typeface="Carlito"/>
              </a:rPr>
              <a:t>part </a:t>
            </a:r>
            <a:r>
              <a:rPr sz="2200" spc="-5" dirty="0">
                <a:latin typeface="Carlito"/>
                <a:cs typeface="Carlito"/>
              </a:rPr>
              <a:t>time </a:t>
            </a:r>
            <a:r>
              <a:rPr sz="2200" spc="-10" dirty="0">
                <a:latin typeface="Carlito"/>
                <a:cs typeface="Carlito"/>
              </a:rPr>
              <a:t>job,distance </a:t>
            </a:r>
            <a:r>
              <a:rPr sz="2200" spc="-5" dirty="0">
                <a:latin typeface="Carlito"/>
                <a:cs typeface="Carlito"/>
              </a:rPr>
              <a:t>working, or sharing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job</a:t>
            </a:r>
            <a:endParaRPr sz="2200">
              <a:latin typeface="Carlito"/>
              <a:cs typeface="Carlito"/>
            </a:endParaRPr>
          </a:p>
          <a:p>
            <a:pPr marL="12700" marR="303530">
              <a:lnSpc>
                <a:spcPct val="70000"/>
              </a:lnSpc>
              <a:spcBef>
                <a:spcPts val="994"/>
              </a:spcBef>
            </a:pP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Advantages: </a:t>
            </a:r>
            <a:r>
              <a:rPr sz="2200" spc="-15" dirty="0">
                <a:latin typeface="Carlito"/>
                <a:cs typeface="Carlito"/>
              </a:rPr>
              <a:t>Electrocardiography </a:t>
            </a:r>
            <a:r>
              <a:rPr sz="2200" spc="-10" dirty="0">
                <a:latin typeface="Carlito"/>
                <a:cs typeface="Carlito"/>
              </a:rPr>
              <a:t>(ECG),Electroencephalography (EEG),Electrodermal  activity(EDA).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245"/>
              </a:lnSpc>
              <a:spcBef>
                <a:spcPts val="204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Galvanic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Skin 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Response Disadvantages: </a:t>
            </a:r>
            <a:r>
              <a:rPr sz="2200" spc="-10" dirty="0">
                <a:latin typeface="Carlito"/>
                <a:cs typeface="Carlito"/>
              </a:rPr>
              <a:t>Chatbot was not provided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Fuzzy </a:t>
            </a:r>
            <a:r>
              <a:rPr sz="2200" spc="-5" dirty="0">
                <a:latin typeface="Carlito"/>
                <a:cs typeface="Carlito"/>
              </a:rPr>
              <a:t>Logic</a:t>
            </a:r>
            <a:r>
              <a:rPr sz="2200" spc="25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was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245"/>
              </a:lnSpc>
            </a:pPr>
            <a:r>
              <a:rPr sz="2200" spc="-5" dirty="0">
                <a:latin typeface="Carlito"/>
                <a:cs typeface="Carlito"/>
              </a:rPr>
              <a:t>not </a:t>
            </a:r>
            <a:r>
              <a:rPr sz="2200" spc="-10" dirty="0">
                <a:latin typeface="Carlito"/>
                <a:cs typeface="Carlito"/>
              </a:rPr>
              <a:t>provided,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only </a:t>
            </a:r>
            <a:r>
              <a:rPr sz="2200" spc="-10" dirty="0">
                <a:latin typeface="Carlito"/>
                <a:cs typeface="Carlito"/>
              </a:rPr>
              <a:t>office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people.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3014" y="698068"/>
            <a:ext cx="3584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45" dirty="0"/>
              <a:t> </a:t>
            </a:r>
            <a:r>
              <a:rPr spc="-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0400"/>
            <a:ext cx="10111740" cy="40728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Paper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Title </a:t>
            </a:r>
            <a:r>
              <a:rPr sz="2200" spc="-5" dirty="0">
                <a:latin typeface="Carlito"/>
                <a:cs typeface="Carlito"/>
              </a:rPr>
              <a:t>: Machine </a:t>
            </a:r>
            <a:r>
              <a:rPr sz="2200" spc="-10" dirty="0">
                <a:latin typeface="Carlito"/>
                <a:cs typeface="Carlito"/>
              </a:rPr>
              <a:t>Learning </a:t>
            </a:r>
            <a:r>
              <a:rPr sz="2200" spc="-30" dirty="0">
                <a:latin typeface="Carlito"/>
                <a:cs typeface="Carlito"/>
              </a:rPr>
              <a:t>Techniques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Stress </a:t>
            </a:r>
            <a:r>
              <a:rPr sz="2200" spc="-5" dirty="0">
                <a:latin typeface="Carlito"/>
                <a:cs typeface="Carlito"/>
              </a:rPr>
              <a:t>Prediction in </a:t>
            </a:r>
            <a:r>
              <a:rPr sz="2200" spc="-20" dirty="0">
                <a:latin typeface="Carlito"/>
                <a:cs typeface="Carlito"/>
              </a:rPr>
              <a:t>Working</a:t>
            </a:r>
            <a:r>
              <a:rPr sz="2200" spc="2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Employees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Authors: </a:t>
            </a:r>
            <a:r>
              <a:rPr sz="2200" spc="-35" dirty="0">
                <a:latin typeface="Carlito"/>
                <a:cs typeface="Carlito"/>
              </a:rPr>
              <a:t>ADITYA </a:t>
            </a:r>
            <a:r>
              <a:rPr sz="2200" spc="-10" dirty="0">
                <a:latin typeface="Carlito"/>
                <a:cs typeface="Carlito"/>
              </a:rPr>
              <a:t>VIVEK </a:t>
            </a:r>
            <a:r>
              <a:rPr sz="2200" spc="-45" dirty="0">
                <a:latin typeface="Carlito"/>
                <a:cs typeface="Carlito"/>
              </a:rPr>
              <a:t>THOTA, 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DHARUN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70100"/>
              </a:lnSpc>
              <a:spcBef>
                <a:spcPts val="994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Publication details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 </a:t>
            </a:r>
            <a:r>
              <a:rPr sz="2200" spc="-20" dirty="0">
                <a:latin typeface="Carlito"/>
                <a:cs typeface="Carlito"/>
              </a:rPr>
              <a:t>SRINIVASULU </a:t>
            </a:r>
            <a:r>
              <a:rPr sz="2200" spc="-15" dirty="0">
                <a:latin typeface="Carlito"/>
                <a:cs typeface="Carlito"/>
              </a:rPr>
              <a:t>REDDY </a:t>
            </a:r>
            <a:r>
              <a:rPr sz="2200" spc="-10" dirty="0">
                <a:latin typeface="Carlito"/>
                <a:cs typeface="Carlito"/>
              </a:rPr>
              <a:t>Assistant </a:t>
            </a:r>
            <a:r>
              <a:rPr sz="2200" spc="-30" dirty="0">
                <a:latin typeface="Carlito"/>
                <a:cs typeface="Carlito"/>
              </a:rPr>
              <a:t>Professor, </a:t>
            </a:r>
            <a:r>
              <a:rPr sz="2200" spc="-10" dirty="0">
                <a:latin typeface="Carlito"/>
                <a:cs typeface="Carlito"/>
              </a:rPr>
              <a:t>Machine Learning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Data  </a:t>
            </a:r>
            <a:r>
              <a:rPr sz="2200" spc="-5" dirty="0">
                <a:latin typeface="Carlito"/>
                <a:cs typeface="Carlito"/>
              </a:rPr>
              <a:t>Analytics Lab, </a:t>
            </a:r>
            <a:r>
              <a:rPr sz="2200" spc="-10" dirty="0">
                <a:latin typeface="Carlito"/>
                <a:cs typeface="Carlito"/>
              </a:rPr>
              <a:t>Department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Computer Applications, National Institute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40" dirty="0">
                <a:latin typeface="Carlito"/>
                <a:cs typeface="Carlito"/>
              </a:rPr>
              <a:t>Technology,  </a:t>
            </a:r>
            <a:r>
              <a:rPr sz="2200" spc="-35" dirty="0">
                <a:latin typeface="Carlito"/>
                <a:cs typeface="Carlito"/>
              </a:rPr>
              <a:t>Trichy</a:t>
            </a:r>
            <a:endParaRPr sz="2200">
              <a:latin typeface="Carlito"/>
              <a:cs typeface="Carlito"/>
            </a:endParaRPr>
          </a:p>
          <a:p>
            <a:pPr marL="12700" marR="28575">
              <a:lnSpc>
                <a:spcPct val="70000"/>
              </a:lnSpc>
              <a:spcBef>
                <a:spcPts val="101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Findings: </a:t>
            </a: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highly </a:t>
            </a:r>
            <a:r>
              <a:rPr sz="2200" spc="-20" dirty="0">
                <a:latin typeface="Carlito"/>
                <a:cs typeface="Carlito"/>
              </a:rPr>
              <a:t>effective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healthcare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there </a:t>
            </a:r>
            <a:r>
              <a:rPr sz="2200" spc="-5" dirty="0">
                <a:latin typeface="Carlito"/>
                <a:cs typeface="Carlito"/>
              </a:rPr>
              <a:t>is enormous </a:t>
            </a:r>
            <a:r>
              <a:rPr sz="2200" spc="-10" dirty="0">
                <a:latin typeface="Carlito"/>
                <a:cs typeface="Carlito"/>
              </a:rPr>
              <a:t>amount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if  this is </a:t>
            </a:r>
            <a:r>
              <a:rPr sz="2200" spc="-10" dirty="0">
                <a:latin typeface="Carlito"/>
                <a:cs typeface="Carlito"/>
              </a:rPr>
              <a:t>properly </a:t>
            </a:r>
            <a:r>
              <a:rPr sz="2200" spc="-25" dirty="0">
                <a:latin typeface="Carlito"/>
                <a:cs typeface="Carlito"/>
              </a:rPr>
              <a:t>fed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5" dirty="0">
                <a:latin typeface="Carlito"/>
                <a:cs typeface="Carlito"/>
              </a:rPr>
              <a:t>intelligent </a:t>
            </a:r>
            <a:r>
              <a:rPr sz="2200" spc="-25" dirty="0">
                <a:latin typeface="Carlito"/>
                <a:cs typeface="Carlito"/>
              </a:rPr>
              <a:t>system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trained </a:t>
            </a:r>
            <a:r>
              <a:rPr sz="2200" spc="-25" dirty="0">
                <a:latin typeface="Carlito"/>
                <a:cs typeface="Carlito"/>
              </a:rPr>
              <a:t>accordingly, </a:t>
            </a:r>
            <a:r>
              <a:rPr sz="2200" spc="-5" dirty="0">
                <a:latin typeface="Carlito"/>
                <a:cs typeface="Carlito"/>
              </a:rPr>
              <a:t>the resulting  </a:t>
            </a:r>
            <a:r>
              <a:rPr sz="2200" spc="-10" dirty="0">
                <a:latin typeface="Carlito"/>
                <a:cs typeface="Carlito"/>
              </a:rPr>
              <a:t>prediction </a:t>
            </a:r>
            <a:r>
              <a:rPr sz="2200" spc="-5" dirty="0">
                <a:latin typeface="Carlito"/>
                <a:cs typeface="Carlito"/>
              </a:rPr>
              <a:t>model will be </a:t>
            </a:r>
            <a:r>
              <a:rPr sz="2200" spc="-10" dirty="0">
                <a:latin typeface="Carlito"/>
                <a:cs typeface="Carlito"/>
              </a:rPr>
              <a:t>unparalleled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free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human </a:t>
            </a:r>
            <a:r>
              <a:rPr sz="2200" spc="-15" dirty="0">
                <a:latin typeface="Carlito"/>
                <a:cs typeface="Carlito"/>
              </a:rPr>
              <a:t>errors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reduce </a:t>
            </a:r>
            <a:r>
              <a:rPr sz="2200" spc="-5" dirty="0">
                <a:latin typeface="Carlito"/>
                <a:cs typeface="Carlito"/>
              </a:rPr>
              <a:t>the time  </a:t>
            </a:r>
            <a:r>
              <a:rPr sz="2200" spc="-10" dirty="0">
                <a:latin typeface="Carlito"/>
                <a:cs typeface="Carlito"/>
              </a:rPr>
              <a:t>required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diagnostics. Hence, </a:t>
            </a:r>
            <a:r>
              <a:rPr sz="2200" spc="-5" dirty="0">
                <a:latin typeface="Carlito"/>
                <a:cs typeface="Carlito"/>
              </a:rPr>
              <a:t>the responses of the OSMI 2017 </a:t>
            </a:r>
            <a:r>
              <a:rPr sz="2200" spc="-15" dirty="0">
                <a:latin typeface="Carlito"/>
                <a:cs typeface="Carlito"/>
              </a:rPr>
              <a:t>dataset were </a:t>
            </a:r>
            <a:r>
              <a:rPr sz="2200" spc="-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 </a:t>
            </a:r>
            <a:r>
              <a:rPr sz="2200" spc="-15" dirty="0">
                <a:latin typeface="Carlito"/>
                <a:cs typeface="Carlito"/>
              </a:rPr>
              <a:t>train </a:t>
            </a:r>
            <a:r>
              <a:rPr sz="2200" spc="-10" dirty="0">
                <a:latin typeface="Carlito"/>
                <a:cs typeface="Carlito"/>
              </a:rPr>
              <a:t>the following </a:t>
            </a:r>
            <a:r>
              <a:rPr sz="2200" spc="-5" dirty="0">
                <a:latin typeface="Carlito"/>
                <a:cs typeface="Carlito"/>
              </a:rPr>
              <a:t>ML models </a:t>
            </a:r>
            <a:r>
              <a:rPr sz="2200" spc="-10" dirty="0">
                <a:latin typeface="Carlito"/>
                <a:cs typeface="Carlito"/>
              </a:rPr>
              <a:t>that are previously </a:t>
            </a:r>
            <a:r>
              <a:rPr sz="2200" spc="-20" dirty="0">
                <a:latin typeface="Carlito"/>
                <a:cs typeface="Carlito"/>
              </a:rPr>
              <a:t>tested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healthcare </a:t>
            </a:r>
            <a:r>
              <a:rPr sz="2200" spc="-5" dirty="0">
                <a:latin typeface="Carlito"/>
                <a:cs typeface="Carlito"/>
              </a:rPr>
              <a:t>based  classification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problems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Advantages: </a:t>
            </a:r>
            <a:r>
              <a:rPr sz="2200" spc="-10" dirty="0">
                <a:latin typeface="Carlito"/>
                <a:cs typeface="Carlito"/>
              </a:rPr>
              <a:t>Motivational thoughts </a:t>
            </a:r>
            <a:r>
              <a:rPr sz="2200" spc="-15" dirty="0">
                <a:latin typeface="Carlito"/>
                <a:cs typeface="Carlito"/>
              </a:rPr>
              <a:t>according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there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requirements.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245"/>
              </a:lnSpc>
              <a:spcBef>
                <a:spcPts val="200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Galvanic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Skin 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Response Disadvantages: </a:t>
            </a:r>
            <a:r>
              <a:rPr sz="2200" spc="-10" dirty="0">
                <a:latin typeface="Carlito"/>
                <a:cs typeface="Carlito"/>
              </a:rPr>
              <a:t>Chatbot was not provided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Fuzzy </a:t>
            </a:r>
            <a:r>
              <a:rPr sz="2200" spc="-5" dirty="0">
                <a:latin typeface="Carlito"/>
                <a:cs typeface="Carlito"/>
              </a:rPr>
              <a:t>Logic</a:t>
            </a:r>
            <a:r>
              <a:rPr sz="2200" spc="23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was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245"/>
              </a:lnSpc>
            </a:pPr>
            <a:r>
              <a:rPr sz="2200" spc="-5" dirty="0">
                <a:latin typeface="Carlito"/>
                <a:cs typeface="Carlito"/>
              </a:rPr>
              <a:t>not </a:t>
            </a:r>
            <a:r>
              <a:rPr sz="2200" spc="-10" dirty="0">
                <a:latin typeface="Carlito"/>
                <a:cs typeface="Carlito"/>
              </a:rPr>
              <a:t>provided,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only </a:t>
            </a:r>
            <a:r>
              <a:rPr sz="2200" spc="-10" dirty="0">
                <a:latin typeface="Carlito"/>
                <a:cs typeface="Carlito"/>
              </a:rPr>
              <a:t>office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people.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3014" y="698068"/>
            <a:ext cx="3584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45" dirty="0"/>
              <a:t> </a:t>
            </a:r>
            <a:r>
              <a:rPr spc="-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5160"/>
            <a:ext cx="10086975" cy="38042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Paper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Title </a:t>
            </a:r>
            <a:r>
              <a:rPr sz="2200" spc="-5" dirty="0">
                <a:latin typeface="Carlito"/>
                <a:cs typeface="Carlito"/>
              </a:rPr>
              <a:t>: </a:t>
            </a:r>
            <a:r>
              <a:rPr sz="2200" spc="-10" dirty="0">
                <a:latin typeface="Carlito"/>
                <a:cs typeface="Carlito"/>
              </a:rPr>
              <a:t>Distributed </a:t>
            </a:r>
            <a:r>
              <a:rPr sz="2200" spc="-15" dirty="0">
                <a:latin typeface="Carlito"/>
                <a:cs typeface="Carlito"/>
              </a:rPr>
              <a:t>Grating </a:t>
            </a:r>
            <a:r>
              <a:rPr sz="2200" spc="-5" dirty="0">
                <a:latin typeface="Carlito"/>
                <a:cs typeface="Carlito"/>
              </a:rPr>
              <a:t>Sensor </a:t>
            </a:r>
            <a:r>
              <a:rPr sz="2200" spc="-10" dirty="0">
                <a:latin typeface="Carlito"/>
                <a:cs typeface="Carlito"/>
              </a:rPr>
              <a:t>Stress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Acquisition and </a:t>
            </a:r>
            <a:r>
              <a:rPr sz="2200" spc="-10" dirty="0">
                <a:latin typeface="Carlito"/>
                <a:cs typeface="Carlito"/>
              </a:rPr>
              <a:t>Management</a:t>
            </a:r>
            <a:r>
              <a:rPr sz="2200" spc="21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Authors: </a:t>
            </a:r>
            <a:r>
              <a:rPr sz="2200" spc="-10" dirty="0">
                <a:latin typeface="Carlito"/>
                <a:cs typeface="Carlito"/>
              </a:rPr>
              <a:t>Zhenhai </a:t>
            </a:r>
            <a:r>
              <a:rPr sz="2200" spc="-5" dirty="0">
                <a:latin typeface="Carlito"/>
                <a:cs typeface="Carlito"/>
              </a:rPr>
              <a:t>Mu , </a:t>
            </a:r>
            <a:r>
              <a:rPr sz="2200" spc="-10" dirty="0">
                <a:latin typeface="Carlito"/>
                <a:cs typeface="Carlito"/>
              </a:rPr>
              <a:t>Lizhen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Jiang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Publication details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 </a:t>
            </a:r>
            <a:r>
              <a:rPr sz="2200" spc="-5" dirty="0">
                <a:latin typeface="Carlito"/>
                <a:cs typeface="Carlito"/>
              </a:rPr>
              <a:t>Guilin </a:t>
            </a:r>
            <a:r>
              <a:rPr sz="2200" spc="-15" dirty="0">
                <a:latin typeface="Carlito"/>
                <a:cs typeface="Carlito"/>
              </a:rPr>
              <a:t>University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Aerospace </a:t>
            </a:r>
            <a:r>
              <a:rPr sz="2200" spc="-25" dirty="0">
                <a:latin typeface="Carlito"/>
                <a:cs typeface="Carlito"/>
              </a:rPr>
              <a:t>Technology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,Guilin,541004,China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ts val="2380"/>
              </a:lnSpc>
              <a:spcBef>
                <a:spcPts val="104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Findings: </a:t>
            </a:r>
            <a:r>
              <a:rPr sz="2200" spc="-5" dirty="0">
                <a:latin typeface="Carlito"/>
                <a:cs typeface="Carlito"/>
              </a:rPr>
              <a:t>As a </a:t>
            </a:r>
            <a:r>
              <a:rPr sz="2200" spc="-10" dirty="0">
                <a:latin typeface="Carlito"/>
                <a:cs typeface="Carlito"/>
              </a:rPr>
              <a:t>popular </a:t>
            </a:r>
            <a:r>
              <a:rPr sz="2200" spc="-5" dirty="0">
                <a:latin typeface="Carlito"/>
                <a:cs typeface="Carlito"/>
              </a:rPr>
              <a:t>measuring </a:t>
            </a:r>
            <a:r>
              <a:rPr sz="2200" spc="-10" dirty="0">
                <a:latin typeface="Carlito"/>
                <a:cs typeface="Carlito"/>
              </a:rPr>
              <a:t>tool, </a:t>
            </a:r>
            <a:r>
              <a:rPr sz="2200" spc="-15" dirty="0">
                <a:latin typeface="Carlito"/>
                <a:cs typeface="Carlito"/>
              </a:rPr>
              <a:t>grating </a:t>
            </a:r>
            <a:r>
              <a:rPr sz="2200" spc="-5" dirty="0">
                <a:latin typeface="Carlito"/>
                <a:cs typeface="Carlito"/>
              </a:rPr>
              <a:t>sensor should be </a:t>
            </a:r>
            <a:r>
              <a:rPr sz="2200" spc="-30" dirty="0">
                <a:latin typeface="Carlito"/>
                <a:cs typeface="Carlito"/>
              </a:rPr>
              <a:t>used.The </a:t>
            </a:r>
            <a:r>
              <a:rPr sz="2200" spc="-20" dirty="0">
                <a:latin typeface="Carlito"/>
                <a:cs typeface="Carlito"/>
              </a:rPr>
              <a:t>range </a:t>
            </a:r>
            <a:r>
              <a:rPr sz="2200" spc="-5" dirty="0">
                <a:latin typeface="Carlito"/>
                <a:cs typeface="Carlito"/>
              </a:rPr>
              <a:t>of 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more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more </a:t>
            </a:r>
            <a:r>
              <a:rPr sz="2200" spc="-10" dirty="0">
                <a:latin typeface="Carlito"/>
                <a:cs typeface="Carlito"/>
              </a:rPr>
              <a:t>extensive. The </a:t>
            </a:r>
            <a:r>
              <a:rPr sz="2200" spc="-15" dirty="0">
                <a:latin typeface="Carlito"/>
                <a:cs typeface="Carlito"/>
              </a:rPr>
              <a:t>advantages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high-precision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measured  </a:t>
            </a:r>
            <a:r>
              <a:rPr sz="2200" spc="-25" dirty="0">
                <a:latin typeface="Carlito"/>
                <a:cs typeface="Carlito"/>
              </a:rPr>
              <a:t>make </a:t>
            </a:r>
            <a:r>
              <a:rPr sz="2200" spc="-5" dirty="0">
                <a:latin typeface="Carlito"/>
                <a:cs typeface="Carlito"/>
              </a:rPr>
              <a:t>it a </a:t>
            </a:r>
            <a:r>
              <a:rPr sz="2200" spc="-10" dirty="0">
                <a:latin typeface="Carlito"/>
                <a:cs typeface="Carlito"/>
              </a:rPr>
              <a:t>promising development prospect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home and </a:t>
            </a:r>
            <a:r>
              <a:rPr sz="2200" spc="-10" dirty="0">
                <a:latin typeface="Carlito"/>
                <a:cs typeface="Carlito"/>
              </a:rPr>
              <a:t>abroad. </a:t>
            </a:r>
            <a:r>
              <a:rPr sz="2200" spc="-3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the same time, the  </a:t>
            </a:r>
            <a:r>
              <a:rPr sz="2200" spc="-20" dirty="0">
                <a:latin typeface="Carlito"/>
                <a:cs typeface="Carlito"/>
              </a:rPr>
              <a:t>system </a:t>
            </a:r>
            <a:r>
              <a:rPr sz="2200" spc="-5" dirty="0">
                <a:latin typeface="Carlito"/>
                <a:cs typeface="Carlito"/>
              </a:rPr>
              <a:t>design of this </a:t>
            </a:r>
            <a:r>
              <a:rPr sz="2200" spc="-10" dirty="0">
                <a:latin typeface="Carlito"/>
                <a:cs typeface="Carlito"/>
              </a:rPr>
              <a:t>subject needs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combine </a:t>
            </a:r>
            <a:r>
              <a:rPr sz="2200" spc="-15" dirty="0">
                <a:latin typeface="Carlito"/>
                <a:cs typeface="Carlito"/>
              </a:rPr>
              <a:t>hardware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software.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Advantages: </a:t>
            </a:r>
            <a:r>
              <a:rPr sz="2200" spc="-10" dirty="0">
                <a:latin typeface="Carlito"/>
                <a:cs typeface="Carlito"/>
              </a:rPr>
              <a:t>Detect The level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stress</a:t>
            </a:r>
            <a:endParaRPr sz="2200">
              <a:latin typeface="Carlito"/>
              <a:cs typeface="Carlito"/>
            </a:endParaRPr>
          </a:p>
          <a:p>
            <a:pPr marL="12700" marR="243840">
              <a:lnSpc>
                <a:spcPts val="2380"/>
              </a:lnSpc>
              <a:spcBef>
                <a:spcPts val="1025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Galvanic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Skin 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Response Disadvantages: </a:t>
            </a:r>
            <a:r>
              <a:rPr sz="2200" spc="-10" dirty="0">
                <a:latin typeface="Carlito"/>
                <a:cs typeface="Carlito"/>
              </a:rPr>
              <a:t>Chatbot was not provided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Fuzzy </a:t>
            </a:r>
            <a:r>
              <a:rPr sz="2200" spc="-5" dirty="0">
                <a:latin typeface="Carlito"/>
                <a:cs typeface="Carlito"/>
              </a:rPr>
              <a:t>Logic </a:t>
            </a:r>
            <a:r>
              <a:rPr sz="2200" spc="-15" dirty="0">
                <a:latin typeface="Carlito"/>
                <a:cs typeface="Carlito"/>
              </a:rPr>
              <a:t>was  </a:t>
            </a:r>
            <a:r>
              <a:rPr sz="2200" spc="-10" dirty="0">
                <a:latin typeface="Carlito"/>
                <a:cs typeface="Carlito"/>
              </a:rPr>
              <a:t>not </a:t>
            </a:r>
            <a:r>
              <a:rPr sz="2200" spc="-15" dirty="0">
                <a:latin typeface="Carlito"/>
                <a:cs typeface="Carlito"/>
              </a:rPr>
              <a:t>provided, </a:t>
            </a:r>
            <a:r>
              <a:rPr sz="2200" spc="-10" dirty="0">
                <a:latin typeface="Carlito"/>
                <a:cs typeface="Carlito"/>
              </a:rPr>
              <a:t>Only level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shown.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1855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Carlito</vt:lpstr>
      <vt:lpstr>Times New Roman</vt:lpstr>
      <vt:lpstr>Trebuchet MS</vt:lpstr>
      <vt:lpstr>Office Theme</vt:lpstr>
      <vt:lpstr>PowerPoint Presentation</vt:lpstr>
      <vt:lpstr>Abstract</vt:lpstr>
      <vt:lpstr>Introduction</vt:lpstr>
      <vt:lpstr>Objective</vt:lpstr>
      <vt:lpstr>Literature Review</vt:lpstr>
      <vt:lpstr>Literature Review</vt:lpstr>
      <vt:lpstr>Literature Review</vt:lpstr>
      <vt:lpstr>Literature Review</vt:lpstr>
      <vt:lpstr>Literature Review</vt:lpstr>
      <vt:lpstr>Problem Definition</vt:lpstr>
      <vt:lpstr>Existing System Architecture/Working</vt:lpstr>
      <vt:lpstr>Proposed System Architecture/Working</vt:lpstr>
      <vt:lpstr>Technological Stack</vt:lpstr>
      <vt:lpstr>Technological Stack</vt:lpstr>
      <vt:lpstr>Technological Stack</vt:lpstr>
      <vt:lpstr>Future Scope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BE. IT Project Group</dc:title>
  <dc:creator>Rupesh Prasad</dc:creator>
  <cp:lastModifiedBy>Rupesh Prasad</cp:lastModifiedBy>
  <cp:revision>4</cp:revision>
  <dcterms:created xsi:type="dcterms:W3CDTF">2021-05-19T10:24:09Z</dcterms:created>
  <dcterms:modified xsi:type="dcterms:W3CDTF">2021-05-25T06:11:55Z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2021-05-19T00:00:00Z</vt:filetime>
  </property>
</Properties>
</file>