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13D18-4C21-40B2-9870-7BB6CD00E3C7}" v="641" dt="2025-02-04T19:35:57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4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CD7F2-4F35-1156-412C-52FF005E0D68}"/>
              </a:ext>
            </a:extLst>
          </p:cNvPr>
          <p:cNvSpPr txBox="1"/>
          <p:nvPr/>
        </p:nvSpPr>
        <p:spPr>
          <a:xfrm>
            <a:off x="622436" y="1547015"/>
            <a:ext cx="6501376" cy="684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solidFill>
                  <a:srgbClr val="0E2841"/>
                </a:solidFill>
                <a:latin typeface="Comic Sans MS"/>
                <a:ea typeface="+mn-lt"/>
                <a:cs typeface="+mn-lt"/>
              </a:rPr>
              <a:t>Workplace Productivity </a:t>
            </a:r>
            <a:endParaRPr lang="en-US" sz="4000" b="1" i="1" dirty="0">
              <a:solidFill>
                <a:srgbClr val="0E2841"/>
              </a:solidFill>
              <a:latin typeface="Comic Sans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5F8AC-D383-852F-C100-3C56B70DB8FC}"/>
              </a:ext>
            </a:extLst>
          </p:cNvPr>
          <p:cNvSpPr txBox="1"/>
          <p:nvPr/>
        </p:nvSpPr>
        <p:spPr>
          <a:xfrm>
            <a:off x="6550957" y="1551568"/>
            <a:ext cx="698638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i="1" dirty="0">
                <a:solidFill>
                  <a:srgbClr val="0E2841"/>
                </a:solidFill>
                <a:latin typeface="Comic Sans MS"/>
              </a:rPr>
              <a:t>&amp;</a:t>
            </a:r>
            <a:endParaRPr lang="en-US" sz="5400" b="1" i="1">
              <a:solidFill>
                <a:srgbClr val="0E2841"/>
              </a:solidFill>
              <a:latin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3FB34-5C42-8117-4DDC-9462EC0D270A}"/>
              </a:ext>
            </a:extLst>
          </p:cNvPr>
          <p:cNvSpPr txBox="1"/>
          <p:nvPr/>
        </p:nvSpPr>
        <p:spPr>
          <a:xfrm>
            <a:off x="4789411" y="2297443"/>
            <a:ext cx="6445262" cy="684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i="1" dirty="0">
                <a:solidFill>
                  <a:srgbClr val="0E2841"/>
                </a:solidFill>
                <a:latin typeface="Comic Sans MS"/>
              </a:rPr>
              <a:t>Time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A87FD-E811-918F-0B1E-EC75C3D1CA36}"/>
              </a:ext>
            </a:extLst>
          </p:cNvPr>
          <p:cNvSpPr txBox="1"/>
          <p:nvPr/>
        </p:nvSpPr>
        <p:spPr>
          <a:xfrm>
            <a:off x="966394" y="3325050"/>
            <a:ext cx="10585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mic Sans MS"/>
              </a:rPr>
              <a:t>Strategies to Improve Efficiency in Corporate Workplaces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17442-A6A3-00B6-2C1C-A975C7A7B471}"/>
              </a:ext>
            </a:extLst>
          </p:cNvPr>
          <p:cNvSpPr txBox="1"/>
          <p:nvPr/>
        </p:nvSpPr>
        <p:spPr>
          <a:xfrm>
            <a:off x="9600752" y="6287623"/>
            <a:ext cx="4480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i="1" dirty="0">
                <a:solidFill>
                  <a:schemeClr val="tx2"/>
                </a:solidFill>
              </a:rPr>
              <a:t>Rakesh Gupta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3EA6C-ECE8-7C21-D2A3-EBEA6A04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9C294-3F7A-1DEC-194F-B5EADBEC6593}"/>
              </a:ext>
            </a:extLst>
          </p:cNvPr>
          <p:cNvSpPr txBox="1"/>
          <p:nvPr/>
        </p:nvSpPr>
        <p:spPr>
          <a:xfrm>
            <a:off x="4426181" y="579730"/>
            <a:ext cx="33483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1" dirty="0">
                <a:solidFill>
                  <a:srgbClr val="0E2841"/>
                </a:solidFill>
                <a:latin typeface="Comic Sans MS"/>
                <a:ea typeface="+mn-lt"/>
                <a:cs typeface="+mn-lt"/>
              </a:rPr>
              <a:t>Introduction</a:t>
            </a:r>
            <a:endParaRPr lang="en-US" sz="2800" b="1" i="1">
              <a:solidFill>
                <a:srgbClr val="0E2841"/>
              </a:solidFill>
              <a:latin typeface="Comic Sans MS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F264F-0CEB-98A7-FBDE-D1A45F903FAD}"/>
              </a:ext>
            </a:extLst>
          </p:cNvPr>
          <p:cNvSpPr txBox="1"/>
          <p:nvPr/>
        </p:nvSpPr>
        <p:spPr>
          <a:xfrm>
            <a:off x="461927" y="948751"/>
            <a:ext cx="9593910" cy="5339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br>
              <a:rPr lang="en-US" dirty="0"/>
            </a:b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What is Productivity?</a:t>
            </a:r>
            <a:endParaRPr lang="en-US" sz="1900" b="1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Productivity is the measure of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how efficiently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tasks are completed in a given time.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It’s about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achieving more with fewer resources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while maintaining quality.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b="1" dirty="0">
              <a:solidFill>
                <a:schemeClr val="tx2"/>
              </a:solidFill>
              <a:latin typeface="Comic Sans MS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Why is Time Management Important in the Workplace?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Improves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work efficiency &amp; reduces stress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Helps in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prioritizing important tasks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Leads to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better work-life balance &amp; job satisfaction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b="1" dirty="0">
              <a:solidFill>
                <a:schemeClr val="tx2"/>
              </a:solidFill>
              <a:latin typeface="Comic Sans MS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Statistics on Productivity (Use Infographic)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55% of employees say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distractions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at work lower their productivity.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Workers spend an average of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2.5 hours daily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on non-work-related tasks.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Effective time management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can boost productivity by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40%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dirty="0">
              <a:solidFill>
                <a:schemeClr val="tx2"/>
              </a:solidFill>
              <a:latin typeface="Comic Sans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CA5B0-6490-4803-079B-B3A5BD12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DDF30-BA01-5EB1-945D-BAE7864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35E9-2039-4820-84E8-842B4200DE40}" type="datetime1"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1343E-9B03-8BEE-49BD-D2091345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00EC-DD9C-5152-01AE-D5959498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04D0D-9745-7914-B0AB-4B03FACCA09F}"/>
              </a:ext>
            </a:extLst>
          </p:cNvPr>
          <p:cNvSpPr txBox="1"/>
          <p:nvPr/>
        </p:nvSpPr>
        <p:spPr>
          <a:xfrm>
            <a:off x="3430671" y="462030"/>
            <a:ext cx="60169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Key Challenges Affecting Productivity</a:t>
            </a:r>
            <a:endParaRPr lang="en-US" sz="2400" b="1" i="1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3D454-CFD3-4595-FDF8-398802327A5F}"/>
              </a:ext>
            </a:extLst>
          </p:cNvPr>
          <p:cNvSpPr txBox="1"/>
          <p:nvPr/>
        </p:nvSpPr>
        <p:spPr>
          <a:xfrm>
            <a:off x="826054" y="1442093"/>
            <a:ext cx="10934714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1. Common Workplace Distractions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Social media &amp; smartphone usage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Unnecessary meetings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Office noise &amp; interruptions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2. Multitasking vs. Focused Work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Myth: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Multitasking increases productivity.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Reality: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It reduces efficiency by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40%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due to task-switching.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r>
              <a:rPr lang="en-US" sz="1900" b="1" dirty="0">
                <a:solidFill>
                  <a:schemeClr val="tx2"/>
                </a:solidFill>
                <a:latin typeface="Comic Sans MS"/>
              </a:rPr>
              <a:t>3. Time Wasters (Graph/Visual Representation)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Emails: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Employees check emails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36 times per hour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Meetings: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67% of meetings are considered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unproductive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Procrastination:</a:t>
            </a:r>
            <a:r>
              <a:rPr lang="en-US" sz="1900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 20% of workers admit to </a:t>
            </a:r>
            <a:r>
              <a:rPr lang="en-US" sz="1900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delaying tasks daily.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endParaRPr lang="en-US" sz="1900" dirty="0">
              <a:solidFill>
                <a:schemeClr val="tx2"/>
              </a:solidFill>
              <a:latin typeface="Comic Sans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439F09-3905-64F3-858B-4684DA15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1ACD1-1B1F-3580-F1FB-6CD57B1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3372-FF4E-4F38-AACC-757A45B60FEA}" type="datetime1"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C8A1-00D7-7740-20AA-7E205E4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70D37-8A80-358D-0FB6-624D0D0D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6ADF5-55FE-2089-F4ED-BAC783CB36E8}"/>
              </a:ext>
            </a:extLst>
          </p:cNvPr>
          <p:cNvSpPr txBox="1"/>
          <p:nvPr/>
        </p:nvSpPr>
        <p:spPr>
          <a:xfrm>
            <a:off x="729149" y="1308037"/>
            <a:ext cx="1113072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mic Sans MS"/>
              </a:rPr>
              <a:t>1. Eisenhower Matrix (Urgent vs. Important)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Quadrants: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Urgent &amp; Important →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Do it now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Important but Not Urgent →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Schedule it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Urgent but Not Important →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Delegate it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Neither Urgent nor Important →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Eliminate it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Use an Eisenhower Matrix diagram.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endParaRPr lang="en-US" i="1" dirty="0">
              <a:solidFill>
                <a:schemeClr val="tx2"/>
              </a:solidFill>
              <a:latin typeface="Comic Sans MS"/>
            </a:endParaRPr>
          </a:p>
          <a:p>
            <a:r>
              <a:rPr lang="en-US" b="1">
                <a:solidFill>
                  <a:schemeClr val="tx2"/>
                </a:solidFill>
                <a:latin typeface="Comic Sans MS"/>
              </a:rPr>
              <a:t>2. Pomodoro Technique (Work in Intervals)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Work for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25 minutes</a:t>
            </a: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, then take a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5-minute break</a:t>
            </a: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Helps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maintain focus &amp; avoid burnout</a:t>
            </a: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endParaRPr lang="en-US" dirty="0">
              <a:solidFill>
                <a:schemeClr val="tx2"/>
              </a:solidFill>
              <a:latin typeface="Comic Sans MS"/>
            </a:endParaRPr>
          </a:p>
          <a:p>
            <a:r>
              <a:rPr lang="en-US" b="1" dirty="0">
                <a:solidFill>
                  <a:schemeClr val="tx2"/>
                </a:solidFill>
                <a:latin typeface="Comic Sans MS"/>
              </a:rPr>
              <a:t>3. 80/20 Rule (Pareto Principle)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80% of results come from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20% of efforts</a:t>
            </a: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Focus on </a:t>
            </a:r>
            <a:r>
              <a:rPr lang="en-US" b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high-impact tasks first</a:t>
            </a:r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Add icons or visuals for each technique.</a:t>
            </a:r>
            <a:endParaRPr lang="en-US" dirty="0">
              <a:solidFill>
                <a:schemeClr val="tx2"/>
              </a:solidFill>
              <a:latin typeface="Comic Sans MS"/>
            </a:endParaRPr>
          </a:p>
          <a:p>
            <a:pPr algn="l"/>
            <a:endParaRPr lang="en-US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CEDB4-6A53-5C7C-30B3-B11A07089468}"/>
              </a:ext>
            </a:extLst>
          </p:cNvPr>
          <p:cNvSpPr txBox="1"/>
          <p:nvPr/>
        </p:nvSpPr>
        <p:spPr>
          <a:xfrm>
            <a:off x="2671095" y="461810"/>
            <a:ext cx="65390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Effective Time Management Techniques</a:t>
            </a:r>
            <a:endParaRPr lang="en-US" sz="2400" b="1" i="1">
              <a:solidFill>
                <a:schemeClr val="tx2"/>
              </a:solidFill>
              <a:latin typeface="Comic Sans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F38A5-C7EB-E7BC-EFCF-53ECAA76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EB9A4-7A6A-38EF-CC07-EC500A3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0623-DE10-4E72-BB29-4A94F556A5B1}" type="datetime1"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3FC5-505A-7430-0B20-7BCD6C7B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691A3-D805-5E49-8BF6-5A91E943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15C60-3824-88D2-FB97-EC46D897D7D8}"/>
              </a:ext>
            </a:extLst>
          </p:cNvPr>
          <p:cNvSpPr txBox="1"/>
          <p:nvPr/>
        </p:nvSpPr>
        <p:spPr>
          <a:xfrm>
            <a:off x="2671095" y="461810"/>
            <a:ext cx="65390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Effective Time Management Techniques</a:t>
            </a:r>
            <a:endParaRPr lang="en-US" sz="2400" b="1" i="1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31250-CBE6-6847-F5B3-33A7CE08A4C0}"/>
              </a:ext>
            </a:extLst>
          </p:cNvPr>
          <p:cNvSpPr txBox="1"/>
          <p:nvPr/>
        </p:nvSpPr>
        <p:spPr>
          <a:xfrm>
            <a:off x="658043" y="1372089"/>
            <a:ext cx="4029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1.Eisenhower Matrix diagram</a:t>
            </a:r>
            <a:endParaRPr lang="en-US">
              <a:solidFill>
                <a:schemeClr val="tx2"/>
              </a:solidFill>
              <a:latin typeface="Comic Sans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36CF2-E4C4-3AFF-DAC7-134B1470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4" y="1743559"/>
            <a:ext cx="8043333" cy="4485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938A1-211F-DB62-1CCA-D62D850A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B1EAF-FCC9-A8E3-65C1-D3B44F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0520-8AA5-4F18-86E2-4EC72C2E90B3}" type="datetime1"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71A2-040F-CDAA-8DC7-E87E459D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A2117-785D-7E68-67EF-33AAAC3B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B5DAA-6D9C-B4F6-375F-62FBB2B818A5}"/>
              </a:ext>
            </a:extLst>
          </p:cNvPr>
          <p:cNvSpPr txBox="1"/>
          <p:nvPr/>
        </p:nvSpPr>
        <p:spPr>
          <a:xfrm>
            <a:off x="2660174" y="434028"/>
            <a:ext cx="7560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i="1" dirty="0">
                <a:solidFill>
                  <a:schemeClr val="tx2"/>
                </a:solidFill>
                <a:latin typeface="Comic Sans MS"/>
              </a:rPr>
              <a:t> Tools &amp; Technologies for Productivity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F62D94-82C7-D401-E42F-9C0639C8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21888"/>
              </p:ext>
            </p:extLst>
          </p:nvPr>
        </p:nvGraphicFramePr>
        <p:xfrm>
          <a:off x="423333" y="2271888"/>
          <a:ext cx="10867977" cy="25844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33749">
                  <a:extLst>
                    <a:ext uri="{9D8B030D-6E8A-4147-A177-3AD203B41FA5}">
                      <a16:colId xmlns:a16="http://schemas.microsoft.com/office/drawing/2014/main" val="2224119534"/>
                    </a:ext>
                  </a:extLst>
                </a:gridCol>
                <a:gridCol w="3911569">
                  <a:extLst>
                    <a:ext uri="{9D8B030D-6E8A-4147-A177-3AD203B41FA5}">
                      <a16:colId xmlns:a16="http://schemas.microsoft.com/office/drawing/2014/main" val="2272629709"/>
                    </a:ext>
                  </a:extLst>
                </a:gridCol>
                <a:gridCol w="3622659">
                  <a:extLst>
                    <a:ext uri="{9D8B030D-6E8A-4147-A177-3AD203B41FA5}">
                      <a16:colId xmlns:a16="http://schemas.microsoft.com/office/drawing/2014/main" val="1070415402"/>
                    </a:ext>
                  </a:extLst>
                </a:gridCol>
              </a:tblGrid>
              <a:tr h="3272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Key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585586"/>
                  </a:ext>
                </a:extLst>
              </a:tr>
              <a:tr h="9384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Trello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 /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Asana</a:t>
                      </a:r>
                      <a:endParaRPr lang="en-US" dirty="0">
                        <a:solidFill>
                          <a:schemeClr val="tx2"/>
                        </a:solidFill>
                        <a:latin typeface="Comic Sans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Task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Organizes tasks into boards &amp; lists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45856"/>
                  </a:ext>
                </a:extLst>
              </a:tr>
              <a:tr h="3272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Google Calendar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 /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Outlook</a:t>
                      </a:r>
                      <a:endParaRPr lang="en-US" dirty="0">
                        <a:solidFill>
                          <a:schemeClr val="tx2"/>
                        </a:solidFill>
                        <a:latin typeface="Comic Sans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Scheduling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Set reminders &amp; automate meetings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6739"/>
                  </a:ext>
                </a:extLst>
              </a:tr>
              <a:tr h="56966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Forest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 /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  <a:latin typeface="Comic Sans MS"/>
                        </a:rPr>
                        <a:t>Freedom</a:t>
                      </a:r>
                      <a:endParaRPr lang="en-US" dirty="0">
                        <a:solidFill>
                          <a:schemeClr val="tx2"/>
                        </a:solidFill>
                        <a:latin typeface="Comic Sans M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Focus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mic Sans MS"/>
                        </a:rPr>
                        <a:t>Blocks distractions, improves deep 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746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325C0F-5BF8-B593-F493-0F573F251A95}"/>
              </a:ext>
            </a:extLst>
          </p:cNvPr>
          <p:cNvSpPr txBox="1"/>
          <p:nvPr/>
        </p:nvSpPr>
        <p:spPr>
          <a:xfrm>
            <a:off x="420511" y="1422400"/>
            <a:ext cx="6468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E2841"/>
                </a:solidFill>
                <a:latin typeface="Comic Sans MS"/>
              </a:rPr>
              <a:t>Top Productivity Tools (Use a Table for Comparison)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60813-46D4-9597-715A-715CC0FB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B61E1-7C5A-9A8E-A8D3-954DE551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B5C-5FA2-477B-96C8-F08B6F9ECD31}" type="datetime1"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7DBE5-0E30-1229-3359-CBF673A7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1BB71-D15D-38B9-DCF2-597CE979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8948-C2FA-04F3-B6EF-99D85CFE8E8D}"/>
              </a:ext>
            </a:extLst>
          </p:cNvPr>
          <p:cNvSpPr txBox="1"/>
          <p:nvPr/>
        </p:nvSpPr>
        <p:spPr>
          <a:xfrm>
            <a:off x="3941537" y="323122"/>
            <a:ext cx="4318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Conclusion &amp; Takeaways</a:t>
            </a:r>
            <a:endParaRPr lang="en-US" sz="2400" b="1" i="1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A84C9-1567-B522-75CC-9A70033E1D82}"/>
              </a:ext>
            </a:extLst>
          </p:cNvPr>
          <p:cNvSpPr txBox="1"/>
          <p:nvPr/>
        </p:nvSpPr>
        <p:spPr>
          <a:xfrm>
            <a:off x="1050068" y="1344088"/>
            <a:ext cx="9562625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Key Takeaways:</a:t>
            </a:r>
          </a:p>
          <a:p>
            <a:pPr marL="228600" lvl="1" indent="-228600">
              <a:buFont typeface="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</a:rPr>
              <a:t>Manage time </a:t>
            </a: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wisely</a:t>
            </a:r>
            <a:r>
              <a:rPr lang="en-US" sz="1900" dirty="0">
                <a:solidFill>
                  <a:schemeClr val="tx2"/>
                </a:solidFill>
                <a:latin typeface="Comic Sans MS"/>
              </a:rPr>
              <a:t> to boost productivity.</a:t>
            </a:r>
          </a:p>
          <a:p>
            <a:pPr marL="228600" lvl="1" indent="-228600">
              <a:buFont typeface="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</a:rPr>
              <a:t>Use </a:t>
            </a: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effective strategies &amp; tools</a:t>
            </a:r>
            <a:r>
              <a:rPr lang="en-US" sz="1900" dirty="0">
                <a:solidFill>
                  <a:schemeClr val="tx2"/>
                </a:solidFill>
                <a:latin typeface="Comic Sans MS"/>
              </a:rPr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1900" dirty="0">
                <a:solidFill>
                  <a:schemeClr val="tx2"/>
                </a:solidFill>
                <a:latin typeface="Comic Sans MS"/>
              </a:rPr>
              <a:t>Maintain </a:t>
            </a: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work-life balance</a:t>
            </a:r>
            <a:r>
              <a:rPr lang="en-US" sz="1900" dirty="0">
                <a:solidFill>
                  <a:schemeClr val="tx2"/>
                </a:solidFill>
                <a:latin typeface="Comic Sans MS"/>
              </a:rPr>
              <a:t> to avoid burnout.</a:t>
            </a:r>
          </a:p>
          <a:p>
            <a:pPr marL="0" lvl="1"/>
            <a:endParaRPr lang="en-US" sz="1900" dirty="0">
              <a:solidFill>
                <a:schemeClr val="tx2"/>
              </a:solidFill>
              <a:latin typeface="Comic Sans MS"/>
            </a:endParaRPr>
          </a:p>
          <a:p>
            <a:pPr marL="228600" indent="-228600">
              <a:buFont typeface="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Final Thought:</a:t>
            </a:r>
            <a:br>
              <a:rPr lang="en-US" sz="1900" dirty="0">
                <a:solidFill>
                  <a:schemeClr val="tx2"/>
                </a:solidFill>
                <a:latin typeface="Comic Sans MS"/>
              </a:rPr>
            </a:br>
            <a:r>
              <a:rPr lang="en-US" sz="1900" i="1" dirty="0">
                <a:solidFill>
                  <a:schemeClr val="tx2"/>
                </a:solidFill>
                <a:latin typeface="Comic Sans MS"/>
              </a:rPr>
              <a:t>“Time isn’t the main thing. It’s the only thing.” — Miles Davis</a:t>
            </a:r>
          </a:p>
          <a:p>
            <a:pPr marL="228600" indent="-228600">
              <a:buFont typeface=""/>
              <a:buChar char="•"/>
            </a:pPr>
            <a:r>
              <a:rPr lang="en-US" sz="1900" b="1" dirty="0">
                <a:solidFill>
                  <a:schemeClr val="tx2"/>
                </a:solidFill>
                <a:latin typeface="Comic Sans MS"/>
              </a:rPr>
              <a:t>Company Contact Info (if applicable).</a:t>
            </a:r>
            <a:endParaRPr lang="en-US" sz="1900" dirty="0">
              <a:solidFill>
                <a:schemeClr val="tx2"/>
              </a:solidFill>
              <a:latin typeface="Comic Sans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04A41-CC44-8234-B553-3DDA8B96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982" y="150989"/>
            <a:ext cx="1587148" cy="1744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E4E949-2DAB-986E-2A78-E4DE7AA116DF}"/>
              </a:ext>
            </a:extLst>
          </p:cNvPr>
          <p:cNvSpPr txBox="1"/>
          <p:nvPr/>
        </p:nvSpPr>
        <p:spPr>
          <a:xfrm>
            <a:off x="9338733" y="6262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i="1">
                <a:solidFill>
                  <a:srgbClr val="2C3932"/>
                </a:solidFill>
                <a:cs typeface="Arial"/>
              </a:rPr>
              <a:t>Rakesh Gupta</a:t>
            </a:r>
            <a:r>
              <a:rPr lang="en-US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43267195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231</cp:revision>
  <dcterms:created xsi:type="dcterms:W3CDTF">2025-02-04T18:20:34Z</dcterms:created>
  <dcterms:modified xsi:type="dcterms:W3CDTF">2025-02-04T19:36:35Z</dcterms:modified>
</cp:coreProperties>
</file>