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60BD5-1AD4-8A51-9BA6-358607A7E6F1}" v="3887" dt="2024-06-09T15:42:15.599"/>
    <p1510:client id="{62197DF6-2AAE-EF33-53AC-5B431940225F}" v="95" dt="2024-06-09T13:23:00.360"/>
    <p1510:client id="{78FDED56-6BF7-8105-9B18-51F0A14A59DC}" v="66" dt="2024-06-10T09:58:15.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7127" y="1711051"/>
            <a:ext cx="6998678" cy="488463"/>
          </a:xfrm>
        </p:spPr>
        <p:txBody>
          <a:bodyPr>
            <a:normAutofit/>
          </a:bodyPr>
          <a:lstStyle/>
          <a:p>
            <a:r>
              <a:rPr lang="en-US" sz="2000" b="1" u="sng">
                <a:solidFill>
                  <a:schemeClr val="tx2">
                    <a:lumMod val="75000"/>
                    <a:lumOff val="25000"/>
                  </a:schemeClr>
                </a:solidFill>
                <a:latin typeface="Times New Roman"/>
                <a:cs typeface="Times New Roman"/>
              </a:rPr>
              <a:t>CSE-311 Project</a:t>
            </a:r>
          </a:p>
        </p:txBody>
      </p:sp>
      <p:sp>
        <p:nvSpPr>
          <p:cNvPr id="3" name="Subtitle 2"/>
          <p:cNvSpPr>
            <a:spLocks noGrp="1"/>
          </p:cNvSpPr>
          <p:nvPr>
            <p:ph type="subTitle" idx="1"/>
          </p:nvPr>
        </p:nvSpPr>
        <p:spPr>
          <a:xfrm>
            <a:off x="4561229" y="2530010"/>
            <a:ext cx="4150286" cy="3592762"/>
          </a:xfrm>
        </p:spPr>
        <p:txBody>
          <a:bodyPr vert="horz" lIns="91440" tIns="45720" rIns="91440" bIns="45720" rtlCol="0" anchor="t">
            <a:normAutofit/>
          </a:bodyPr>
          <a:lstStyle/>
          <a:p>
            <a:pPr algn="l"/>
            <a:r>
              <a:rPr lang="en-US" sz="1600" b="1" dirty="0">
                <a:latin typeface="Times New Roman"/>
                <a:cs typeface="Times New Roman"/>
              </a:rPr>
              <a:t>Project Name:</a:t>
            </a:r>
            <a:r>
              <a:rPr lang="en-US" sz="1600" dirty="0">
                <a:latin typeface="Times New Roman"/>
                <a:cs typeface="Times New Roman"/>
              </a:rPr>
              <a:t> Event Management System</a:t>
            </a:r>
            <a:endParaRPr lang="en-US" dirty="0">
              <a:latin typeface="Aptos" panose="020B0004020202020204"/>
              <a:cs typeface="Times New Roman"/>
            </a:endParaRPr>
          </a:p>
          <a:p>
            <a:pPr algn="l"/>
            <a:r>
              <a:rPr lang="en-US" sz="1600" b="1" dirty="0">
                <a:latin typeface="Times New Roman"/>
                <a:cs typeface="Times New Roman"/>
              </a:rPr>
              <a:t>Project Group No.:</a:t>
            </a:r>
            <a:r>
              <a:rPr lang="en-US" sz="1600" dirty="0">
                <a:latin typeface="Times New Roman"/>
                <a:cs typeface="Times New Roman"/>
              </a:rPr>
              <a:t> 14</a:t>
            </a:r>
          </a:p>
          <a:p>
            <a:pPr algn="l"/>
            <a:r>
              <a:rPr lang="en-US" sz="1600" b="1" dirty="0">
                <a:latin typeface="Times New Roman"/>
                <a:cs typeface="Times New Roman"/>
              </a:rPr>
              <a:t>Project Members:</a:t>
            </a:r>
            <a:br>
              <a:rPr lang="en-US" sz="1600" b="1" dirty="0">
                <a:latin typeface="Times New Roman"/>
                <a:cs typeface="Times New Roman"/>
              </a:rPr>
            </a:br>
            <a:r>
              <a:rPr lang="en-US" sz="1600" b="1" dirty="0">
                <a:latin typeface="Times New Roman"/>
                <a:cs typeface="Times New Roman"/>
              </a:rPr>
              <a:t>       1.</a:t>
            </a:r>
            <a:r>
              <a:rPr lang="en-US" sz="1600" dirty="0">
                <a:latin typeface="Times New Roman"/>
                <a:cs typeface="Times New Roman"/>
              </a:rPr>
              <a:t>Md. Rakibul Islam (2131604642)</a:t>
            </a:r>
            <a:br>
              <a:rPr lang="en-US" sz="1600" dirty="0">
                <a:latin typeface="Times New Roman"/>
                <a:cs typeface="Times New Roman"/>
              </a:rPr>
            </a:br>
            <a:r>
              <a:rPr lang="en-US" sz="1600" b="1" dirty="0">
                <a:latin typeface="Times New Roman"/>
                <a:cs typeface="Times New Roman"/>
              </a:rPr>
              <a:t>       2</a:t>
            </a:r>
            <a:r>
              <a:rPr lang="en-US" sz="1600" dirty="0">
                <a:latin typeface="Times New Roman"/>
                <a:cs typeface="Times New Roman"/>
              </a:rPr>
              <a:t>.Fariha Akter Resha (2131934642)</a:t>
            </a:r>
            <a:endParaRPr lang="en-US" dirty="0">
              <a:latin typeface="Aptos" panose="020B0004020202020204"/>
              <a:cs typeface="Times New Roman"/>
            </a:endParaRPr>
          </a:p>
          <a:p>
            <a:pPr algn="l"/>
            <a:r>
              <a:rPr lang="en-US" sz="1600" b="1" dirty="0">
                <a:latin typeface="Times New Roman"/>
                <a:cs typeface="Times New Roman"/>
              </a:rPr>
              <a:t>Course: </a:t>
            </a:r>
            <a:r>
              <a:rPr lang="en-US" sz="1600" dirty="0">
                <a:latin typeface="Times New Roman"/>
                <a:cs typeface="Times New Roman"/>
              </a:rPr>
              <a:t>CSE311</a:t>
            </a:r>
            <a:endParaRPr lang="en-US">
              <a:latin typeface="Aptos" panose="020B0004020202020204"/>
              <a:cs typeface="Times New Roman"/>
            </a:endParaRPr>
          </a:p>
          <a:p>
            <a:pPr algn="l"/>
            <a:r>
              <a:rPr lang="en-US" sz="1600" b="1" dirty="0">
                <a:latin typeface="Times New Roman"/>
                <a:cs typeface="Times New Roman"/>
              </a:rPr>
              <a:t>Section</a:t>
            </a:r>
            <a:r>
              <a:rPr lang="en-US" sz="1600" dirty="0">
                <a:latin typeface="Times New Roman"/>
                <a:cs typeface="Times New Roman"/>
              </a:rPr>
              <a:t>: 09</a:t>
            </a:r>
            <a:endParaRPr lang="en-US" dirty="0">
              <a:latin typeface="Aptos" panose="020B0004020202020204"/>
              <a:cs typeface="Times New Roman"/>
            </a:endParaRPr>
          </a:p>
          <a:p>
            <a:pPr algn="l"/>
            <a:r>
              <a:rPr lang="en-US" sz="1600" b="1" dirty="0">
                <a:latin typeface="Times New Roman"/>
                <a:cs typeface="Times New Roman"/>
              </a:rPr>
              <a:t>Faculty Initial: </a:t>
            </a:r>
            <a:r>
              <a:rPr lang="en-US" sz="1600" dirty="0">
                <a:latin typeface="Times New Roman"/>
                <a:cs typeface="Times New Roman"/>
              </a:rPr>
              <a:t>ITN</a:t>
            </a:r>
            <a:endParaRPr lang="en-US" dirty="0">
              <a:latin typeface="Aptos" panose="020B0004020202020204"/>
              <a:cs typeface="Times New Roman"/>
            </a:endParaRPr>
          </a:p>
          <a:p>
            <a:pPr algn="l"/>
            <a:r>
              <a:rPr lang="en-US" sz="1600" b="1" dirty="0">
                <a:latin typeface="Times New Roman"/>
                <a:cs typeface="Times New Roman"/>
              </a:rPr>
              <a:t>Lab Instructor: </a:t>
            </a:r>
            <a:r>
              <a:rPr lang="en-US" sz="1600" dirty="0">
                <a:latin typeface="Times New Roman"/>
                <a:cs typeface="Times New Roman"/>
              </a:rPr>
              <a:t>Zia Uddin Chowdhury</a:t>
            </a:r>
            <a:br>
              <a:rPr lang="en-US" sz="1600" dirty="0">
                <a:latin typeface="Times New Roman"/>
                <a:cs typeface="Times New Roman"/>
              </a:rPr>
            </a:b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090C39-2E13-C173-762D-E925C6CF1A46}"/>
              </a:ext>
            </a:extLst>
          </p:cNvPr>
          <p:cNvSpPr txBox="1"/>
          <p:nvPr/>
        </p:nvSpPr>
        <p:spPr>
          <a:xfrm>
            <a:off x="-2059" y="172995"/>
            <a:ext cx="35566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             EVENTS DASHBOARD:</a:t>
            </a:r>
          </a:p>
        </p:txBody>
      </p:sp>
      <p:pic>
        <p:nvPicPr>
          <p:cNvPr id="4" name="Picture 3" descr="A screenshot of a phone&#10;&#10;Description automatically generated">
            <a:extLst>
              <a:ext uri="{FF2B5EF4-FFF2-40B4-BE49-F238E27FC236}">
                <a16:creationId xmlns:a16="http://schemas.microsoft.com/office/drawing/2014/main" id="{1990C054-A414-6C76-2E5A-865EFDF602F1}"/>
              </a:ext>
            </a:extLst>
          </p:cNvPr>
          <p:cNvPicPr>
            <a:picLocks noChangeAspect="1"/>
          </p:cNvPicPr>
          <p:nvPr/>
        </p:nvPicPr>
        <p:blipFill>
          <a:blip r:embed="rId2"/>
          <a:stretch>
            <a:fillRect/>
          </a:stretch>
        </p:blipFill>
        <p:spPr>
          <a:xfrm>
            <a:off x="247134" y="1475843"/>
            <a:ext cx="4005649" cy="2464691"/>
          </a:xfrm>
          <a:prstGeom prst="rect">
            <a:avLst/>
          </a:prstGeom>
        </p:spPr>
      </p:pic>
      <p:pic>
        <p:nvPicPr>
          <p:cNvPr id="5" name="Picture 4" descr="A screenshot of a music event&#10;&#10;Description automatically generated">
            <a:extLst>
              <a:ext uri="{FF2B5EF4-FFF2-40B4-BE49-F238E27FC236}">
                <a16:creationId xmlns:a16="http://schemas.microsoft.com/office/drawing/2014/main" id="{5E9E0B2A-8E82-317B-C484-8A63173EE9A8}"/>
              </a:ext>
            </a:extLst>
          </p:cNvPr>
          <p:cNvPicPr>
            <a:picLocks noChangeAspect="1"/>
          </p:cNvPicPr>
          <p:nvPr/>
        </p:nvPicPr>
        <p:blipFill>
          <a:blip r:embed="rId3"/>
          <a:stretch>
            <a:fillRect/>
          </a:stretch>
        </p:blipFill>
        <p:spPr>
          <a:xfrm>
            <a:off x="8109121" y="1470696"/>
            <a:ext cx="4077730" cy="2519645"/>
          </a:xfrm>
          <a:prstGeom prst="rect">
            <a:avLst/>
          </a:prstGeom>
        </p:spPr>
      </p:pic>
      <p:pic>
        <p:nvPicPr>
          <p:cNvPr id="6" name="Picture 5" descr="A screenshot of a phone&#10;&#10;Description automatically generated">
            <a:extLst>
              <a:ext uri="{FF2B5EF4-FFF2-40B4-BE49-F238E27FC236}">
                <a16:creationId xmlns:a16="http://schemas.microsoft.com/office/drawing/2014/main" id="{5FE03209-8FB4-2167-420A-A9D45B982C44}"/>
              </a:ext>
            </a:extLst>
          </p:cNvPr>
          <p:cNvPicPr>
            <a:picLocks noChangeAspect="1"/>
          </p:cNvPicPr>
          <p:nvPr/>
        </p:nvPicPr>
        <p:blipFill>
          <a:blip r:embed="rId4"/>
          <a:stretch>
            <a:fillRect/>
          </a:stretch>
        </p:blipFill>
        <p:spPr>
          <a:xfrm>
            <a:off x="4088027" y="1470865"/>
            <a:ext cx="4015946" cy="2495246"/>
          </a:xfrm>
          <a:prstGeom prst="rect">
            <a:avLst/>
          </a:prstGeom>
        </p:spPr>
      </p:pic>
      <p:sp>
        <p:nvSpPr>
          <p:cNvPr id="7" name="TextBox 6">
            <a:extLst>
              <a:ext uri="{FF2B5EF4-FFF2-40B4-BE49-F238E27FC236}">
                <a16:creationId xmlns:a16="http://schemas.microsoft.com/office/drawing/2014/main" id="{43397443-F4F7-B2BC-0743-E9FBFB0E09DB}"/>
              </a:ext>
            </a:extLst>
          </p:cNvPr>
          <p:cNvSpPr txBox="1"/>
          <p:nvPr/>
        </p:nvSpPr>
        <p:spPr>
          <a:xfrm>
            <a:off x="3519616" y="4446373"/>
            <a:ext cx="51630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cs typeface="Times New Roman"/>
              </a:rPr>
              <a:t>Every Event Dashboard will display the upcoming event or show. Guest and audience can follow this for their role.</a:t>
            </a:r>
          </a:p>
        </p:txBody>
      </p:sp>
    </p:spTree>
    <p:extLst>
      <p:ext uri="{BB962C8B-B14F-4D97-AF65-F5344CB8AC3E}">
        <p14:creationId xmlns:p14="http://schemas.microsoft.com/office/powerpoint/2010/main" val="390193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1BA1CF-4A84-4F42-0C19-D8F2B25BF323}"/>
              </a:ext>
            </a:extLst>
          </p:cNvPr>
          <p:cNvSpPr txBox="1"/>
          <p:nvPr/>
        </p:nvSpPr>
        <p:spPr>
          <a:xfrm>
            <a:off x="306860" y="183292"/>
            <a:ext cx="34640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          Guest and Audience:</a:t>
            </a:r>
          </a:p>
        </p:txBody>
      </p:sp>
      <p:sp>
        <p:nvSpPr>
          <p:cNvPr id="3" name="TextBox 2">
            <a:extLst>
              <a:ext uri="{FF2B5EF4-FFF2-40B4-BE49-F238E27FC236}">
                <a16:creationId xmlns:a16="http://schemas.microsoft.com/office/drawing/2014/main" id="{C08937CE-8CB2-F685-3665-464E9ADC5C4E}"/>
              </a:ext>
            </a:extLst>
          </p:cNvPr>
          <p:cNvSpPr txBox="1"/>
          <p:nvPr/>
        </p:nvSpPr>
        <p:spPr>
          <a:xfrm>
            <a:off x="2407509" y="4765590"/>
            <a:ext cx="696509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cs typeface="Times New Roman"/>
              </a:rPr>
              <a:t>Guest and Audience can easily complete their process following this page.</a:t>
            </a:r>
          </a:p>
        </p:txBody>
      </p:sp>
      <p:pic>
        <p:nvPicPr>
          <p:cNvPr id="4" name="Picture 3" descr="A screenshot of a computer&#10;&#10;Description automatically generated">
            <a:extLst>
              <a:ext uri="{FF2B5EF4-FFF2-40B4-BE49-F238E27FC236}">
                <a16:creationId xmlns:a16="http://schemas.microsoft.com/office/drawing/2014/main" id="{5FA38FE2-76D7-FB3F-040A-EA70DAC47BC0}"/>
              </a:ext>
            </a:extLst>
          </p:cNvPr>
          <p:cNvPicPr>
            <a:picLocks noChangeAspect="1"/>
          </p:cNvPicPr>
          <p:nvPr/>
        </p:nvPicPr>
        <p:blipFill>
          <a:blip r:embed="rId2"/>
          <a:stretch>
            <a:fillRect/>
          </a:stretch>
        </p:blipFill>
        <p:spPr>
          <a:xfrm>
            <a:off x="7465541" y="1256795"/>
            <a:ext cx="3851190" cy="3098437"/>
          </a:xfrm>
          <a:prstGeom prst="rect">
            <a:avLst/>
          </a:prstGeom>
        </p:spPr>
      </p:pic>
      <p:pic>
        <p:nvPicPr>
          <p:cNvPr id="5" name="Picture 4" descr="A screenshot of a form&#10;&#10;Description automatically generated">
            <a:extLst>
              <a:ext uri="{FF2B5EF4-FFF2-40B4-BE49-F238E27FC236}">
                <a16:creationId xmlns:a16="http://schemas.microsoft.com/office/drawing/2014/main" id="{5C20DB9D-304D-F126-F0C2-7410D2FE18F6}"/>
              </a:ext>
            </a:extLst>
          </p:cNvPr>
          <p:cNvPicPr>
            <a:picLocks noChangeAspect="1"/>
          </p:cNvPicPr>
          <p:nvPr/>
        </p:nvPicPr>
        <p:blipFill>
          <a:blip r:embed="rId3"/>
          <a:stretch>
            <a:fillRect/>
          </a:stretch>
        </p:blipFill>
        <p:spPr>
          <a:xfrm>
            <a:off x="3773960" y="1251647"/>
            <a:ext cx="3690356" cy="3126261"/>
          </a:xfrm>
          <a:prstGeom prst="rect">
            <a:avLst/>
          </a:prstGeom>
        </p:spPr>
      </p:pic>
      <p:pic>
        <p:nvPicPr>
          <p:cNvPr id="6" name="Picture 5" descr="A screenshot of a form&#10;&#10;Description automatically generated">
            <a:extLst>
              <a:ext uri="{FF2B5EF4-FFF2-40B4-BE49-F238E27FC236}">
                <a16:creationId xmlns:a16="http://schemas.microsoft.com/office/drawing/2014/main" id="{E5C5C096-1C63-1A3D-A8AF-BF314AA2EE3B}"/>
              </a:ext>
            </a:extLst>
          </p:cNvPr>
          <p:cNvPicPr>
            <a:picLocks noChangeAspect="1"/>
          </p:cNvPicPr>
          <p:nvPr/>
        </p:nvPicPr>
        <p:blipFill>
          <a:blip r:embed="rId4"/>
          <a:stretch>
            <a:fillRect/>
          </a:stretch>
        </p:blipFill>
        <p:spPr>
          <a:xfrm>
            <a:off x="123568" y="1287687"/>
            <a:ext cx="3654546" cy="3085071"/>
          </a:xfrm>
          <a:prstGeom prst="rect">
            <a:avLst/>
          </a:prstGeom>
        </p:spPr>
      </p:pic>
    </p:spTree>
    <p:extLst>
      <p:ext uri="{BB962C8B-B14F-4D97-AF65-F5344CB8AC3E}">
        <p14:creationId xmlns:p14="http://schemas.microsoft.com/office/powerpoint/2010/main" val="318117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8BD18B-782A-8EC8-5E4B-16A7D2BC26F6}"/>
              </a:ext>
            </a:extLst>
          </p:cNvPr>
          <p:cNvSpPr txBox="1"/>
          <p:nvPr/>
        </p:nvSpPr>
        <p:spPr>
          <a:xfrm>
            <a:off x="4353697" y="2932670"/>
            <a:ext cx="41642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accent4">
                    <a:lumMod val="50000"/>
                  </a:schemeClr>
                </a:solidFill>
                <a:latin typeface="Times New Roman"/>
                <a:cs typeface="Times New Roman"/>
              </a:rPr>
              <a:t>THANK YOU</a:t>
            </a:r>
          </a:p>
        </p:txBody>
      </p:sp>
    </p:spTree>
    <p:extLst>
      <p:ext uri="{BB962C8B-B14F-4D97-AF65-F5344CB8AC3E}">
        <p14:creationId xmlns:p14="http://schemas.microsoft.com/office/powerpoint/2010/main" val="133439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8E429D-D292-02D8-6E19-86C538CE257C}"/>
              </a:ext>
            </a:extLst>
          </p:cNvPr>
          <p:cNvSpPr txBox="1"/>
          <p:nvPr/>
        </p:nvSpPr>
        <p:spPr>
          <a:xfrm>
            <a:off x="-11722" y="1"/>
            <a:ext cx="12227167" cy="6524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a:latin typeface="Times New Roman"/>
                <a:cs typeface="Times New Roman"/>
              </a:rPr>
              <a:t>EVENT MANAGEMENT SYSTEM</a:t>
            </a:r>
          </a:p>
          <a:p>
            <a:pPr algn="ctr"/>
            <a:endParaRPr lang="en-US" sz="1600" b="1" u="sng">
              <a:latin typeface="Times New Roman"/>
              <a:cs typeface="Times New Roman"/>
            </a:endParaRPr>
          </a:p>
          <a:p>
            <a:r>
              <a:rPr lang="en-US" b="1">
                <a:latin typeface="Times New Roman"/>
                <a:cs typeface="Times New Roman"/>
              </a:rPr>
              <a:t>INTRODUCTION: </a:t>
            </a:r>
          </a:p>
          <a:p>
            <a:r>
              <a:rPr lang="en-US" sz="1600">
                <a:latin typeface="Times New Roman"/>
                <a:ea typeface="+mn-lt"/>
                <a:cs typeface="+mn-lt"/>
              </a:rPr>
              <a:t>In the world of event planning, Our project stands as a transformative force in the realm of event management. We've created a platform that simplifies organizing all kinds of celebrations, from weddings to birthdays and everything in between. Our focus is on making things easy for administrators, giving them the tools they need to manage events effortlessly. Our system is designed to be user-friendly, with simple interfaces and helpful features</a:t>
            </a:r>
            <a:endParaRPr lang="en-US" b="1">
              <a:latin typeface="Times New Roman"/>
              <a:ea typeface="+mn-lt"/>
              <a:cs typeface="Times New Roman"/>
            </a:endParaRPr>
          </a:p>
          <a:p>
            <a:br>
              <a:rPr lang="en-US" sz="1600">
                <a:latin typeface="Times New Roman"/>
                <a:ea typeface="+mn-lt"/>
                <a:cs typeface="+mn-lt"/>
              </a:rPr>
            </a:br>
            <a:r>
              <a:rPr lang="en-US" b="1">
                <a:latin typeface="Times New Roman"/>
                <a:ea typeface="+mn-lt"/>
                <a:cs typeface="+mn-lt"/>
              </a:rPr>
              <a:t>SPECIALTIES:</a:t>
            </a:r>
            <a:endParaRPr lang="en-US" b="1">
              <a:latin typeface="Times New Roman"/>
              <a:cs typeface="Times New Roman"/>
            </a:endParaRPr>
          </a:p>
          <a:p>
            <a:pPr marL="285750" indent="-285750">
              <a:buFont typeface="Arial"/>
              <a:buChar char="•"/>
            </a:pPr>
            <a:r>
              <a:rPr lang="en-US" sz="1600" b="1">
                <a:latin typeface="Times New Roman"/>
                <a:ea typeface="+mn-lt"/>
                <a:cs typeface="+mn-lt"/>
              </a:rPr>
              <a:t>Modular Event Management</a:t>
            </a:r>
            <a:r>
              <a:rPr lang="en-US" sz="1600">
                <a:latin typeface="Times New Roman"/>
                <a:ea typeface="+mn-lt"/>
                <a:cs typeface="+mn-lt"/>
              </a:rPr>
              <a:t>: The system is designed with modularity in mind, accommodating different event types seamlessly. Whether it's a grand wedding, a lively birthday bash, or an electrifying music show, administrators can effortlessly manage each event category with dedicated functionalities.</a:t>
            </a:r>
            <a:endParaRPr lang="en-US">
              <a:latin typeface="Times New Roman"/>
              <a:cs typeface="Times New Roman"/>
            </a:endParaRPr>
          </a:p>
          <a:p>
            <a:pPr marL="285750" indent="-285750">
              <a:buFont typeface="Arial"/>
              <a:buChar char="•"/>
            </a:pPr>
            <a:r>
              <a:rPr lang="en-US" sz="1600" b="1">
                <a:latin typeface="Times New Roman"/>
                <a:ea typeface="+mn-lt"/>
                <a:cs typeface="+mn-lt"/>
              </a:rPr>
              <a:t>User-Friendly Interface</a:t>
            </a:r>
            <a:r>
              <a:rPr lang="en-US" sz="1600">
                <a:latin typeface="Times New Roman"/>
                <a:ea typeface="+mn-lt"/>
                <a:cs typeface="+mn-lt"/>
              </a:rPr>
              <a:t>: The user interface is intuitive and user-friendly, leveraging Bootstrap for responsive design and interactive components. Administrators can navigate through user accounts, view upcoming events, and perform actions like event deletion with ease.</a:t>
            </a:r>
            <a:endParaRPr lang="en-US">
              <a:latin typeface="Times New Roman"/>
              <a:cs typeface="Times New Roman"/>
            </a:endParaRPr>
          </a:p>
          <a:p>
            <a:pPr marL="285750" indent="-285750">
              <a:buFont typeface="Arial"/>
              <a:buChar char="•"/>
            </a:pPr>
            <a:r>
              <a:rPr lang="en-US" sz="1600" b="1">
                <a:latin typeface="Times New Roman"/>
                <a:ea typeface="+mn-lt"/>
                <a:cs typeface="+mn-lt"/>
              </a:rPr>
              <a:t>Dynamic Modal Dialogs</a:t>
            </a:r>
            <a:r>
              <a:rPr lang="en-US" sz="1600">
                <a:latin typeface="Times New Roman"/>
                <a:ea typeface="+mn-lt"/>
                <a:cs typeface="+mn-lt"/>
              </a:rPr>
              <a:t>: Modal dialogs are dynamically generated for confirmation prompts when deleting users or events. This enhances user experience by providing clear feedback and ensuring that critical actions are deliberate and irreversible.</a:t>
            </a:r>
            <a:endParaRPr lang="en-US">
              <a:latin typeface="Times New Roman"/>
              <a:cs typeface="Times New Roman"/>
            </a:endParaRPr>
          </a:p>
          <a:p>
            <a:pPr marL="285750" indent="-285750">
              <a:buFont typeface="Arial"/>
              <a:buChar char="•"/>
            </a:pPr>
            <a:r>
              <a:rPr lang="en-US" sz="1600" b="1">
                <a:latin typeface="Times New Roman"/>
                <a:ea typeface="+mn-lt"/>
                <a:cs typeface="+mn-lt"/>
              </a:rPr>
              <a:t>Upcoming Event Display</a:t>
            </a:r>
            <a:r>
              <a:rPr lang="en-US" sz="1600">
                <a:latin typeface="Times New Roman"/>
                <a:ea typeface="+mn-lt"/>
                <a:cs typeface="+mn-lt"/>
              </a:rPr>
              <a:t>: The system intelligently displays upcoming events for each event category, enabling administrators to stay informed about scheduled events. This feature aids in planning and coordination, ensuring that events are managed effectively and executed seamlessly.</a:t>
            </a:r>
            <a:endParaRPr lang="en-US">
              <a:latin typeface="Times New Roman"/>
              <a:cs typeface="Times New Roman"/>
            </a:endParaRPr>
          </a:p>
          <a:p>
            <a:pPr marL="285750" indent="-285750">
              <a:buFont typeface="Arial"/>
              <a:buChar char="•"/>
            </a:pPr>
            <a:r>
              <a:rPr lang="en-US" sz="1600" b="1">
                <a:latin typeface="Times New Roman"/>
                <a:ea typeface="+mn-lt"/>
                <a:cs typeface="+mn-lt"/>
              </a:rPr>
              <a:t>Scalable Architecture</a:t>
            </a:r>
            <a:r>
              <a:rPr lang="en-US" sz="1600">
                <a:latin typeface="Times New Roman"/>
                <a:ea typeface="+mn-lt"/>
                <a:cs typeface="+mn-lt"/>
              </a:rPr>
              <a:t>: The architecture of the system is scalable, allowing for the addition of custom event types as per the requirements of the application. The "Other Events (Other Dashboard)" category provides flexibility for users to add and manage diverse event types beyond the predefined categories.</a:t>
            </a:r>
            <a:endParaRPr lang="en-US">
              <a:latin typeface="Times New Roman"/>
              <a:cs typeface="Times New Roman"/>
            </a:endParaRPr>
          </a:p>
          <a:p>
            <a:pPr marL="285750" indent="-285750">
              <a:buFont typeface="Arial"/>
              <a:buChar char="•"/>
            </a:pPr>
            <a:r>
              <a:rPr lang="en-US" sz="1600" b="1">
                <a:latin typeface="Times New Roman"/>
                <a:ea typeface="+mn-lt"/>
                <a:cs typeface="+mn-lt"/>
              </a:rPr>
              <a:t>Comprehensive Error Handling</a:t>
            </a:r>
            <a:r>
              <a:rPr lang="en-US" sz="1600">
                <a:latin typeface="Times New Roman"/>
                <a:ea typeface="+mn-lt"/>
                <a:cs typeface="+mn-lt"/>
              </a:rPr>
              <a:t>: The system incorporates comprehensive error handling mechanisms, providing informative error messages in case of database errors or unsuccessful operations. This ensures reliability and robustness, enhancing the overall stability of the system.</a:t>
            </a:r>
            <a:endParaRPr lang="en-US">
              <a:latin typeface="Times New Roman"/>
              <a:cs typeface="Times New Roman"/>
            </a:endParaRPr>
          </a:p>
          <a:p>
            <a:pPr marL="285750" indent="-285750">
              <a:buFont typeface="Arial"/>
              <a:buChar char="•"/>
            </a:pPr>
            <a:r>
              <a:rPr lang="en-US" sz="1600" b="1">
                <a:latin typeface="Times New Roman"/>
                <a:ea typeface="+mn-lt"/>
                <a:cs typeface="+mn-lt"/>
              </a:rPr>
              <a:t>Secure Session Management</a:t>
            </a:r>
            <a:r>
              <a:rPr lang="en-US" sz="1600">
                <a:latin typeface="Times New Roman"/>
                <a:ea typeface="+mn-lt"/>
                <a:cs typeface="+mn-lt"/>
              </a:rPr>
              <a:t>: Session management is implemented securely to maintain user authentication state across multiple page requests. This mitigates security risks and unauthorized access, safeguarding sensitive user data and administrative functionalities.</a:t>
            </a:r>
            <a:endParaRPr lang="en-US">
              <a:latin typeface="Times New Roman"/>
            </a:endParaRPr>
          </a:p>
          <a:p>
            <a:endParaRPr lang="en-US" sz="1600">
              <a:latin typeface="Times New Roman"/>
              <a:ea typeface="+mn-lt"/>
              <a:cs typeface="+mn-lt"/>
            </a:endParaRPr>
          </a:p>
        </p:txBody>
      </p:sp>
    </p:spTree>
    <p:extLst>
      <p:ext uri="{BB962C8B-B14F-4D97-AF65-F5344CB8AC3E}">
        <p14:creationId xmlns:p14="http://schemas.microsoft.com/office/powerpoint/2010/main" val="26142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15AD70-0D70-855E-3AFE-C7EA010572DF}"/>
              </a:ext>
            </a:extLst>
          </p:cNvPr>
          <p:cNvSpPr txBox="1"/>
          <p:nvPr/>
        </p:nvSpPr>
        <p:spPr>
          <a:xfrm>
            <a:off x="8237" y="8238"/>
            <a:ext cx="1219612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TECHNOLOGIES:</a:t>
            </a:r>
          </a:p>
          <a:p>
            <a:pPr marL="228600" indent="-228600">
              <a:buAutoNum type="arabicPeriod"/>
            </a:pPr>
            <a:r>
              <a:rPr lang="en-US" sz="1600" b="1">
                <a:latin typeface="Times New Roman"/>
                <a:cs typeface="Times New Roman"/>
              </a:rPr>
              <a:t>PHP</a:t>
            </a:r>
            <a:r>
              <a:rPr lang="en-US" sz="1600">
                <a:latin typeface="Times New Roman"/>
                <a:cs typeface="Times New Roman"/>
              </a:rPr>
              <a:t>: PHP is used for server-side scripting to handle dynamic content generation, database interactions, and server-side processing.</a:t>
            </a:r>
          </a:p>
          <a:p>
            <a:pPr marL="228600" indent="-228600">
              <a:buFont typeface=""/>
              <a:buAutoNum type="arabicPeriod"/>
            </a:pPr>
            <a:r>
              <a:rPr lang="en-US" sz="1600" b="1">
                <a:latin typeface="Times New Roman"/>
                <a:cs typeface="Times New Roman"/>
              </a:rPr>
              <a:t>MySQL Database</a:t>
            </a:r>
            <a:r>
              <a:rPr lang="en-US" sz="1600">
                <a:latin typeface="Times New Roman"/>
                <a:cs typeface="Times New Roman"/>
              </a:rPr>
              <a:t>: The project utilizes a MySQL database to store and manage user accounts, event details, and other related data.</a:t>
            </a:r>
          </a:p>
          <a:p>
            <a:pPr marL="228600" indent="-228600">
              <a:buFont typeface=""/>
              <a:buAutoNum type="arabicPeriod"/>
            </a:pPr>
            <a:r>
              <a:rPr lang="en-US" sz="1600" b="1">
                <a:latin typeface="Times New Roman"/>
                <a:cs typeface="Times New Roman"/>
              </a:rPr>
              <a:t>Bootstrap</a:t>
            </a:r>
            <a:r>
              <a:rPr lang="en-US" sz="1600">
                <a:latin typeface="Times New Roman"/>
                <a:cs typeface="Times New Roman"/>
              </a:rPr>
              <a:t>: Bootstrap framework is used for front-end development to create a responsive and visually appealing user interface. It provides pre-designed CSS and JavaScript components for styling and layout purposes.</a:t>
            </a:r>
          </a:p>
          <a:p>
            <a:pPr marL="228600" indent="-228600">
              <a:buFont typeface=""/>
              <a:buAutoNum type="arabicPeriod"/>
            </a:pPr>
            <a:r>
              <a:rPr lang="en-US" sz="1600" b="1">
                <a:latin typeface="Times New Roman"/>
                <a:cs typeface="Times New Roman"/>
              </a:rPr>
              <a:t>jQuery</a:t>
            </a:r>
            <a:r>
              <a:rPr lang="en-US" sz="1600">
                <a:latin typeface="Times New Roman"/>
                <a:cs typeface="Times New Roman"/>
              </a:rPr>
              <a:t>: jQuery library is included for client-side scripting to simplify DOM manipulation, event handling, and asynchronous HTTP requests. It enhances the user interface and provides interactive features.</a:t>
            </a:r>
          </a:p>
          <a:p>
            <a:pPr marL="228600" indent="-228600">
              <a:buFont typeface=""/>
              <a:buAutoNum type="arabicPeriod"/>
            </a:pPr>
            <a:r>
              <a:rPr lang="en-US" sz="1600" b="1">
                <a:latin typeface="Times New Roman"/>
                <a:cs typeface="Times New Roman"/>
              </a:rPr>
              <a:t>HTML</a:t>
            </a:r>
            <a:r>
              <a:rPr lang="en-US" sz="1600">
                <a:latin typeface="Times New Roman"/>
                <a:cs typeface="Times New Roman"/>
              </a:rPr>
              <a:t>: HTML (Hypertext Markup Language) is used for structuring the content of web pages. It defines the layout and elements of the user interface, such as tables, forms, and modal dialogs.</a:t>
            </a:r>
          </a:p>
          <a:p>
            <a:pPr marL="228600" indent="-228600">
              <a:buFont typeface=""/>
              <a:buAutoNum type="arabicPeriod"/>
            </a:pPr>
            <a:r>
              <a:rPr lang="en-US" sz="1600" b="1">
                <a:latin typeface="Times New Roman"/>
                <a:cs typeface="Times New Roman"/>
              </a:rPr>
              <a:t>CSS</a:t>
            </a:r>
            <a:r>
              <a:rPr lang="en-US" sz="1600">
                <a:latin typeface="Times New Roman"/>
                <a:cs typeface="Times New Roman"/>
              </a:rPr>
              <a:t>: Although not explicitly shown in the script, CSS (Cascading Style Sheets) can be used for styling and customizing the appearance of HTML elements to improve the visual presentation of the web pages.</a:t>
            </a:r>
          </a:p>
          <a:p>
            <a:pPr marL="228600" indent="-228600">
              <a:buFont typeface=""/>
              <a:buAutoNum type="arabicPeriod"/>
            </a:pPr>
            <a:r>
              <a:rPr lang="en-US" sz="1600" b="1">
                <a:latin typeface="Times New Roman"/>
                <a:cs typeface="Times New Roman"/>
              </a:rPr>
              <a:t>Session Management</a:t>
            </a:r>
            <a:r>
              <a:rPr lang="en-US" sz="1600">
                <a:latin typeface="Times New Roman"/>
                <a:cs typeface="Times New Roman"/>
              </a:rPr>
              <a:t>: PHP session management is implemented to maintain user authentication state across multiple page requests. It ensures secure access control and data protection.</a:t>
            </a:r>
          </a:p>
          <a:p>
            <a:pPr marL="228600" indent="-228600">
              <a:buAutoNum type="arabicPeriod"/>
            </a:pPr>
            <a:endParaRPr lang="en-US" sz="1600">
              <a:latin typeface="Times New Roman"/>
              <a:cs typeface="Times New Roman"/>
            </a:endParaRPr>
          </a:p>
          <a:p>
            <a:r>
              <a:rPr lang="en-US" sz="1600">
                <a:latin typeface="Times New Roman"/>
                <a:cs typeface="Times New Roman"/>
              </a:rPr>
              <a:t>This comprehensive set of technologies collaborates to form the backbone of the project, facilitating efficient event management and ensuring a seamless user experience.</a:t>
            </a:r>
            <a:br>
              <a:rPr lang="en-US" sz="1600">
                <a:latin typeface="Times New Roman"/>
                <a:cs typeface="Times New Roman"/>
              </a:rPr>
            </a:br>
            <a:endParaRPr lang="en-US" sz="1600">
              <a:latin typeface="Times New Roman"/>
              <a:cs typeface="Times New Roman"/>
            </a:endParaRPr>
          </a:p>
          <a:p>
            <a:endParaRPr lang="en-US" b="1">
              <a:latin typeface="Times New Roman"/>
              <a:cs typeface="Times New Roman"/>
            </a:endParaRPr>
          </a:p>
          <a:p>
            <a:endParaRPr lang="en-US" sz="1600" b="1">
              <a:latin typeface="Times New Roman"/>
              <a:cs typeface="Times New Roman"/>
            </a:endParaRPr>
          </a:p>
          <a:p>
            <a:endParaRPr lang="en-US" sz="1600" b="1">
              <a:latin typeface="Times New Roman"/>
              <a:cs typeface="Times New Roman"/>
            </a:endParaRPr>
          </a:p>
        </p:txBody>
      </p:sp>
    </p:spTree>
    <p:extLst>
      <p:ext uri="{BB962C8B-B14F-4D97-AF65-F5344CB8AC3E}">
        <p14:creationId xmlns:p14="http://schemas.microsoft.com/office/powerpoint/2010/main" val="75043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12070A-004C-C70A-D058-20DDD9A8F6D6}"/>
              </a:ext>
            </a:extLst>
          </p:cNvPr>
          <p:cNvSpPr txBox="1"/>
          <p:nvPr/>
        </p:nvSpPr>
        <p:spPr>
          <a:xfrm>
            <a:off x="-2060" y="8240"/>
            <a:ext cx="1216522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WORK DISTRIBUTION:</a:t>
            </a:r>
          </a:p>
          <a:p>
            <a:pPr marL="285750" indent="-285750">
              <a:buFont typeface="Arial"/>
              <a:buChar char="•"/>
            </a:pPr>
            <a:r>
              <a:rPr lang="en-US" sz="1600" b="1" dirty="0">
                <a:latin typeface="Times New Roman"/>
                <a:cs typeface="Times New Roman"/>
              </a:rPr>
              <a:t>Fariha Akter Resha: </a:t>
            </a:r>
            <a:r>
              <a:rPr lang="en-US" sz="1600" dirty="0">
                <a:latin typeface="Times New Roman"/>
                <a:ea typeface="+mn-lt"/>
                <a:cs typeface="+mn-lt"/>
              </a:rPr>
              <a:t>was responsible for frontend design, which includes creating a visually appealing and user-friendly interface for the web application. She was involved utilizing technologies such as HTML, CSS, Bootstrap to design and implement the layout, styling, and interactive components of the user interface. She </a:t>
            </a:r>
            <a:r>
              <a:rPr lang="en-US" sz="1600" dirty="0">
                <a:latin typeface="Aptos"/>
                <a:ea typeface="+mn-lt"/>
                <a:cs typeface="+mn-lt"/>
              </a:rPr>
              <a:t>focused</a:t>
            </a:r>
            <a:r>
              <a:rPr lang="en-US" sz="1600" dirty="0">
                <a:ea typeface="+mn-lt"/>
                <a:cs typeface="+mn-lt"/>
              </a:rPr>
              <a:t> on ensuring that the frontend design met usability and accessibility standard</a:t>
            </a:r>
          </a:p>
          <a:p>
            <a:pPr marL="285750" indent="-285750">
              <a:buFont typeface="Arial"/>
              <a:buChar char="•"/>
            </a:pPr>
            <a:endParaRPr lang="en-US" sz="1600" dirty="0">
              <a:latin typeface="Times New Roman"/>
              <a:cs typeface="Times New Roman"/>
            </a:endParaRPr>
          </a:p>
          <a:p>
            <a:pPr marL="285750" indent="-285750">
              <a:buFont typeface="Arial"/>
              <a:buChar char="•"/>
            </a:pPr>
            <a:r>
              <a:rPr lang="en-US" sz="1600" b="1" dirty="0">
                <a:latin typeface="Times New Roman"/>
                <a:cs typeface="Times New Roman"/>
              </a:rPr>
              <a:t>Md. Rakibul Islam: </a:t>
            </a:r>
            <a:r>
              <a:rPr lang="en-US" sz="1600" dirty="0">
                <a:latin typeface="Times New Roman"/>
                <a:ea typeface="+mn-lt"/>
                <a:cs typeface="+mn-lt"/>
              </a:rPr>
              <a:t>was assigned to backend development and database management. His responsibilities included implementing server-side functionality using PHP, handling database interactions, and ensuring the integrity and security of the MySQL database, used jQuery for event handling and DOM manipulation . He collaborated with the frontend designer to integrate frontend and backend components seamlessly.</a:t>
            </a:r>
          </a:p>
          <a:p>
            <a:pPr marL="285750" indent="-285750">
              <a:buFont typeface="Arial"/>
              <a:buChar char="•"/>
            </a:pPr>
            <a:endParaRPr lang="en-US" sz="1600" dirty="0">
              <a:latin typeface="Times New Roman"/>
              <a:cs typeface="Times New Roman"/>
            </a:endParaRPr>
          </a:p>
          <a:p>
            <a:pPr marL="285750" indent="-285750">
              <a:buFont typeface="Arial"/>
              <a:buChar char="•"/>
            </a:pPr>
            <a:endParaRPr lang="en-US" sz="1600" dirty="0">
              <a:latin typeface="Times New Roman"/>
              <a:cs typeface="Times New Roman"/>
            </a:endParaRPr>
          </a:p>
          <a:p>
            <a:pPr marL="285750" indent="-285750">
              <a:buFont typeface="Arial"/>
              <a:buChar char="•"/>
            </a:pPr>
            <a:endParaRPr lang="en-US" sz="1600" dirty="0">
              <a:latin typeface="Times New Roman"/>
              <a:cs typeface="Times New Roman"/>
            </a:endParaRPr>
          </a:p>
          <a:p>
            <a:pPr marL="285750" indent="-285750">
              <a:buFont typeface="Arial"/>
              <a:buChar char="•"/>
            </a:pPr>
            <a:endParaRPr lang="en-US" sz="1600" dirty="0">
              <a:latin typeface="Times New Roman"/>
              <a:cs typeface="Times New Roman"/>
            </a:endParaRPr>
          </a:p>
          <a:p>
            <a:pPr marL="285750" indent="-285750">
              <a:buFont typeface="Arial"/>
              <a:buChar char="•"/>
            </a:pPr>
            <a:endParaRPr lang="en-US" sz="1600" dirty="0">
              <a:latin typeface="Times New Roman"/>
              <a:cs typeface="Times New Roman"/>
            </a:endParaRPr>
          </a:p>
        </p:txBody>
      </p:sp>
    </p:spTree>
    <p:extLst>
      <p:ext uri="{BB962C8B-B14F-4D97-AF65-F5344CB8AC3E}">
        <p14:creationId xmlns:p14="http://schemas.microsoft.com/office/powerpoint/2010/main" val="395141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9F5626-4412-0DAE-2A47-C5556BD49C8E}"/>
              </a:ext>
            </a:extLst>
          </p:cNvPr>
          <p:cNvSpPr txBox="1"/>
          <p:nvPr/>
        </p:nvSpPr>
        <p:spPr>
          <a:xfrm>
            <a:off x="8239" y="8239"/>
            <a:ext cx="1217694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METHODOLOGY:</a:t>
            </a:r>
          </a:p>
          <a:p>
            <a:endParaRPr lang="en-US" b="1" dirty="0">
              <a:latin typeface="Times New Roman"/>
              <a:cs typeface="Times New Roman"/>
            </a:endParaRPr>
          </a:p>
          <a:p>
            <a:r>
              <a:rPr lang="en-US" sz="1600" b="1" dirty="0">
                <a:latin typeface="Times New Roman"/>
                <a:cs typeface="Times New Roman"/>
              </a:rPr>
              <a:t>            HOME-PAGE:</a:t>
            </a:r>
            <a:br>
              <a:rPr lang="en-US" sz="1600" b="1" dirty="0">
                <a:latin typeface="Times New Roman"/>
                <a:cs typeface="Times New Roman"/>
              </a:rPr>
            </a:br>
            <a:endParaRPr lang="en-US" sz="1600" b="1" dirty="0">
              <a:latin typeface="Times New Roman"/>
              <a:cs typeface="Times New Roman"/>
            </a:endParaRPr>
          </a:p>
        </p:txBody>
      </p:sp>
      <p:pic>
        <p:nvPicPr>
          <p:cNvPr id="3" name="Picture 2" descr="A screenshot of a computer&#10;&#10;Description automatically generated">
            <a:extLst>
              <a:ext uri="{FF2B5EF4-FFF2-40B4-BE49-F238E27FC236}">
                <a16:creationId xmlns:a16="http://schemas.microsoft.com/office/drawing/2014/main" id="{D1367E43-C293-A230-0DF3-A52760149934}"/>
              </a:ext>
            </a:extLst>
          </p:cNvPr>
          <p:cNvPicPr>
            <a:picLocks noChangeAspect="1"/>
          </p:cNvPicPr>
          <p:nvPr/>
        </p:nvPicPr>
        <p:blipFill>
          <a:blip r:embed="rId2"/>
          <a:stretch>
            <a:fillRect/>
          </a:stretch>
        </p:blipFill>
        <p:spPr>
          <a:xfrm>
            <a:off x="3770395" y="938325"/>
            <a:ext cx="6096000" cy="3514381"/>
          </a:xfrm>
          <a:prstGeom prst="rect">
            <a:avLst/>
          </a:prstGeom>
        </p:spPr>
      </p:pic>
      <p:sp>
        <p:nvSpPr>
          <p:cNvPr id="4" name="TextBox 3">
            <a:extLst>
              <a:ext uri="{FF2B5EF4-FFF2-40B4-BE49-F238E27FC236}">
                <a16:creationId xmlns:a16="http://schemas.microsoft.com/office/drawing/2014/main" id="{13551370-B7C0-C412-73DD-4624EA8F27B4}"/>
              </a:ext>
            </a:extLst>
          </p:cNvPr>
          <p:cNvSpPr txBox="1"/>
          <p:nvPr/>
        </p:nvSpPr>
        <p:spPr>
          <a:xfrm>
            <a:off x="-2059" y="4446373"/>
            <a:ext cx="1190779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latin typeface="Times New Roman"/>
                <a:ea typeface="+mn-lt"/>
                <a:cs typeface="+mn-lt"/>
              </a:rPr>
              <a:t>Navigation Bar</a:t>
            </a:r>
            <a:r>
              <a:rPr lang="en-US" sz="1600" dirty="0">
                <a:latin typeface="Times New Roman"/>
                <a:ea typeface="+mn-lt"/>
                <a:cs typeface="+mn-lt"/>
              </a:rPr>
              <a:t>: Specify the buttons included in the navigation bar. For example, mention buttons like Home, Admin, About, Signup, and </a:t>
            </a:r>
            <a:r>
              <a:rPr lang="en-US" sz="1600" err="1">
                <a:latin typeface="Times New Roman"/>
                <a:ea typeface="+mn-lt"/>
                <a:cs typeface="+mn-lt"/>
              </a:rPr>
              <a:t>Signin</a:t>
            </a:r>
            <a:r>
              <a:rPr lang="en-US" sz="1600" dirty="0">
                <a:latin typeface="Times New Roman"/>
                <a:ea typeface="+mn-lt"/>
                <a:cs typeface="+mn-lt"/>
              </a:rPr>
              <a:t>.</a:t>
            </a:r>
            <a:endParaRPr lang="en-US" sz="1600">
              <a:latin typeface="Times New Roman"/>
              <a:cs typeface="Times New Roman"/>
            </a:endParaRPr>
          </a:p>
          <a:p>
            <a:pPr marL="285750" indent="-285750">
              <a:buFont typeface="Arial"/>
              <a:buChar char="•"/>
            </a:pPr>
            <a:r>
              <a:rPr lang="en-US" sz="1600" b="1" dirty="0">
                <a:latin typeface="Times New Roman"/>
                <a:cs typeface="Times New Roman"/>
              </a:rPr>
              <a:t>Admin: </a:t>
            </a:r>
            <a:r>
              <a:rPr lang="en-US" sz="1600" dirty="0">
                <a:latin typeface="Times New Roman"/>
                <a:cs typeface="Times New Roman"/>
              </a:rPr>
              <a:t>Admin can easily control it.</a:t>
            </a:r>
            <a:endParaRPr lang="en-US" sz="1600">
              <a:latin typeface="Times New Roman"/>
              <a:cs typeface="Times New Roman"/>
            </a:endParaRPr>
          </a:p>
          <a:p>
            <a:pPr marL="285750" indent="-285750">
              <a:buFont typeface="Arial"/>
              <a:buChar char="•"/>
            </a:pPr>
            <a:r>
              <a:rPr lang="en-US" sz="1600" b="1" dirty="0">
                <a:latin typeface="Times New Roman"/>
                <a:ea typeface="+mn-lt"/>
                <a:cs typeface="+mn-lt"/>
              </a:rPr>
              <a:t>Signup and </a:t>
            </a:r>
            <a:r>
              <a:rPr lang="en-US" sz="1600" b="1" err="1">
                <a:latin typeface="Times New Roman"/>
                <a:ea typeface="+mn-lt"/>
                <a:cs typeface="+mn-lt"/>
              </a:rPr>
              <a:t>Signin</a:t>
            </a:r>
            <a:r>
              <a:rPr lang="en-US" sz="1600" dirty="0">
                <a:latin typeface="Times New Roman"/>
                <a:ea typeface="+mn-lt"/>
                <a:cs typeface="+mn-lt"/>
              </a:rPr>
              <a:t>: Clarify the process for users who are signing up for the first time and those who are signing in. Mention any specific features or functionalities related to these processes, such as form fields for registration, password requirements, or account verification methods.</a:t>
            </a:r>
            <a:endParaRPr lang="en-US" sz="1600" dirty="0">
              <a:latin typeface="Times New Roman"/>
            </a:endParaRPr>
          </a:p>
          <a:p>
            <a:pPr marL="285750" indent="-285750">
              <a:buFont typeface="Arial"/>
              <a:buChar char="•"/>
            </a:pPr>
            <a:r>
              <a:rPr lang="en-US" sz="1600" b="1" dirty="0">
                <a:latin typeface="Times New Roman"/>
                <a:ea typeface="+mn-lt"/>
                <a:cs typeface="+mn-lt"/>
              </a:rPr>
              <a:t>About: </a:t>
            </a:r>
            <a:r>
              <a:rPr lang="en-US" sz="1600" dirty="0">
                <a:latin typeface="Times New Roman"/>
                <a:ea typeface="+mn-lt"/>
                <a:cs typeface="+mn-lt"/>
              </a:rPr>
              <a:t>Information about our support has been provided here.</a:t>
            </a:r>
          </a:p>
          <a:p>
            <a:pPr marL="285750" indent="-285750">
              <a:buFont typeface="Arial"/>
              <a:buChar char="•"/>
            </a:pPr>
            <a:r>
              <a:rPr lang="en-US" sz="1600" b="1" dirty="0">
                <a:latin typeface="Times New Roman"/>
                <a:ea typeface="+mn-lt"/>
                <a:cs typeface="+mn-lt"/>
              </a:rPr>
              <a:t>User Experience</a:t>
            </a:r>
            <a:r>
              <a:rPr lang="en-US" sz="1600" dirty="0">
                <a:latin typeface="Times New Roman"/>
                <a:ea typeface="+mn-lt"/>
                <a:cs typeface="+mn-lt"/>
              </a:rPr>
              <a:t>: Highlight the user-friendly nature of the homepage. Describe how the layout and design elements facilitate easy navigation and interaction for users.</a:t>
            </a:r>
            <a:endParaRPr lang="en-US" dirty="0">
              <a:latin typeface="Times New Roman"/>
            </a:endParaRPr>
          </a:p>
          <a:p>
            <a:endParaRPr lang="en-US" sz="1600" dirty="0">
              <a:latin typeface="Times New Roman"/>
              <a:cs typeface="Times New Roman"/>
            </a:endParaRPr>
          </a:p>
        </p:txBody>
      </p:sp>
    </p:spTree>
    <p:extLst>
      <p:ext uri="{BB962C8B-B14F-4D97-AF65-F5344CB8AC3E}">
        <p14:creationId xmlns:p14="http://schemas.microsoft.com/office/powerpoint/2010/main" val="145856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0FA687FB-92A9-34D7-79BD-A1D344505274}"/>
              </a:ext>
            </a:extLst>
          </p:cNvPr>
          <p:cNvPicPr>
            <a:picLocks noChangeAspect="1"/>
          </p:cNvPicPr>
          <p:nvPr/>
        </p:nvPicPr>
        <p:blipFill>
          <a:blip r:embed="rId2"/>
          <a:stretch>
            <a:fillRect/>
          </a:stretch>
        </p:blipFill>
        <p:spPr>
          <a:xfrm>
            <a:off x="10297" y="971762"/>
            <a:ext cx="4057135" cy="3349288"/>
          </a:xfrm>
          <a:prstGeom prst="rect">
            <a:avLst/>
          </a:prstGeom>
        </p:spPr>
      </p:pic>
      <p:pic>
        <p:nvPicPr>
          <p:cNvPr id="3" name="Picture 2" descr="A screenshot of a calendar&#10;&#10;Description automatically generated">
            <a:extLst>
              <a:ext uri="{FF2B5EF4-FFF2-40B4-BE49-F238E27FC236}">
                <a16:creationId xmlns:a16="http://schemas.microsoft.com/office/drawing/2014/main" id="{C22A9402-DE60-7736-9CC3-FADDB2AB22D9}"/>
              </a:ext>
            </a:extLst>
          </p:cNvPr>
          <p:cNvPicPr>
            <a:picLocks noChangeAspect="1"/>
          </p:cNvPicPr>
          <p:nvPr/>
        </p:nvPicPr>
        <p:blipFill>
          <a:blip r:embed="rId3"/>
          <a:stretch>
            <a:fillRect/>
          </a:stretch>
        </p:blipFill>
        <p:spPr>
          <a:xfrm>
            <a:off x="4062284" y="956315"/>
            <a:ext cx="4314568" cy="3375615"/>
          </a:xfrm>
          <a:prstGeom prst="rect">
            <a:avLst/>
          </a:prstGeom>
        </p:spPr>
      </p:pic>
      <p:pic>
        <p:nvPicPr>
          <p:cNvPr id="4" name="Picture 3" descr="A screenshot of a wedding event&#10;&#10;Description automatically generated">
            <a:extLst>
              <a:ext uri="{FF2B5EF4-FFF2-40B4-BE49-F238E27FC236}">
                <a16:creationId xmlns:a16="http://schemas.microsoft.com/office/drawing/2014/main" id="{DA6F6DD2-F2B8-FD15-C27F-83F3088C4A1D}"/>
              </a:ext>
            </a:extLst>
          </p:cNvPr>
          <p:cNvPicPr>
            <a:picLocks noChangeAspect="1"/>
          </p:cNvPicPr>
          <p:nvPr/>
        </p:nvPicPr>
        <p:blipFill>
          <a:blip r:embed="rId4"/>
          <a:stretch>
            <a:fillRect/>
          </a:stretch>
        </p:blipFill>
        <p:spPr>
          <a:xfrm>
            <a:off x="8381999" y="951166"/>
            <a:ext cx="3717325" cy="3343718"/>
          </a:xfrm>
          <a:prstGeom prst="rect">
            <a:avLst/>
          </a:prstGeom>
        </p:spPr>
      </p:pic>
      <p:sp>
        <p:nvSpPr>
          <p:cNvPr id="6" name="TextBox 5">
            <a:extLst>
              <a:ext uri="{FF2B5EF4-FFF2-40B4-BE49-F238E27FC236}">
                <a16:creationId xmlns:a16="http://schemas.microsoft.com/office/drawing/2014/main" id="{E79E537F-B8BB-E1DE-BEFA-7F790FC8F214}"/>
              </a:ext>
            </a:extLst>
          </p:cNvPr>
          <p:cNvSpPr txBox="1"/>
          <p:nvPr/>
        </p:nvSpPr>
        <p:spPr>
          <a:xfrm>
            <a:off x="18536" y="245077"/>
            <a:ext cx="43289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            ADMIN Page:</a:t>
            </a:r>
          </a:p>
        </p:txBody>
      </p:sp>
      <p:sp>
        <p:nvSpPr>
          <p:cNvPr id="7" name="TextBox 6">
            <a:extLst>
              <a:ext uri="{FF2B5EF4-FFF2-40B4-BE49-F238E27FC236}">
                <a16:creationId xmlns:a16="http://schemas.microsoft.com/office/drawing/2014/main" id="{3F9E30C8-7A7E-7F3D-CF1A-2DEA1B24400B}"/>
              </a:ext>
            </a:extLst>
          </p:cNvPr>
          <p:cNvSpPr txBox="1"/>
          <p:nvPr/>
        </p:nvSpPr>
        <p:spPr>
          <a:xfrm>
            <a:off x="646670" y="4868563"/>
            <a:ext cx="111354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cs typeface="Times New Roman"/>
              </a:rPr>
              <a:t>This is the Admin Page. Admin can see all the users information along with upcoming events information. Admin can remove any users and events by clicking on Delete.</a:t>
            </a:r>
            <a:endParaRPr lang="en-US" sz="1600" b="1" dirty="0">
              <a:latin typeface="Times New Roman"/>
              <a:cs typeface="Times New Roman"/>
            </a:endParaRPr>
          </a:p>
        </p:txBody>
      </p:sp>
    </p:spTree>
    <p:extLst>
      <p:ext uri="{BB962C8B-B14F-4D97-AF65-F5344CB8AC3E}">
        <p14:creationId xmlns:p14="http://schemas.microsoft.com/office/powerpoint/2010/main" val="374256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3883C-081B-B8BF-7A8A-50E0D1AB394F}"/>
              </a:ext>
            </a:extLst>
          </p:cNvPr>
          <p:cNvSpPr txBox="1"/>
          <p:nvPr/>
        </p:nvSpPr>
        <p:spPr>
          <a:xfrm>
            <a:off x="-53545" y="8238"/>
            <a:ext cx="74181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                 </a:t>
            </a:r>
            <a:r>
              <a:rPr lang="en-US" b="1" dirty="0" err="1">
                <a:latin typeface="Times New Roman"/>
                <a:cs typeface="Times New Roman"/>
              </a:rPr>
              <a:t>USERs'</a:t>
            </a:r>
            <a:r>
              <a:rPr lang="en-US" b="1" dirty="0">
                <a:latin typeface="Times New Roman"/>
                <a:cs typeface="Times New Roman"/>
              </a:rPr>
              <a:t> Profile:</a:t>
            </a:r>
            <a:endParaRPr lang="en-US" sz="1600" b="1" dirty="0">
              <a:latin typeface="Times New Roman"/>
              <a:cs typeface="Times New Roman"/>
            </a:endParaRPr>
          </a:p>
        </p:txBody>
      </p:sp>
      <p:sp>
        <p:nvSpPr>
          <p:cNvPr id="3" name="TextBox 2">
            <a:extLst>
              <a:ext uri="{FF2B5EF4-FFF2-40B4-BE49-F238E27FC236}">
                <a16:creationId xmlns:a16="http://schemas.microsoft.com/office/drawing/2014/main" id="{524171CE-DDD7-B67C-BBF8-236689689A18}"/>
              </a:ext>
            </a:extLst>
          </p:cNvPr>
          <p:cNvSpPr txBox="1"/>
          <p:nvPr/>
        </p:nvSpPr>
        <p:spPr>
          <a:xfrm>
            <a:off x="1552833" y="4878859"/>
            <a:ext cx="83758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cs typeface="Times New Roman"/>
              </a:rPr>
              <a:t>In this page, User can easily </a:t>
            </a:r>
            <a:r>
              <a:rPr lang="en-US" sz="1600" dirty="0" err="1">
                <a:latin typeface="Times New Roman"/>
                <a:cs typeface="Times New Roman"/>
              </a:rPr>
              <a:t>upade</a:t>
            </a:r>
            <a:r>
              <a:rPr lang="en-US" sz="1600" dirty="0">
                <a:latin typeface="Times New Roman"/>
                <a:cs typeface="Times New Roman"/>
              </a:rPr>
              <a:t> their profile. If user wants to delete his account, he can also do it in </a:t>
            </a:r>
            <a:r>
              <a:rPr lang="en-US" sz="1600" dirty="0" err="1">
                <a:latin typeface="Times New Roman"/>
                <a:cs typeface="Times New Roman"/>
              </a:rPr>
              <a:t>thia</a:t>
            </a:r>
            <a:r>
              <a:rPr lang="en-US" sz="1600" dirty="0">
                <a:latin typeface="Times New Roman"/>
                <a:cs typeface="Times New Roman"/>
              </a:rPr>
              <a:t> </a:t>
            </a:r>
            <a:r>
              <a:rPr lang="en-US" sz="1600" dirty="0" err="1">
                <a:latin typeface="Times New Roman"/>
                <a:cs typeface="Times New Roman"/>
              </a:rPr>
              <a:t>page.After</a:t>
            </a:r>
            <a:r>
              <a:rPr lang="en-US" sz="1600" dirty="0">
                <a:latin typeface="Times New Roman"/>
                <a:cs typeface="Times New Roman"/>
              </a:rPr>
              <a:t> </a:t>
            </a:r>
            <a:r>
              <a:rPr lang="en-US" sz="1600" dirty="0" err="1">
                <a:latin typeface="Times New Roman"/>
                <a:cs typeface="Times New Roman"/>
              </a:rPr>
              <a:t>loggin</a:t>
            </a:r>
            <a:r>
              <a:rPr lang="en-US" sz="1600" dirty="0">
                <a:latin typeface="Times New Roman"/>
                <a:cs typeface="Times New Roman"/>
              </a:rPr>
              <a:t> out user will go back to the Homepage.</a:t>
            </a:r>
          </a:p>
        </p:txBody>
      </p:sp>
      <p:pic>
        <p:nvPicPr>
          <p:cNvPr id="4" name="Picture 3" descr="A screenshot of a profile&#10;&#10;Description automatically generated">
            <a:extLst>
              <a:ext uri="{FF2B5EF4-FFF2-40B4-BE49-F238E27FC236}">
                <a16:creationId xmlns:a16="http://schemas.microsoft.com/office/drawing/2014/main" id="{B1B230F3-DF09-EA26-5D6A-A03F5D3773B3}"/>
              </a:ext>
            </a:extLst>
          </p:cNvPr>
          <p:cNvPicPr>
            <a:picLocks noChangeAspect="1"/>
          </p:cNvPicPr>
          <p:nvPr/>
        </p:nvPicPr>
        <p:blipFill>
          <a:blip r:embed="rId2"/>
          <a:stretch>
            <a:fillRect/>
          </a:stretch>
        </p:blipFill>
        <p:spPr>
          <a:xfrm>
            <a:off x="3430791" y="589005"/>
            <a:ext cx="4032959" cy="4114800"/>
          </a:xfrm>
          <a:prstGeom prst="rect">
            <a:avLst/>
          </a:prstGeom>
        </p:spPr>
      </p:pic>
    </p:spTree>
    <p:extLst>
      <p:ext uri="{BB962C8B-B14F-4D97-AF65-F5344CB8AC3E}">
        <p14:creationId xmlns:p14="http://schemas.microsoft.com/office/powerpoint/2010/main" val="320108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589DEB-B1F1-98EB-6F01-C15EBC90E2F6}"/>
              </a:ext>
            </a:extLst>
          </p:cNvPr>
          <p:cNvSpPr txBox="1"/>
          <p:nvPr/>
        </p:nvSpPr>
        <p:spPr>
          <a:xfrm>
            <a:off x="-32951" y="-22654"/>
            <a:ext cx="75005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                                                                                 DASHBOARD:</a:t>
            </a:r>
          </a:p>
        </p:txBody>
      </p:sp>
      <p:sp>
        <p:nvSpPr>
          <p:cNvPr id="3" name="TextBox 2">
            <a:extLst>
              <a:ext uri="{FF2B5EF4-FFF2-40B4-BE49-F238E27FC236}">
                <a16:creationId xmlns:a16="http://schemas.microsoft.com/office/drawing/2014/main" id="{643DB997-0A94-BCC3-2A40-1266FB832088}"/>
              </a:ext>
            </a:extLst>
          </p:cNvPr>
          <p:cNvSpPr txBox="1"/>
          <p:nvPr/>
        </p:nvSpPr>
        <p:spPr>
          <a:xfrm>
            <a:off x="2077994" y="4899453"/>
            <a:ext cx="80360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cs typeface="Times New Roman"/>
              </a:rPr>
              <a:t>In this page, users or guest can see the </a:t>
            </a:r>
            <a:r>
              <a:rPr lang="en-US" sz="1600" dirty="0" err="1">
                <a:latin typeface="Times New Roman"/>
                <a:cs typeface="Times New Roman"/>
              </a:rPr>
              <a:t>Dashboard.After</a:t>
            </a:r>
            <a:r>
              <a:rPr lang="en-US" sz="1600" dirty="0">
                <a:latin typeface="Times New Roman"/>
                <a:cs typeface="Times New Roman"/>
              </a:rPr>
              <a:t> clicking on desirable card, they can see their expected events details in the next page</a:t>
            </a:r>
          </a:p>
        </p:txBody>
      </p:sp>
      <p:pic>
        <p:nvPicPr>
          <p:cNvPr id="4" name="Picture 3" descr="A screenshot of a dashboard&#10;&#10;Description automatically generated">
            <a:extLst>
              <a:ext uri="{FF2B5EF4-FFF2-40B4-BE49-F238E27FC236}">
                <a16:creationId xmlns:a16="http://schemas.microsoft.com/office/drawing/2014/main" id="{D246FA62-3068-5C10-68B6-8B47B842E160}"/>
              </a:ext>
            </a:extLst>
          </p:cNvPr>
          <p:cNvPicPr>
            <a:picLocks noChangeAspect="1"/>
          </p:cNvPicPr>
          <p:nvPr/>
        </p:nvPicPr>
        <p:blipFill>
          <a:blip r:embed="rId2"/>
          <a:stretch>
            <a:fillRect/>
          </a:stretch>
        </p:blipFill>
        <p:spPr>
          <a:xfrm>
            <a:off x="2646405" y="534572"/>
            <a:ext cx="6096000" cy="3770586"/>
          </a:xfrm>
          <a:prstGeom prst="rect">
            <a:avLst/>
          </a:prstGeom>
        </p:spPr>
      </p:pic>
    </p:spTree>
    <p:extLst>
      <p:ext uri="{BB962C8B-B14F-4D97-AF65-F5344CB8AC3E}">
        <p14:creationId xmlns:p14="http://schemas.microsoft.com/office/powerpoint/2010/main" val="47800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8FA553-0FF5-3F14-0935-730B224FAF67}"/>
              </a:ext>
            </a:extLst>
          </p:cNvPr>
          <p:cNvSpPr txBox="1"/>
          <p:nvPr/>
        </p:nvSpPr>
        <p:spPr>
          <a:xfrm>
            <a:off x="-22654" y="8238"/>
            <a:ext cx="74902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EVENTS</a:t>
            </a:r>
            <a:r>
              <a:rPr lang="en-US" sz="1600" b="1" dirty="0">
                <a:latin typeface="Times New Roman"/>
                <a:cs typeface="Times New Roman"/>
              </a:rPr>
              <a:t>:</a:t>
            </a:r>
          </a:p>
        </p:txBody>
      </p:sp>
      <p:sp>
        <p:nvSpPr>
          <p:cNvPr id="4" name="TextBox 3">
            <a:extLst>
              <a:ext uri="{FF2B5EF4-FFF2-40B4-BE49-F238E27FC236}">
                <a16:creationId xmlns:a16="http://schemas.microsoft.com/office/drawing/2014/main" id="{8DAD5BAF-7E2E-5F33-FDD4-370CD4CC362A}"/>
              </a:ext>
            </a:extLst>
          </p:cNvPr>
          <p:cNvSpPr txBox="1"/>
          <p:nvPr/>
        </p:nvSpPr>
        <p:spPr>
          <a:xfrm>
            <a:off x="2253049" y="4817077"/>
            <a:ext cx="724311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cs typeface="Times New Roman"/>
              </a:rPr>
              <a:t>If Users want to create any events, they can follow these forms. Events will be </a:t>
            </a:r>
            <a:r>
              <a:rPr lang="en-US" sz="1600" dirty="0" err="1">
                <a:latin typeface="Times New Roman"/>
                <a:cs typeface="Times New Roman"/>
              </a:rPr>
              <a:t>creater</a:t>
            </a:r>
            <a:r>
              <a:rPr lang="en-US" sz="1600" dirty="0">
                <a:latin typeface="Times New Roman"/>
                <a:cs typeface="Times New Roman"/>
              </a:rPr>
              <a:t> automatically in Events Dashboard.</a:t>
            </a:r>
            <a:endParaRPr lang="en-US" sz="1600" b="1" dirty="0">
              <a:latin typeface="Times New Roman"/>
              <a:cs typeface="Times New Roman"/>
            </a:endParaRPr>
          </a:p>
        </p:txBody>
      </p:sp>
      <p:pic>
        <p:nvPicPr>
          <p:cNvPr id="5" name="Picture 4" descr="A screenshot of a wedding registration form&#10;&#10;Description automatically generated">
            <a:extLst>
              <a:ext uri="{FF2B5EF4-FFF2-40B4-BE49-F238E27FC236}">
                <a16:creationId xmlns:a16="http://schemas.microsoft.com/office/drawing/2014/main" id="{C2B27798-09DC-A3DF-5B37-84F302404B5B}"/>
              </a:ext>
            </a:extLst>
          </p:cNvPr>
          <p:cNvPicPr>
            <a:picLocks noChangeAspect="1"/>
          </p:cNvPicPr>
          <p:nvPr/>
        </p:nvPicPr>
        <p:blipFill>
          <a:blip r:embed="rId2"/>
          <a:stretch>
            <a:fillRect/>
          </a:stretch>
        </p:blipFill>
        <p:spPr>
          <a:xfrm>
            <a:off x="310433" y="794951"/>
            <a:ext cx="3034674" cy="2601097"/>
          </a:xfrm>
          <a:prstGeom prst="rect">
            <a:avLst/>
          </a:prstGeom>
        </p:spPr>
      </p:pic>
      <p:pic>
        <p:nvPicPr>
          <p:cNvPr id="6" name="Picture 5" descr="A screenshot of a birthday event&#10;&#10;Description automatically generated">
            <a:extLst>
              <a:ext uri="{FF2B5EF4-FFF2-40B4-BE49-F238E27FC236}">
                <a16:creationId xmlns:a16="http://schemas.microsoft.com/office/drawing/2014/main" id="{01FED87D-1D53-85BC-EA11-A4B71AACDC44}"/>
              </a:ext>
            </a:extLst>
          </p:cNvPr>
          <p:cNvPicPr>
            <a:picLocks noChangeAspect="1"/>
          </p:cNvPicPr>
          <p:nvPr/>
        </p:nvPicPr>
        <p:blipFill>
          <a:blip r:embed="rId3"/>
          <a:stretch>
            <a:fillRect/>
          </a:stretch>
        </p:blipFill>
        <p:spPr>
          <a:xfrm>
            <a:off x="2776636" y="1129614"/>
            <a:ext cx="3317719" cy="2951206"/>
          </a:xfrm>
          <a:prstGeom prst="rect">
            <a:avLst/>
          </a:prstGeom>
        </p:spPr>
      </p:pic>
      <p:pic>
        <p:nvPicPr>
          <p:cNvPr id="7" name="Picture 6" descr="A screenshot of a web page&#10;&#10;Description automatically generated">
            <a:extLst>
              <a:ext uri="{FF2B5EF4-FFF2-40B4-BE49-F238E27FC236}">
                <a16:creationId xmlns:a16="http://schemas.microsoft.com/office/drawing/2014/main" id="{C9CADAC1-4002-EBC2-DE9F-5CE77A4B47A6}"/>
              </a:ext>
            </a:extLst>
          </p:cNvPr>
          <p:cNvPicPr>
            <a:picLocks noChangeAspect="1"/>
          </p:cNvPicPr>
          <p:nvPr/>
        </p:nvPicPr>
        <p:blipFill>
          <a:blip r:embed="rId4"/>
          <a:stretch>
            <a:fillRect/>
          </a:stretch>
        </p:blipFill>
        <p:spPr>
          <a:xfrm>
            <a:off x="5531163" y="650788"/>
            <a:ext cx="3495198" cy="2889423"/>
          </a:xfrm>
          <a:prstGeom prst="rect">
            <a:avLst/>
          </a:prstGeom>
        </p:spPr>
      </p:pic>
      <p:pic>
        <p:nvPicPr>
          <p:cNvPr id="8" name="Picture 7" descr="A screenshot of a web page&#10;&#10;Description automatically generated">
            <a:extLst>
              <a:ext uri="{FF2B5EF4-FFF2-40B4-BE49-F238E27FC236}">
                <a16:creationId xmlns:a16="http://schemas.microsoft.com/office/drawing/2014/main" id="{60ABF37B-175C-8724-AAD9-5804ABE22195}"/>
              </a:ext>
            </a:extLst>
          </p:cNvPr>
          <p:cNvPicPr>
            <a:picLocks noChangeAspect="1"/>
          </p:cNvPicPr>
          <p:nvPr/>
        </p:nvPicPr>
        <p:blipFill>
          <a:blip r:embed="rId5"/>
          <a:stretch>
            <a:fillRect/>
          </a:stretch>
        </p:blipFill>
        <p:spPr>
          <a:xfrm>
            <a:off x="8341189" y="1338924"/>
            <a:ext cx="3350968" cy="2518720"/>
          </a:xfrm>
          <a:prstGeom prst="rect">
            <a:avLst/>
          </a:prstGeom>
        </p:spPr>
      </p:pic>
    </p:spTree>
    <p:extLst>
      <p:ext uri="{BB962C8B-B14F-4D97-AF65-F5344CB8AC3E}">
        <p14:creationId xmlns:p14="http://schemas.microsoft.com/office/powerpoint/2010/main" val="1837214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CSE-311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368</cp:revision>
  <dcterms:created xsi:type="dcterms:W3CDTF">2024-06-09T13:15:16Z</dcterms:created>
  <dcterms:modified xsi:type="dcterms:W3CDTF">2024-06-10T09:58:51Z</dcterms:modified>
</cp:coreProperties>
</file>