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227" r:id="rId1"/>
  </p:sldMasterIdLst>
  <p:notesMasterIdLst>
    <p:notesMasterId r:id="rId18"/>
  </p:notesMasterIdLst>
  <p:sldIdLst>
    <p:sldId id="256" r:id="rId2"/>
    <p:sldId id="266" r:id="rId3"/>
    <p:sldId id="294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6" r:id="rId16"/>
    <p:sldId id="28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553CDB-EC57-D441-BE5B-05A0A4E95158}">
          <p14:sldIdLst>
            <p14:sldId id="256"/>
            <p14:sldId id="266"/>
          </p14:sldIdLst>
        </p14:section>
        <p14:section name="Contexte" id="{FF543FF7-C1DD-CA42-AF45-EBDC7CEF3751}">
          <p14:sldIdLst>
            <p14:sldId id="294"/>
          </p14:sldIdLst>
        </p14:section>
        <p14:section name="Stratégies de défense" id="{A0EFE9D3-39BE-9C40-A602-FEFAC48A2172}">
          <p14:sldIdLst>
            <p14:sldId id="283"/>
            <p14:sldId id="284"/>
            <p14:sldId id="285"/>
            <p14:sldId id="286"/>
          </p14:sldIdLst>
        </p14:section>
        <p14:section name="Outils d'analyse" id="{16D0E0D1-C0C6-1F42-B922-8B74AB19EF77}">
          <p14:sldIdLst>
            <p14:sldId id="287"/>
            <p14:sldId id="288"/>
          </p14:sldIdLst>
        </p14:section>
        <p14:section name="Stratégies de masquage" id="{5A6983F1-2AF6-D44D-BE21-BE5BE751AC7C}">
          <p14:sldIdLst>
            <p14:sldId id="289"/>
          </p14:sldIdLst>
        </p14:section>
        <p14:section name="Proxy" id="{59CAE6D8-1268-6842-B767-3744283B3958}">
          <p14:sldIdLst>
            <p14:sldId id="290"/>
          </p14:sldIdLst>
        </p14:section>
        <p14:section name="Crawler" id="{07A339DD-BC36-174B-9B3D-FD11B4511FB4}">
          <p14:sldIdLst>
            <p14:sldId id="291"/>
            <p14:sldId id="292"/>
            <p14:sldId id="293"/>
          </p14:sldIdLst>
        </p14:section>
        <p14:section name="Fin" id="{1467F58C-623C-BB42-BD94-D910C259071E}">
          <p14:sldIdLst>
            <p14:sldId id="296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D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55"/>
    <p:restoredTop sz="86435"/>
  </p:normalViewPr>
  <p:slideViewPr>
    <p:cSldViewPr snapToGrid="0" snapToObjects="1">
      <p:cViewPr>
        <p:scale>
          <a:sx n="195" d="100"/>
          <a:sy n="195" d="100"/>
        </p:scale>
        <p:origin x="161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71" d="100"/>
          <a:sy n="171" d="100"/>
        </p:scale>
        <p:origin x="655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52108-2748-4746-8E09-B55C5DDE6B27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D3AB0-6DC0-2948-B47F-1C9904D62B4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5110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2D3AB0-6DC0-2948-B47F-1C9904D62B4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480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2D3AB0-6DC0-2948-B47F-1C9904D62B4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843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2D3AB0-6DC0-2948-B47F-1C9904D62B4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01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2D3AB0-6DC0-2948-B47F-1C9904D62B4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716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ACD432">
                    <a:alpha val="60000"/>
                  </a:srgbClr>
                </a:solidFill>
              </a:defRPr>
            </a:lvl1pPr>
          </a:lstStyle>
          <a:p>
            <a:fld id="{AE7C9D13-1642-CC4F-A977-8F279D13DECF}" type="datetime1">
              <a:rPr lang="fr-FR" smtClean="0"/>
              <a:pPr/>
              <a:t>08/01/2019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56E2F1-E93E-AC41-A252-1040A5848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639" y="6400798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COUCHOUD Thomas — COLEAU Victor</a:t>
            </a:r>
          </a:p>
        </p:txBody>
      </p:sp>
    </p:spTree>
    <p:extLst>
      <p:ext uri="{BB962C8B-B14F-4D97-AF65-F5344CB8AC3E}">
        <p14:creationId xmlns:p14="http://schemas.microsoft.com/office/powerpoint/2010/main" val="352229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D5F8-025D-E44C-8E3A-F33425FEAD26}" type="datetime1">
              <a:rPr lang="fr-FR" smtClean="0"/>
              <a:t>08/01/2019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8E6198-886D-5A42-BEE4-AABC7ABB51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03266" y="6163239"/>
            <a:ext cx="205740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90A0D6-BFB0-CD4F-B190-8E54DD2576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5745" y="6150713"/>
            <a:ext cx="1930400" cy="596900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71975BF-32E5-5E46-8A70-B414DD6E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639" y="6400798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COUCHOUD Thomas — COLEAU Victor</a:t>
            </a:r>
          </a:p>
        </p:txBody>
      </p:sp>
    </p:spTree>
    <p:extLst>
      <p:ext uri="{BB962C8B-B14F-4D97-AF65-F5344CB8AC3E}">
        <p14:creationId xmlns:p14="http://schemas.microsoft.com/office/powerpoint/2010/main" val="274567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B952-7F99-7145-A20C-5548F8BE161C}" type="datetime1">
              <a:rPr lang="fr-FR" smtClean="0"/>
              <a:t>08/01/2019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C4FB45-E509-6F46-AC59-E8CC2AC0D4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03266" y="6163239"/>
            <a:ext cx="205740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91CB0E-3DF6-9047-99BD-299D6134BB1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5745" y="6150713"/>
            <a:ext cx="1930400" cy="596900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84A6C4D-3A1B-A94B-A8AF-BA8900DB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639" y="6400798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COUCHOUD Thomas — COLEAU Victor</a:t>
            </a:r>
          </a:p>
        </p:txBody>
      </p:sp>
    </p:spTree>
    <p:extLst>
      <p:ext uri="{BB962C8B-B14F-4D97-AF65-F5344CB8AC3E}">
        <p14:creationId xmlns:p14="http://schemas.microsoft.com/office/powerpoint/2010/main" val="2458609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21AE-63FC-AC40-9811-18D1A52E9FEC}" type="datetime1">
              <a:rPr lang="fr-FR" smtClean="0"/>
              <a:t>08/01/2019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74D8C0-120B-424B-9B1F-8D274CB64B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03266" y="6163239"/>
            <a:ext cx="2057400" cy="533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5D0661-6CDE-6D46-BCFD-4371AAB9D6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5745" y="6150713"/>
            <a:ext cx="1930400" cy="596900"/>
          </a:xfrm>
          <a:prstGeom prst="rect">
            <a:avLst/>
          </a:prstGeom>
        </p:spPr>
      </p:pic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D90EF46B-90FA-054B-A8BB-FE0C1C33E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639" y="6400798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COUCHOUD Thomas — COLEAU Victor</a:t>
            </a:r>
          </a:p>
        </p:txBody>
      </p:sp>
    </p:spTree>
    <p:extLst>
      <p:ext uri="{BB962C8B-B14F-4D97-AF65-F5344CB8AC3E}">
        <p14:creationId xmlns:p14="http://schemas.microsoft.com/office/powerpoint/2010/main" val="3750841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F3BE-A153-F248-B48D-44F73B8BC494}" type="datetime1">
              <a:rPr lang="fr-FR" smtClean="0"/>
              <a:t>08/01/2019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169379-822B-8F46-B472-2718F467BD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03266" y="6163239"/>
            <a:ext cx="2057400" cy="53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2F9C23-F372-E041-8D88-579A5317A3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5745" y="6150713"/>
            <a:ext cx="1930400" cy="596900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9B9746D-8220-2947-A9D3-6FC25516B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639" y="6400798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COUCHOUD Thomas — COLEAU Victor</a:t>
            </a:r>
          </a:p>
        </p:txBody>
      </p:sp>
    </p:spTree>
    <p:extLst>
      <p:ext uri="{BB962C8B-B14F-4D97-AF65-F5344CB8AC3E}">
        <p14:creationId xmlns:p14="http://schemas.microsoft.com/office/powerpoint/2010/main" val="1714025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37417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37417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37417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726142" y="2133600"/>
            <a:ext cx="0" cy="39075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6962227" y="2133600"/>
            <a:ext cx="0" cy="39075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CB3C-A77B-A54B-B69D-1C0BB6B9A328}" type="datetime1">
              <a:rPr lang="fr-FR" smtClean="0"/>
              <a:t>08/01/2019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FAFE1B-1EF8-FC40-8EED-D59B1ABFDF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03266" y="6163239"/>
            <a:ext cx="2057400" cy="533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E0400D7-ACCB-6146-B225-C2DA672139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5745" y="6150713"/>
            <a:ext cx="1930400" cy="596900"/>
          </a:xfrm>
          <a:prstGeom prst="rect">
            <a:avLst/>
          </a:prstGeom>
        </p:spPr>
      </p:pic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4980813F-D773-9147-9444-F96C3DC8D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639" y="6400798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COUCHOUD Thomas — COLEAU Victor</a:t>
            </a:r>
          </a:p>
        </p:txBody>
      </p:sp>
    </p:spTree>
    <p:extLst>
      <p:ext uri="{BB962C8B-B14F-4D97-AF65-F5344CB8AC3E}">
        <p14:creationId xmlns:p14="http://schemas.microsoft.com/office/powerpoint/2010/main" val="2226059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4DD2-98AE-5649-BF08-58C0AD343938}" type="datetime1">
              <a:rPr lang="fr-FR" smtClean="0"/>
              <a:t>08/01/2019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C836142-D346-3846-9BE5-68AAD9967D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03266" y="6163239"/>
            <a:ext cx="2057400" cy="533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4F9F06-2C0F-3446-ADBA-20D5FB7BA8A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5745" y="6150713"/>
            <a:ext cx="1930400" cy="596900"/>
          </a:xfrm>
          <a:prstGeom prst="rect">
            <a:avLst/>
          </a:prstGeom>
        </p:spPr>
      </p:pic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AA995F6D-27D8-9C42-B509-4DB1F39D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639" y="6400798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COUCHOUD Thomas — COLEAU Victor</a:t>
            </a:r>
          </a:p>
        </p:txBody>
      </p:sp>
    </p:spTree>
    <p:extLst>
      <p:ext uri="{BB962C8B-B14F-4D97-AF65-F5344CB8AC3E}">
        <p14:creationId xmlns:p14="http://schemas.microsoft.com/office/powerpoint/2010/main" val="4068298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3312" y="2052918"/>
            <a:ext cx="8946541" cy="3997153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DC08-0F0D-F14D-AE85-02C562B9D75B}" type="datetime1">
              <a:rPr lang="fr-FR" smtClean="0"/>
              <a:t>08/01/2019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AD014D-8699-8F4E-9E2E-9049251D43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03266" y="6163239"/>
            <a:ext cx="2057400" cy="53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EBB93B-96ED-9647-91F0-12E2E21809F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5745" y="6150713"/>
            <a:ext cx="1930400" cy="596900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6944B1C-9F04-C64F-A37D-CECE05CEF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639" y="6400798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COUCHOUD Thomas — COLEAU Victor</a:t>
            </a:r>
          </a:p>
        </p:txBody>
      </p:sp>
    </p:spTree>
    <p:extLst>
      <p:ext uri="{BB962C8B-B14F-4D97-AF65-F5344CB8AC3E}">
        <p14:creationId xmlns:p14="http://schemas.microsoft.com/office/powerpoint/2010/main" val="612232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4"/>
            <a:ext cx="1752601" cy="558228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1250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0680-68CC-9A45-A3A7-EA950C1E338F}" type="datetime1">
              <a:rPr lang="fr-FR" smtClean="0"/>
              <a:t>08/01/2019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09739-D50F-0E4F-8A1C-85A3E8C09A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03266" y="6163239"/>
            <a:ext cx="2057400" cy="533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66DDD7-B313-AC4D-93E1-C0ED0742A89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5745" y="6150713"/>
            <a:ext cx="1930400" cy="596900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274EC8F-8284-5E49-ABEC-A477E4D90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639" y="6400798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COUCHOUD Thomas — COLEAU Victor</a:t>
            </a:r>
          </a:p>
        </p:txBody>
      </p:sp>
    </p:spTree>
    <p:extLst>
      <p:ext uri="{BB962C8B-B14F-4D97-AF65-F5344CB8AC3E}">
        <p14:creationId xmlns:p14="http://schemas.microsoft.com/office/powerpoint/2010/main" val="419626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9094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2B09-0630-8A4E-A09B-2BA983A1DD52}" type="datetime1">
              <a:rPr lang="fr-FR" smtClean="0"/>
              <a:t>08/01/2019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639" y="6400798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COUCHOUD Thomas — COLEAU Victor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E5F1E7-92AB-884C-A88A-705835F24B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03266" y="6163239"/>
            <a:ext cx="2057400" cy="53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E6C422-2964-AB44-ADDB-877C921DE5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5745" y="6150713"/>
            <a:ext cx="19304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5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2D0F-3456-DC45-8E7B-826FC287B703}" type="datetime1">
              <a:rPr lang="fr-FR" smtClean="0"/>
              <a:t>08/01/2019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639" y="6400798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COUCHOUD Thomas — COLEAU Victor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DE3342-AC35-3B44-8BDD-E772843848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03266" y="6163239"/>
            <a:ext cx="2057400" cy="53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1F8859-9EFD-8F41-AD9F-25CD9D95EDB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5745" y="6150713"/>
            <a:ext cx="19304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8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390181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3"/>
            <a:ext cx="4396341" cy="39062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8617-5CAC-FF46-BD6D-D3BEEA0DD66D}" type="datetime1">
              <a:rPr lang="fr-FR" smtClean="0"/>
              <a:t>08/01/2019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B3568C-DD69-EC40-806B-7EFA8EE04E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03266" y="6163239"/>
            <a:ext cx="205740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C8C7C8-3B11-CB46-833F-AFF55DBD1A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5745" y="6150713"/>
            <a:ext cx="1930400" cy="596900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81131A0-FA01-9942-A2EA-FC32EA93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639" y="6400798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COUCHOUD Thomas — COLEAU Victor</a:t>
            </a:r>
          </a:p>
        </p:txBody>
      </p:sp>
    </p:spTree>
    <p:extLst>
      <p:ext uri="{BB962C8B-B14F-4D97-AF65-F5344CB8AC3E}">
        <p14:creationId xmlns:p14="http://schemas.microsoft.com/office/powerpoint/2010/main" val="34607545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44778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44778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D8A4-B52E-4149-9AF4-684A771D0A85}" type="datetime1">
              <a:rPr lang="fr-FR" smtClean="0"/>
              <a:t>08/01/2019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342AAA-642B-254D-B189-A8CC215620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03266" y="6163239"/>
            <a:ext cx="2057400" cy="533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C1BBF9-27FF-5E41-9E14-5868CBE1E2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5745" y="6150713"/>
            <a:ext cx="1930400" cy="596900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1011A10-2FE3-4C4A-AAD7-71A7FFC6B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639" y="6400798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COUCHOUD Thomas — COLEAU Victor</a:t>
            </a:r>
          </a:p>
        </p:txBody>
      </p:sp>
    </p:spTree>
    <p:extLst>
      <p:ext uri="{BB962C8B-B14F-4D97-AF65-F5344CB8AC3E}">
        <p14:creationId xmlns:p14="http://schemas.microsoft.com/office/powerpoint/2010/main" val="36584110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4921-738D-4A43-A411-7101A0B33FB0}" type="datetime1">
              <a:rPr lang="fr-FR" smtClean="0"/>
              <a:t>08/01/2019</a:t>
            </a:fld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32A421-0DAB-E54E-B209-9DFFB50217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03266" y="6163239"/>
            <a:ext cx="205740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71F41B-1927-9D4F-B9B5-6EA660482D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5745" y="6150713"/>
            <a:ext cx="1930400" cy="596900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D64DA7F-9963-864D-9ABD-08BC1851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639" y="6400798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COUCHOUD Thomas — COLEAU Victor</a:t>
            </a:r>
          </a:p>
        </p:txBody>
      </p:sp>
    </p:spTree>
    <p:extLst>
      <p:ext uri="{BB962C8B-B14F-4D97-AF65-F5344CB8AC3E}">
        <p14:creationId xmlns:p14="http://schemas.microsoft.com/office/powerpoint/2010/main" val="283280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368D-2C93-EF47-842D-A697B758BD58}" type="datetime1">
              <a:rPr lang="fr-FR" smtClean="0"/>
              <a:t>08/01/2019</a:t>
            </a:fld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6EF8BC-5525-5C4B-A61F-55893F5632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03266" y="6163239"/>
            <a:ext cx="205740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FD4EA1-333C-2443-9073-D5578FE57B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5745" y="6150713"/>
            <a:ext cx="1930400" cy="596900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96B8E74-3721-C34F-8164-74EE938C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639" y="6400798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COUCHOUD Thomas — COLEAU Victor</a:t>
            </a:r>
          </a:p>
        </p:txBody>
      </p:sp>
    </p:spTree>
    <p:extLst>
      <p:ext uri="{BB962C8B-B14F-4D97-AF65-F5344CB8AC3E}">
        <p14:creationId xmlns:p14="http://schemas.microsoft.com/office/powerpoint/2010/main" val="69066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9974-CAF3-A245-BCDE-E50E93F467A2}" type="datetime1">
              <a:rPr lang="fr-FR" smtClean="0"/>
              <a:t>08/01/2019</a:t>
            </a:fld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E8D60F-CD88-FC47-AE6E-E4C1DE21A1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03266" y="6163239"/>
            <a:ext cx="205740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4D8F6A-C8C8-A34E-AC66-C1B58E759F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5745" y="6150713"/>
            <a:ext cx="1930400" cy="596900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6BAB929-1CEC-5348-A440-FD9D391C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639" y="6400798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COUCHOUD Thomas — COLEAU Victor</a:t>
            </a:r>
          </a:p>
        </p:txBody>
      </p:sp>
    </p:spTree>
    <p:extLst>
      <p:ext uri="{BB962C8B-B14F-4D97-AF65-F5344CB8AC3E}">
        <p14:creationId xmlns:p14="http://schemas.microsoft.com/office/powerpoint/2010/main" val="62749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85A-9C97-C74B-BF7A-495BF1CE502C}" type="datetime1">
              <a:rPr lang="fr-FR" smtClean="0"/>
              <a:t>08/01/2019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3A0B9E-E5D7-044B-A728-817290D14C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03266" y="6163239"/>
            <a:ext cx="205740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85F502-7F39-3442-9ADA-DD11FF5A2C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5745" y="6150713"/>
            <a:ext cx="1930400" cy="596900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7B923FC-F6BA-324E-9EF5-BC59B719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639" y="6400798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COUCHOUD Thomas — COLEAU Victor</a:t>
            </a:r>
          </a:p>
        </p:txBody>
      </p:sp>
    </p:spTree>
    <p:extLst>
      <p:ext uri="{BB962C8B-B14F-4D97-AF65-F5344CB8AC3E}">
        <p14:creationId xmlns:p14="http://schemas.microsoft.com/office/powerpoint/2010/main" val="388304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53172" y="6400800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0">
                <a:solidFill>
                  <a:srgbClr val="ACD432">
                    <a:alpha val="60000"/>
                  </a:srgbClr>
                </a:solidFill>
              </a:defRPr>
            </a:lvl1pPr>
          </a:lstStyle>
          <a:p>
            <a:fld id="{A0A32FB6-966C-0A41-9B7F-2BBDF1AD1605}" type="datetime1">
              <a:rPr lang="fr-FR" smtClean="0"/>
              <a:pPr/>
              <a:t>08/01/2019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F0012EC-F9FC-2A41-974D-D68CD3616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766" y="637063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ACD432"/>
                </a:solidFill>
              </a:defRPr>
            </a:lvl1pPr>
          </a:lstStyle>
          <a:p>
            <a:r>
              <a:rPr lang="fr-FR" dirty="0"/>
              <a:t>COUCHOUD Thomas — COLEAU Victor</a:t>
            </a:r>
          </a:p>
        </p:txBody>
      </p:sp>
    </p:spTree>
    <p:extLst>
      <p:ext uri="{BB962C8B-B14F-4D97-AF65-F5344CB8AC3E}">
        <p14:creationId xmlns:p14="http://schemas.microsoft.com/office/powerpoint/2010/main" val="2093714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28" r:id="rId1"/>
    <p:sldLayoutId id="2147484229" r:id="rId2"/>
    <p:sldLayoutId id="2147484230" r:id="rId3"/>
    <p:sldLayoutId id="2147484231" r:id="rId4"/>
    <p:sldLayoutId id="2147484232" r:id="rId5"/>
    <p:sldLayoutId id="2147484233" r:id="rId6"/>
    <p:sldLayoutId id="2147484234" r:id="rId7"/>
    <p:sldLayoutId id="2147484235" r:id="rId8"/>
    <p:sldLayoutId id="2147484236" r:id="rId9"/>
    <p:sldLayoutId id="2147484237" r:id="rId10"/>
    <p:sldLayoutId id="2147484238" r:id="rId11"/>
    <p:sldLayoutId id="2147484239" r:id="rId12"/>
    <p:sldLayoutId id="2147484240" r:id="rId13"/>
    <p:sldLayoutId id="2147484241" r:id="rId14"/>
    <p:sldLayoutId id="2147484242" r:id="rId15"/>
    <p:sldLayoutId id="2147484243" r:id="rId16"/>
    <p:sldLayoutId id="2147484244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F944D-7172-184D-B158-BE6224B17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082" y="2319717"/>
            <a:ext cx="9563100" cy="1688636"/>
          </a:xfrm>
        </p:spPr>
        <p:txBody>
          <a:bodyPr>
            <a:noAutofit/>
          </a:bodyPr>
          <a:lstStyle/>
          <a:p>
            <a:pPr algn="ctr"/>
            <a:r>
              <a:rPr lang="fr-FR" sz="6000" dirty="0" err="1"/>
              <a:t>Crawling</a:t>
            </a:r>
            <a:r>
              <a:rPr lang="fr-FR" sz="6000" dirty="0"/>
              <a:t> web et requête HTTP par serveur proxy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92B77E-CE98-7D49-8F84-F8A3E218E5E2}"/>
              </a:ext>
            </a:extLst>
          </p:cNvPr>
          <p:cNvSpPr txBox="1">
            <a:spLocks/>
          </p:cNvSpPr>
          <p:nvPr/>
        </p:nvSpPr>
        <p:spPr>
          <a:xfrm>
            <a:off x="898082" y="254000"/>
            <a:ext cx="9563100" cy="10860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ACD432"/>
                </a:solidFill>
              </a:rPr>
              <a:t>Projet ASR 2018-2019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C807A5-E6DC-7D47-90F2-70C4F5C6A4D6}"/>
              </a:ext>
            </a:extLst>
          </p:cNvPr>
          <p:cNvSpPr txBox="1">
            <a:spLocks/>
          </p:cNvSpPr>
          <p:nvPr/>
        </p:nvSpPr>
        <p:spPr>
          <a:xfrm>
            <a:off x="892822" y="4871542"/>
            <a:ext cx="9563100" cy="5307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800" dirty="0">
                <a:solidFill>
                  <a:srgbClr val="ACD432"/>
                </a:solidFill>
              </a:rPr>
              <a:t>COUCHOUD Thomas</a:t>
            </a:r>
          </a:p>
          <a:p>
            <a:pPr algn="ctr"/>
            <a:r>
              <a:rPr lang="fr-FR" sz="2800" dirty="0">
                <a:solidFill>
                  <a:srgbClr val="ACD432"/>
                </a:solidFill>
              </a:rPr>
              <a:t>COLEAU Victor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9D2576-8804-5149-A1CA-09FD8D7E3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31" y="5402335"/>
            <a:ext cx="2883324" cy="8915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685046-3986-4343-B8DD-A3E999486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649" y="5402335"/>
            <a:ext cx="3438851" cy="89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63"/>
    </mc:Choice>
    <mc:Fallback xmlns="">
      <p:transition spd="slow" advTm="1416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55B97-AB26-614D-9430-5250D17D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ACD432"/>
                </a:solidFill>
              </a:rPr>
              <a:t>Stratégies de masquage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4A95A-4880-C94B-8754-F68FC99EE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Modification des entêtes HTTP</a:t>
            </a:r>
          </a:p>
          <a:p>
            <a:endParaRPr lang="fr-FR" dirty="0"/>
          </a:p>
          <a:p>
            <a:r>
              <a:rPr lang="fr-FR" dirty="0"/>
              <a:t>Prise en charge de JavaScript / Cookies</a:t>
            </a:r>
          </a:p>
          <a:p>
            <a:endParaRPr lang="fr-FR" dirty="0"/>
          </a:p>
          <a:p>
            <a:r>
              <a:rPr lang="fr-FR" dirty="0"/>
              <a:t>Vitesse de parcours des pages</a:t>
            </a:r>
          </a:p>
          <a:p>
            <a:endParaRPr lang="fr-FR" dirty="0"/>
          </a:p>
          <a:p>
            <a:r>
              <a:rPr lang="fr-FR" dirty="0"/>
              <a:t>Utilisation de plusieurs identifiants (IP)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147F4-DF90-2E48-ADD8-98044F16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COUCHOUD Thomas — COLEAU Victor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FF329-292D-6247-BEB3-656B0987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93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ACFC-2D42-6C4D-89E8-1D687864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ACD432"/>
                </a:solidFill>
              </a:rPr>
              <a:t>Les proxy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7CFA3-D871-A845-A9BC-B00A6CF4F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Avantages:</a:t>
            </a:r>
          </a:p>
          <a:p>
            <a:pPr lvl="1"/>
            <a:r>
              <a:rPr lang="fr-FR" dirty="0"/>
              <a:t>Contourner certains filtrages</a:t>
            </a:r>
          </a:p>
          <a:p>
            <a:pPr lvl="1"/>
            <a:r>
              <a:rPr lang="fr-FR" dirty="0"/>
              <a:t>Masquage du périphérique effectuant la requête</a:t>
            </a:r>
          </a:p>
          <a:p>
            <a:pPr lvl="1"/>
            <a:r>
              <a:rPr lang="fr-FR" dirty="0"/>
              <a:t>Possibilité d’avoir plusieurs IP dynamiquement avec plusieurs proxy</a:t>
            </a:r>
          </a:p>
          <a:p>
            <a:r>
              <a:rPr lang="fr-FR" dirty="0"/>
              <a:t>Inconvénients:</a:t>
            </a:r>
          </a:p>
          <a:p>
            <a:pPr lvl="1"/>
            <a:r>
              <a:rPr lang="fr-FR" dirty="0"/>
              <a:t>Centralisation des requêtes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0D775-AB21-CD40-BB4B-5B059539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COUCHOUD Thomas — COLEAU Victor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6DFC1-4624-294D-8CCA-A9E3FBB1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3C4BFE-5740-2F4A-BABF-534759BA7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4525558"/>
            <a:ext cx="3113133" cy="14368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A930D9-0687-D041-8106-C15B8864E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82" y="4525102"/>
            <a:ext cx="3114123" cy="143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57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FC52A-8B2D-AA4B-9854-A46707EC0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ACD432"/>
                </a:solidFill>
              </a:rPr>
              <a:t>Crawler basique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F437E-C1A1-CA46-8399-E7C31C647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Visite d’une page web et récupération des informations des balises a et </a:t>
            </a:r>
            <a:r>
              <a:rPr lang="fr-FR" dirty="0" err="1"/>
              <a:t>img</a:t>
            </a:r>
            <a:endParaRPr lang="fr-FR" dirty="0"/>
          </a:p>
          <a:p>
            <a:r>
              <a:rPr lang="fr-FR" dirty="0"/>
              <a:t>Téléchargement des images trouvées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873DC-BF8F-E348-ADEE-96A32BDC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COUCHOUD Thomas — COLEAU Victor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D8097-3072-804A-B82C-AFC71F79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906014-5C54-714F-9BB3-737F67762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836" y="3332896"/>
            <a:ext cx="4787491" cy="262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72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87444-1AC6-8B40-9483-F35C587C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ACD432"/>
                </a:solidFill>
              </a:rPr>
              <a:t>Implémentation de stratégies de masquage</a:t>
            </a:r>
            <a:br>
              <a:rPr lang="fr-FR" dirty="0">
                <a:solidFill>
                  <a:srgbClr val="ACD432"/>
                </a:solidFill>
              </a:rPr>
            </a:br>
            <a:r>
              <a:rPr lang="fr-FR" sz="2800" dirty="0">
                <a:solidFill>
                  <a:schemeClr val="tx1"/>
                </a:solidFill>
              </a:rPr>
              <a:t>Entête HTTP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2E57C02-7FD1-DA4C-A469-154475318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11" y="2473731"/>
            <a:ext cx="5829300" cy="30480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07478-5EA8-6B46-9458-983CD38F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COUCHOUD Thomas — COLEAU Victor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4BB55-42D5-E348-A064-92C1B588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C404BF-B818-8940-9C7A-A7E0A6A7E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2473732"/>
            <a:ext cx="5248486" cy="961798"/>
          </a:xfrm>
          <a:prstGeom prst="rect">
            <a:avLst/>
          </a:prstGeom>
        </p:spPr>
      </p:pic>
      <p:sp>
        <p:nvSpPr>
          <p:cNvPr id="10" name="Down Arrow 9">
            <a:extLst>
              <a:ext uri="{FF2B5EF4-FFF2-40B4-BE49-F238E27FC236}">
                <a16:creationId xmlns:a16="http://schemas.microsoft.com/office/drawing/2014/main" id="{B5154C69-C722-AF45-8E17-1ABB6E860D96}"/>
              </a:ext>
            </a:extLst>
          </p:cNvPr>
          <p:cNvSpPr/>
          <p:nvPr/>
        </p:nvSpPr>
        <p:spPr>
          <a:xfrm>
            <a:off x="9006841" y="3442061"/>
            <a:ext cx="481934" cy="7194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1395BF-84B3-994A-B80B-FFD1F14EB7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3565" y="4161488"/>
            <a:ext cx="5248486" cy="136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18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74B84-67F9-7F4A-B7F8-8B8848AF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ACD432"/>
                </a:solidFill>
              </a:rPr>
              <a:t>Implémentation de stratégies de masquage</a:t>
            </a:r>
            <a:br>
              <a:rPr lang="fr-FR" dirty="0">
                <a:solidFill>
                  <a:srgbClr val="ACD432"/>
                </a:solidFill>
              </a:rPr>
            </a:br>
            <a:r>
              <a:rPr lang="fr-FR" sz="2800" dirty="0">
                <a:solidFill>
                  <a:schemeClr val="tx1"/>
                </a:solidFill>
              </a:rPr>
              <a:t>Vitesse de </a:t>
            </a:r>
            <a:r>
              <a:rPr lang="fr-FR" sz="2800" dirty="0" err="1">
                <a:solidFill>
                  <a:schemeClr val="tx1"/>
                </a:solidFill>
              </a:rPr>
              <a:t>requêtage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ECC73-BD61-AC4E-8AE7-767A0CBD3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COUCHOUD Thomas — COLEAU Victor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3EF15-71BF-2F4A-9B98-3DC09C14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1907B1-914E-A542-A3EE-807B590C5045}"/>
              </a:ext>
            </a:extLst>
          </p:cNvPr>
          <p:cNvSpPr/>
          <p:nvPr/>
        </p:nvSpPr>
        <p:spPr>
          <a:xfrm>
            <a:off x="646111" y="2560320"/>
            <a:ext cx="11182306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Pool de liens à crawler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70CC2035-70DE-8443-9E93-9FE259DFC498}"/>
              </a:ext>
            </a:extLst>
          </p:cNvPr>
          <p:cNvSpPr/>
          <p:nvPr/>
        </p:nvSpPr>
        <p:spPr>
          <a:xfrm>
            <a:off x="2122714" y="3082833"/>
            <a:ext cx="751114" cy="89480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928C1930-B70F-8B46-8FB4-DD1AB1EE3AA8}"/>
              </a:ext>
            </a:extLst>
          </p:cNvPr>
          <p:cNvSpPr/>
          <p:nvPr/>
        </p:nvSpPr>
        <p:spPr>
          <a:xfrm>
            <a:off x="1979023" y="3990701"/>
            <a:ext cx="1038498" cy="414747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T1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8FA82993-BEBC-7149-A27C-DC328B211ED3}"/>
              </a:ext>
            </a:extLst>
          </p:cNvPr>
          <p:cNvSpPr/>
          <p:nvPr/>
        </p:nvSpPr>
        <p:spPr>
          <a:xfrm>
            <a:off x="1979022" y="4483822"/>
            <a:ext cx="1038498" cy="414747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T2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44D700B8-FE21-D349-90E0-C8F0B3505594}"/>
              </a:ext>
            </a:extLst>
          </p:cNvPr>
          <p:cNvSpPr/>
          <p:nvPr/>
        </p:nvSpPr>
        <p:spPr>
          <a:xfrm>
            <a:off x="1979022" y="4976943"/>
            <a:ext cx="1038498" cy="414747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0D4493-4E92-4F4C-8021-1B1BACBDD58F}"/>
              </a:ext>
            </a:extLst>
          </p:cNvPr>
          <p:cNvSpPr txBox="1"/>
          <p:nvPr/>
        </p:nvSpPr>
        <p:spPr>
          <a:xfrm>
            <a:off x="5016417" y="3095896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lien toutes les X ms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AF33C10E-2142-3945-A67D-B965FF0B5075}"/>
              </a:ext>
            </a:extLst>
          </p:cNvPr>
          <p:cNvSpPr/>
          <p:nvPr/>
        </p:nvSpPr>
        <p:spPr>
          <a:xfrm>
            <a:off x="7330440" y="3082834"/>
            <a:ext cx="751114" cy="89480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3B067B5E-71F5-F147-A99F-D6C0AD0FA170}"/>
              </a:ext>
            </a:extLst>
          </p:cNvPr>
          <p:cNvSpPr/>
          <p:nvPr/>
        </p:nvSpPr>
        <p:spPr>
          <a:xfrm>
            <a:off x="7186749" y="3990702"/>
            <a:ext cx="1038498" cy="414747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T1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14139017-DA82-004F-941F-44C82B32276D}"/>
              </a:ext>
            </a:extLst>
          </p:cNvPr>
          <p:cNvSpPr/>
          <p:nvPr/>
        </p:nvSpPr>
        <p:spPr>
          <a:xfrm>
            <a:off x="8428220" y="3082833"/>
            <a:ext cx="751114" cy="89480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D982B556-098D-9443-8235-EBE0CB86D930}"/>
              </a:ext>
            </a:extLst>
          </p:cNvPr>
          <p:cNvSpPr/>
          <p:nvPr/>
        </p:nvSpPr>
        <p:spPr>
          <a:xfrm>
            <a:off x="8284529" y="3990701"/>
            <a:ext cx="1038498" cy="414747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T2</a:t>
            </a: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6A118FB5-2587-2C47-B26E-387E928CA554}"/>
              </a:ext>
            </a:extLst>
          </p:cNvPr>
          <p:cNvSpPr/>
          <p:nvPr/>
        </p:nvSpPr>
        <p:spPr>
          <a:xfrm>
            <a:off x="9526616" y="3082834"/>
            <a:ext cx="751114" cy="89480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3A41886B-9AF2-BC4D-A769-1E22CC70378F}"/>
              </a:ext>
            </a:extLst>
          </p:cNvPr>
          <p:cNvSpPr/>
          <p:nvPr/>
        </p:nvSpPr>
        <p:spPr>
          <a:xfrm>
            <a:off x="9382925" y="3990702"/>
            <a:ext cx="1038498" cy="414747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T3</a:t>
            </a: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55D672F1-871A-B246-AC37-4E02659660F3}"/>
              </a:ext>
            </a:extLst>
          </p:cNvPr>
          <p:cNvSpPr/>
          <p:nvPr/>
        </p:nvSpPr>
        <p:spPr>
          <a:xfrm>
            <a:off x="10651576" y="3082834"/>
            <a:ext cx="751114" cy="89480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B5D99B3-5735-B546-9CAA-AE6D001D612E}"/>
              </a:ext>
            </a:extLst>
          </p:cNvPr>
          <p:cNvSpPr/>
          <p:nvPr/>
        </p:nvSpPr>
        <p:spPr>
          <a:xfrm>
            <a:off x="10507885" y="3990702"/>
            <a:ext cx="1038498" cy="414747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T4</a:t>
            </a:r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B860C654-4485-D84E-B082-AF2C5D1690D9}"/>
              </a:ext>
            </a:extLst>
          </p:cNvPr>
          <p:cNvSpPr/>
          <p:nvPr/>
        </p:nvSpPr>
        <p:spPr>
          <a:xfrm>
            <a:off x="1979022" y="5470064"/>
            <a:ext cx="1038498" cy="414747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T1</a:t>
            </a:r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49408F10-EBFF-714F-888F-0DA44E2BD2ED}"/>
              </a:ext>
            </a:extLst>
          </p:cNvPr>
          <p:cNvSpPr/>
          <p:nvPr/>
        </p:nvSpPr>
        <p:spPr>
          <a:xfrm>
            <a:off x="7186748" y="4483821"/>
            <a:ext cx="1038498" cy="414747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T1</a:t>
            </a:r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06B285F5-D259-2446-B5BA-57587F779DAB}"/>
              </a:ext>
            </a:extLst>
          </p:cNvPr>
          <p:cNvSpPr/>
          <p:nvPr/>
        </p:nvSpPr>
        <p:spPr>
          <a:xfrm>
            <a:off x="8284528" y="4483821"/>
            <a:ext cx="1038498" cy="414747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T2</a:t>
            </a:r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0A6FA26-47E3-DA43-8042-B3CE55911A83}"/>
              </a:ext>
            </a:extLst>
          </p:cNvPr>
          <p:cNvSpPr/>
          <p:nvPr/>
        </p:nvSpPr>
        <p:spPr>
          <a:xfrm>
            <a:off x="9389682" y="4483821"/>
            <a:ext cx="1038498" cy="414747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T3</a:t>
            </a:r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6C6D0C40-BFB6-9041-A166-287217B3C3E7}"/>
              </a:ext>
            </a:extLst>
          </p:cNvPr>
          <p:cNvSpPr/>
          <p:nvPr/>
        </p:nvSpPr>
        <p:spPr>
          <a:xfrm>
            <a:off x="10507885" y="4483821"/>
            <a:ext cx="1038498" cy="414747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T4</a:t>
            </a:r>
          </a:p>
        </p:txBody>
      </p:sp>
    </p:spTree>
    <p:extLst>
      <p:ext uri="{BB962C8B-B14F-4D97-AF65-F5344CB8AC3E}">
        <p14:creationId xmlns:p14="http://schemas.microsoft.com/office/powerpoint/2010/main" val="4284161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44EAD-92BA-E647-A39C-F2825765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ACD432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840E5-060C-5B41-B5E1-7419AA884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Nombreuses méthodes de défense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Les proxy offrent un moyen efficace de se cacher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Peu de sites implémentent des défenses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E559E-BAF5-C348-BEEF-3B30EA6A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COUCHOUD Thomas — COLEAU Victor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9D8470-51D9-E148-8C07-6C529BB1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98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E9EE-BE1C-B241-AE63-FEF544850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2059899"/>
            <a:ext cx="8825660" cy="1653180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ACD432"/>
                </a:solidFill>
              </a:rPr>
              <a:t>Questions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53A0B-6E03-564F-B557-A02D8768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4AC42-92FB-0B49-899D-C7CA18F3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COUCHOUD Thomas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0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15"/>
    </mc:Choice>
    <mc:Fallback xmlns="">
      <p:transition spd="slow" advTm="301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1B6E6-431B-9D4B-BC96-2A9C2527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ACD432"/>
                </a:solidFill>
              </a:rPr>
              <a:t>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B3D7B-F3C5-3746-B607-97CC65D90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</a:pPr>
            <a:r>
              <a:rPr lang="fr-FR" dirty="0">
                <a:latin typeface="Century Gothic" panose="020B0502020202020204" pitchFamily="34" charset="0"/>
              </a:rPr>
              <a:t>Contexte</a:t>
            </a:r>
          </a:p>
          <a:p>
            <a:pPr>
              <a:spcBef>
                <a:spcPts val="0"/>
              </a:spcBef>
            </a:pPr>
            <a:endParaRPr lang="fr-FR" dirty="0">
              <a:latin typeface="Century Gothic" panose="020B0502020202020204" pitchFamily="34" charset="0"/>
            </a:endParaRPr>
          </a:p>
          <a:p>
            <a:pPr>
              <a:spcBef>
                <a:spcPts val="0"/>
              </a:spcBef>
            </a:pPr>
            <a:r>
              <a:rPr lang="fr-FR" dirty="0">
                <a:latin typeface="Century Gothic" panose="020B0502020202020204" pitchFamily="34" charset="0"/>
              </a:rPr>
              <a:t>Stratégies de défense</a:t>
            </a:r>
          </a:p>
          <a:p>
            <a:pPr>
              <a:spcBef>
                <a:spcPts val="0"/>
              </a:spcBef>
            </a:pPr>
            <a:endParaRPr lang="fr-FR" dirty="0">
              <a:latin typeface="Century Gothic" panose="020B0502020202020204" pitchFamily="34" charset="0"/>
            </a:endParaRPr>
          </a:p>
          <a:p>
            <a:pPr>
              <a:spcBef>
                <a:spcPts val="0"/>
              </a:spcBef>
            </a:pPr>
            <a:r>
              <a:rPr lang="fr-FR" dirty="0">
                <a:latin typeface="Century Gothic" panose="020B0502020202020204" pitchFamily="34" charset="0"/>
              </a:rPr>
              <a:t>Outils d’analyse</a:t>
            </a:r>
          </a:p>
          <a:p>
            <a:pPr>
              <a:spcBef>
                <a:spcPts val="0"/>
              </a:spcBef>
            </a:pPr>
            <a:endParaRPr lang="fr-FR" dirty="0">
              <a:latin typeface="Century Gothic" panose="020B0502020202020204" pitchFamily="34" charset="0"/>
            </a:endParaRPr>
          </a:p>
          <a:p>
            <a:pPr>
              <a:spcBef>
                <a:spcPts val="0"/>
              </a:spcBef>
            </a:pPr>
            <a:r>
              <a:rPr lang="fr-FR" dirty="0">
                <a:latin typeface="Century Gothic" panose="020B0502020202020204" pitchFamily="34" charset="0"/>
              </a:rPr>
              <a:t>Stratégies de masquage</a:t>
            </a:r>
          </a:p>
          <a:p>
            <a:pPr>
              <a:spcBef>
                <a:spcPts val="0"/>
              </a:spcBef>
            </a:pPr>
            <a:endParaRPr lang="fr-FR" dirty="0">
              <a:latin typeface="Century Gothic" panose="020B0502020202020204" pitchFamily="34" charset="0"/>
            </a:endParaRPr>
          </a:p>
          <a:p>
            <a:pPr>
              <a:spcBef>
                <a:spcPts val="0"/>
              </a:spcBef>
            </a:pPr>
            <a:r>
              <a:rPr lang="fr-FR" dirty="0">
                <a:latin typeface="Century Gothic" panose="020B0502020202020204" pitchFamily="34" charset="0"/>
              </a:rPr>
              <a:t>Proxy</a:t>
            </a:r>
          </a:p>
          <a:p>
            <a:pPr>
              <a:spcBef>
                <a:spcPts val="0"/>
              </a:spcBef>
            </a:pPr>
            <a:endParaRPr lang="fr-FR" dirty="0">
              <a:latin typeface="Century Gothic" panose="020B0502020202020204" pitchFamily="34" charset="0"/>
            </a:endParaRPr>
          </a:p>
          <a:p>
            <a:pPr>
              <a:spcBef>
                <a:spcPts val="0"/>
              </a:spcBef>
            </a:pPr>
            <a:r>
              <a:rPr lang="fr-FR" dirty="0">
                <a:latin typeface="Century Gothic" panose="020B0502020202020204" pitchFamily="34" charset="0"/>
              </a:rPr>
              <a:t>Crawler basique</a:t>
            </a:r>
          </a:p>
          <a:p>
            <a:pPr>
              <a:spcBef>
                <a:spcPts val="0"/>
              </a:spcBef>
            </a:pPr>
            <a:endParaRPr lang="fr-FR" dirty="0">
              <a:latin typeface="Century Gothic" panose="020B0502020202020204" pitchFamily="34" charset="0"/>
            </a:endParaRPr>
          </a:p>
          <a:p>
            <a:pPr>
              <a:spcBef>
                <a:spcPts val="0"/>
              </a:spcBef>
            </a:pPr>
            <a:r>
              <a:rPr lang="fr-FR" dirty="0">
                <a:latin typeface="Century Gothic" panose="020B0502020202020204" pitchFamily="34" charset="0"/>
              </a:rPr>
              <a:t>Implémentation de stratégies de masquage</a:t>
            </a:r>
          </a:p>
          <a:p>
            <a:pPr>
              <a:spcBef>
                <a:spcPts val="0"/>
              </a:spcBef>
            </a:pPr>
            <a:endParaRPr lang="fr-FR" dirty="0">
              <a:latin typeface="Century Gothic" panose="020B0502020202020204" pitchFamily="34" charset="0"/>
            </a:endParaRPr>
          </a:p>
          <a:p>
            <a:pPr>
              <a:spcBef>
                <a:spcPts val="0"/>
              </a:spcBef>
            </a:pPr>
            <a:r>
              <a:rPr lang="fr-FR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731A4A-DF5B-1240-BF8C-7DA0CBBE6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COUCHOUD Thomas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B01EA-F17A-694B-98A7-4CB1149C5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76"/>
    </mc:Choice>
    <mc:Fallback xmlns="">
      <p:transition spd="slow" advTm="2167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0FE82-9ECE-0D48-B767-02A81C7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ACD432"/>
                </a:solidFill>
              </a:rPr>
              <a:t>Contexte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E5943-6ACD-1F49-A4AC-A5DB5A508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Internet: Quantité pharaonique d’information en libre accès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Opposition créateur de contenu / collecteurs de masse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Création de </a:t>
            </a:r>
            <a:r>
              <a:rPr lang="fr-FR" dirty="0" err="1"/>
              <a:t>crawlers</a:t>
            </a:r>
            <a:r>
              <a:rPr lang="fr-FR" dirty="0"/>
              <a:t> respectueux / cachés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CA75C-F37C-A642-BDC0-37F5ADA3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COUCHOUD Thomas — COLEAU Victor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B200B-054B-4C40-B00B-FD5C1645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887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U-Turn Arrow 21">
            <a:extLst>
              <a:ext uri="{FF2B5EF4-FFF2-40B4-BE49-F238E27FC236}">
                <a16:creationId xmlns:a16="http://schemas.microsoft.com/office/drawing/2014/main" id="{844246C8-AAB6-7441-A6E5-EA4D84655F2B}"/>
              </a:ext>
            </a:extLst>
          </p:cNvPr>
          <p:cNvSpPr/>
          <p:nvPr/>
        </p:nvSpPr>
        <p:spPr>
          <a:xfrm>
            <a:off x="7486186" y="4455836"/>
            <a:ext cx="3704553" cy="548638"/>
          </a:xfrm>
          <a:prstGeom prst="utur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B0F06-AF6A-A642-9B41-2517C3FD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ACD432"/>
                </a:solidFill>
              </a:rPr>
              <a:t>Stratégies de défense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BBFBA-2C37-894A-BC69-1FBCCD114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Liste noire:</a:t>
            </a:r>
          </a:p>
          <a:p>
            <a:pPr lvl="1"/>
            <a:r>
              <a:rPr lang="fr-FR" dirty="0"/>
              <a:t>User-Agent: Mozilla/5.0 (X11 ; Ubuntu ; Linux_x86_64 ; </a:t>
            </a:r>
            <a:r>
              <a:rPr lang="fr-FR" dirty="0" err="1"/>
              <a:t>rv</a:t>
            </a:r>
            <a:r>
              <a:rPr lang="fr-FR" dirty="0"/>
              <a:t> :62.0) Gecko/20100101 Firefox/62.0 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Adresse IP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Comportement utilisateur:</a:t>
            </a:r>
          </a:p>
          <a:p>
            <a:pPr lvl="2"/>
            <a:r>
              <a:rPr lang="fr-FR" dirty="0"/>
              <a:t>Nombre de requêtes sur un laps de temps</a:t>
            </a:r>
          </a:p>
          <a:p>
            <a:pPr lvl="2"/>
            <a:r>
              <a:rPr lang="fr-FR" dirty="0"/>
              <a:t>Temps de visite</a:t>
            </a:r>
          </a:p>
          <a:p>
            <a:pPr lvl="2"/>
            <a:r>
              <a:rPr lang="fr-FR" dirty="0"/>
              <a:t>Fréquence de </a:t>
            </a:r>
            <a:r>
              <a:rPr lang="fr-FR" dirty="0" err="1"/>
              <a:t>requêtage</a:t>
            </a:r>
            <a:r>
              <a:rPr lang="fr-FR" dirty="0"/>
              <a:t> régulière</a:t>
            </a:r>
          </a:p>
          <a:p>
            <a:pPr lvl="2"/>
            <a:r>
              <a:rPr lang="fr-FR" dirty="0"/>
              <a:t>Sauts de pages à d’autres non liées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9F6DB-AF4E-B340-8A27-E36D41AA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COUCHOUD Thomas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2A120-81BC-9F47-A9EE-AFE4B71CE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BE988-F754-C646-BBBA-BF3F3E949ED5}"/>
              </a:ext>
            </a:extLst>
          </p:cNvPr>
          <p:cNvSpPr/>
          <p:nvPr/>
        </p:nvSpPr>
        <p:spPr>
          <a:xfrm>
            <a:off x="7040880" y="4878977"/>
            <a:ext cx="1123406" cy="90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Page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4F02BC-87FE-2042-9FF0-C9A9BE379258}"/>
              </a:ext>
            </a:extLst>
          </p:cNvPr>
          <p:cNvSpPr/>
          <p:nvPr/>
        </p:nvSpPr>
        <p:spPr>
          <a:xfrm>
            <a:off x="8704298" y="4878976"/>
            <a:ext cx="1123406" cy="90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Page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80D98B-9CE1-A044-B50F-4D2BA7A8E1BC}"/>
              </a:ext>
            </a:extLst>
          </p:cNvPr>
          <p:cNvSpPr/>
          <p:nvPr/>
        </p:nvSpPr>
        <p:spPr>
          <a:xfrm>
            <a:off x="10430933" y="4878975"/>
            <a:ext cx="1123406" cy="90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Page C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6804891-5683-114F-905C-7BA6C7480DCD}"/>
              </a:ext>
            </a:extLst>
          </p:cNvPr>
          <p:cNvSpPr/>
          <p:nvPr/>
        </p:nvSpPr>
        <p:spPr>
          <a:xfrm>
            <a:off x="8164286" y="5104309"/>
            <a:ext cx="540012" cy="453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25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EF012-5EC7-0045-A5B3-CB55F2D3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ACD432"/>
                </a:solidFill>
              </a:rPr>
              <a:t>Stratégies de défense</a:t>
            </a:r>
            <a:br>
              <a:rPr lang="fr-FR" dirty="0">
                <a:solidFill>
                  <a:srgbClr val="ACD432"/>
                </a:solidFill>
              </a:rPr>
            </a:br>
            <a:r>
              <a:rPr lang="fr-FR" sz="2800" dirty="0">
                <a:solidFill>
                  <a:schemeClr val="tx1"/>
                </a:solidFill>
              </a:rPr>
              <a:t>CAPTCHA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B422A-229A-C840-9BCF-7DD5858FE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Reconnaissance de lettres altérées</a:t>
            </a:r>
          </a:p>
          <a:p>
            <a:endParaRPr lang="fr-FR" dirty="0"/>
          </a:p>
          <a:p>
            <a:r>
              <a:rPr lang="fr-FR" dirty="0"/>
              <a:t>Comportement précédent de l’utilisateur</a:t>
            </a:r>
          </a:p>
          <a:p>
            <a:endParaRPr lang="fr-FR" dirty="0"/>
          </a:p>
          <a:p>
            <a:r>
              <a:rPr lang="fr-FR" dirty="0"/>
              <a:t>Reconnaissance d’images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7495A-41E6-A14A-BD72-01DFB8D03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COUCHOUD Thomas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BF219-811C-1D4A-82FA-25EE38C6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780C69-CACA-EB41-B928-BCDFD09E9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29" y="4704520"/>
            <a:ext cx="3315370" cy="8923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B67C71-ACEC-8042-9B4A-7AA1F64F2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7854" y="1913824"/>
            <a:ext cx="2451100" cy="3683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92DCA1-D54C-BD4B-BFC7-AC1AE5269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73" y="4704520"/>
            <a:ext cx="4780201" cy="89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8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567A9-76DD-0E43-877E-0B10579C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ACD432"/>
                </a:solidFill>
              </a:rPr>
              <a:t>Stratégies de défense</a:t>
            </a:r>
            <a:br>
              <a:rPr lang="fr-FR" dirty="0">
                <a:solidFill>
                  <a:srgbClr val="ACD432"/>
                </a:solidFill>
              </a:rPr>
            </a:br>
            <a:r>
              <a:rPr lang="fr-FR" sz="2800" dirty="0">
                <a:solidFill>
                  <a:schemeClr val="tx1"/>
                </a:solidFill>
              </a:rPr>
              <a:t>Modification du DOM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478A8-0866-D147-8884-66435AB16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COUCHOUD Thomas — COLEAU Victor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37B45-2D1D-0F4C-B5F8-EEF6D9AB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F70C1E-B5C8-7D46-906F-781F04A93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674292"/>
            <a:ext cx="10069286" cy="380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53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A96DB-78A5-5849-BA77-C9EF53F99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ACD432"/>
                </a:solidFill>
              </a:rPr>
              <a:t>Stratégies de défense</a:t>
            </a:r>
            <a:br>
              <a:rPr lang="fr-FR" dirty="0">
                <a:solidFill>
                  <a:srgbClr val="ACD432"/>
                </a:solidFill>
              </a:rPr>
            </a:br>
            <a:r>
              <a:rPr lang="fr-FR" sz="2800" dirty="0">
                <a:solidFill>
                  <a:schemeClr val="tx1"/>
                </a:solidFill>
              </a:rPr>
              <a:t>Eléments non visibles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7E505-4E03-9D4E-A003-AD1D06326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697480"/>
            <a:ext cx="8946541" cy="3264909"/>
          </a:xfrm>
        </p:spPr>
        <p:txBody>
          <a:bodyPr/>
          <a:lstStyle/>
          <a:p>
            <a:r>
              <a:rPr lang="fr-FR" dirty="0"/>
              <a:t>Formulaires</a:t>
            </a:r>
          </a:p>
          <a:p>
            <a:pPr lvl="1"/>
            <a:endParaRPr lang="fr-FR" dirty="0"/>
          </a:p>
          <a:p>
            <a:r>
              <a:rPr lang="fr-FR" dirty="0"/>
              <a:t>Liens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D81C3B-8315-DD48-8F08-679E32FF8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COUCHOUD Thomas — COLEAU Victor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425C98-BD71-4C4A-90B7-63493C0F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C5E6A6-BF1C-7D45-929E-70EE4375E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953" y="1614509"/>
            <a:ext cx="46863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5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A130D-38BB-8748-96A7-71DFEC33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ACD432"/>
                </a:solidFill>
              </a:rPr>
              <a:t>Outils d’analyse</a:t>
            </a:r>
            <a:br>
              <a:rPr lang="fr-FR" dirty="0">
                <a:solidFill>
                  <a:srgbClr val="ACD432"/>
                </a:solidFill>
              </a:rPr>
            </a:br>
            <a:r>
              <a:rPr lang="fr-FR" sz="2800" dirty="0">
                <a:solidFill>
                  <a:schemeClr val="tx1"/>
                </a:solidFill>
              </a:rPr>
              <a:t>Logs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1DAFB-EB22-894D-A0A0-E5F994769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COUCHOUD Thomas — COLEAU Victor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05D65-124E-1743-9323-60833F44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BD3BAB-A5DC-D941-9B95-DEB55B85A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2372627"/>
            <a:ext cx="104013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97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7157-A335-EF44-857C-BE49F39B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ACD432"/>
                </a:solidFill>
              </a:rPr>
              <a:t>Outils d’analyse</a:t>
            </a:r>
            <a:br>
              <a:rPr lang="fr-FR" dirty="0">
                <a:solidFill>
                  <a:srgbClr val="ACD432"/>
                </a:solidFill>
              </a:rPr>
            </a:br>
            <a:r>
              <a:rPr lang="fr-FR" sz="2800" dirty="0" err="1"/>
              <a:t>Urchin</a:t>
            </a:r>
            <a:endParaRPr lang="fr-FR" sz="2800" dirty="0">
              <a:solidFill>
                <a:srgbClr val="ACD43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AE9BC-9C19-0345-AC46-514A7F36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COUCHOUD Thomas — COLEAU Victor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8B4B1-83E5-FD45-8D65-D7051F0F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82A391-FBA4-D942-ACE5-1D460080F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57" y="1891475"/>
            <a:ext cx="2785405" cy="2586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3EF559-66FE-154F-B056-989373076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56" y="4689352"/>
            <a:ext cx="2785405" cy="1327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6363AC-E835-D24B-8949-DB80C22A3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940" y="1887264"/>
            <a:ext cx="7179576" cy="412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94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{CAC71AF7-1EB6-5D45-B77E-BDDE64DB5764}tf10001062</Template>
  <TotalTime>539</TotalTime>
  <Words>353</Words>
  <Application>Microsoft Macintosh PowerPoint</Application>
  <PresentationFormat>Widescreen</PresentationFormat>
  <Paragraphs>132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</vt:lpstr>
      <vt:lpstr>Crawling web et requête HTTP par serveur proxy</vt:lpstr>
      <vt:lpstr>Sommaire</vt:lpstr>
      <vt:lpstr>Contexte</vt:lpstr>
      <vt:lpstr>Stratégies de défense</vt:lpstr>
      <vt:lpstr>Stratégies de défense CAPTCHA</vt:lpstr>
      <vt:lpstr>Stratégies de défense Modification du DOM</vt:lpstr>
      <vt:lpstr>Stratégies de défense Eléments non visibles</vt:lpstr>
      <vt:lpstr>Outils d’analyse Logs</vt:lpstr>
      <vt:lpstr>Outils d’analyse Urchin</vt:lpstr>
      <vt:lpstr>Stratégies de masquage</vt:lpstr>
      <vt:lpstr>Les proxy</vt:lpstr>
      <vt:lpstr>Crawler basique</vt:lpstr>
      <vt:lpstr>Implémentation de stratégies de masquage Entête HTTP</vt:lpstr>
      <vt:lpstr>Implémentation de stratégies de masquage Vitesse de requêtage</vt:lpstr>
      <vt:lpstr>Conclusion</vt:lpstr>
      <vt:lpstr>Questions 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PRD S9</dc:title>
  <dc:subject/>
  <dc:creator>Thomas Couchoud</dc:creator>
  <cp:keywords/>
  <dc:description/>
  <cp:lastModifiedBy>Tom Zerder</cp:lastModifiedBy>
  <cp:revision>71</cp:revision>
  <dcterms:created xsi:type="dcterms:W3CDTF">2018-12-05T14:25:56Z</dcterms:created>
  <dcterms:modified xsi:type="dcterms:W3CDTF">2019-01-08T09:15:34Z</dcterms:modified>
  <cp:category/>
</cp:coreProperties>
</file>