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9" r:id="rId3"/>
    <p:sldId id="263" r:id="rId4"/>
    <p:sldId id="257" r:id="rId5"/>
    <p:sldId id="261"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660"/>
  </p:normalViewPr>
  <p:slideViewPr>
    <p:cSldViewPr snapToGrid="0">
      <p:cViewPr>
        <p:scale>
          <a:sx n="73" d="100"/>
          <a:sy n="73" d="100"/>
        </p:scale>
        <p:origin x="-2430" y="-10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FFE3B55-8EDE-43B6-ADCA-3945C0A71B6F}" type="datetimeFigureOut">
              <a:rPr lang="en-IN" smtClean="0"/>
              <a:t>24-11-2022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CB6B477-AEF8-4855-864F-F27746CBE9C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437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E3B55-8EDE-43B6-ADCA-3945C0A71B6F}"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389303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026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7770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2170466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24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65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3B55-8EDE-43B6-ADCA-3945C0A71B6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785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3B55-8EDE-43B6-ADCA-3945C0A71B6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185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3B55-8EDE-43B6-ADCA-3945C0A71B6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73258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051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FE3B55-8EDE-43B6-ADCA-3945C0A71B6F}"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2667549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FE3B55-8EDE-43B6-ADCA-3945C0A71B6F}" type="datetimeFigureOut">
              <a:rPr lang="en-IN" smtClean="0"/>
              <a:t>24-11-2022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B6B477-AEF8-4855-864F-F27746CBE9C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68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FE3B55-8EDE-43B6-ADCA-3945C0A71B6F}" type="datetimeFigureOut">
              <a:rPr lang="en-IN" smtClean="0"/>
              <a:t>24-11-2022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B6B477-AEF8-4855-864F-F27746CBE9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811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E3B55-8EDE-43B6-ADCA-3945C0A71B6F}" type="datetimeFigureOut">
              <a:rPr lang="en-IN" smtClean="0"/>
              <a:t>24-11-2022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44712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E3B55-8EDE-43B6-ADCA-3945C0A71B6F}"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6B477-AEF8-4855-864F-F27746CBE9C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47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E3B55-8EDE-43B6-ADCA-3945C0A71B6F}"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157422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FE3B55-8EDE-43B6-ADCA-3945C0A71B6F}" type="datetimeFigureOut">
              <a:rPr lang="en-IN" smtClean="0"/>
              <a:t>24-11-2022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B6B477-AEF8-4855-864F-F27746CBE9C9}" type="slidenum">
              <a:rPr lang="en-IN" smtClean="0"/>
              <a:t>‹#›</a:t>
            </a:fld>
            <a:endParaRPr lang="en-IN"/>
          </a:p>
        </p:txBody>
      </p:sp>
    </p:spTree>
    <p:extLst>
      <p:ext uri="{BB962C8B-B14F-4D97-AF65-F5344CB8AC3E}">
        <p14:creationId xmlns:p14="http://schemas.microsoft.com/office/powerpoint/2010/main" val="267280584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scm.com/doc" TargetMode="External"/><Relationship Id="rId2" Type="http://schemas.openxmlformats.org/officeDocument/2006/relationships/hyperlink" Target="https://git-scm.com/about/free-and-open-source" TargetMode="Externa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s://insights.stackoverflow.com/survey/2018/#work-version-control" TargetMode="External"/><Relationship Id="rId4" Type="http://schemas.openxmlformats.org/officeDocument/2006/relationships/hyperlink" Target="https://git-scm.com/about/small-and-fas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Access_control" TargetMode="External"/><Relationship Id="rId13" Type="http://schemas.openxmlformats.org/officeDocument/2006/relationships/hyperlink" Target="https://en.wikipedia.org/wiki/Wiki" TargetMode="External"/><Relationship Id="rId3" Type="http://schemas.openxmlformats.org/officeDocument/2006/relationships/hyperlink" Target="https://en.wikipedia.org/wiki/Internet_hosting_service" TargetMode="External"/><Relationship Id="rId7" Type="http://schemas.openxmlformats.org/officeDocument/2006/relationships/hyperlink" Target="https://en.wikipedia.org/wiki/Distributed_version_control" TargetMode="External"/><Relationship Id="rId12" Type="http://schemas.openxmlformats.org/officeDocument/2006/relationships/hyperlink" Target="https://en.wikipedia.org/wiki/Continuous_integration" TargetMode="External"/><Relationship Id="rId2" Type="http://schemas.openxmlformats.org/officeDocument/2006/relationships/image" Target="../media/image10.png"/><Relationship Id="rId16" Type="http://schemas.openxmlformats.org/officeDocument/2006/relationships/hyperlink" Target="https://en.wikipedia.org/wiki/Source_code" TargetMode="External"/><Relationship Id="rId1" Type="http://schemas.openxmlformats.org/officeDocument/2006/relationships/slideLayout" Target="../slideLayouts/slideLayout9.xml"/><Relationship Id="rId6" Type="http://schemas.openxmlformats.org/officeDocument/2006/relationships/hyperlink" Target="https://en.wikipedia.org/wiki/Git" TargetMode="External"/><Relationship Id="rId11" Type="http://schemas.openxmlformats.org/officeDocument/2006/relationships/hyperlink" Target="https://en.wikipedia.org/wiki/Task_management" TargetMode="External"/><Relationship Id="rId5" Type="http://schemas.openxmlformats.org/officeDocument/2006/relationships/hyperlink" Target="https://en.wikipedia.org/wiki/Version_control" TargetMode="External"/><Relationship Id="rId15" Type="http://schemas.openxmlformats.org/officeDocument/2006/relationships/hyperlink" Target="https://en.wikipedia.org/wiki/Repository_(version_control)" TargetMode="External"/><Relationship Id="rId10" Type="http://schemas.openxmlformats.org/officeDocument/2006/relationships/hyperlink" Target="https://en.wikipedia.org/wiki/Software_feature" TargetMode="External"/><Relationship Id="rId4" Type="http://schemas.openxmlformats.org/officeDocument/2006/relationships/hyperlink" Target="https://en.wikipedia.org/wiki/Software_development" TargetMode="External"/><Relationship Id="rId9" Type="http://schemas.openxmlformats.org/officeDocument/2006/relationships/hyperlink" Target="https://en.wikipedia.org/wiki/Bug_tracking_system" TargetMode="External"/><Relationship Id="rId14" Type="http://schemas.openxmlformats.org/officeDocument/2006/relationships/hyperlink" Target="https://en.wikipedia.org/wiki/Open_sourc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2226" y="1657635"/>
            <a:ext cx="7276012" cy="3458058"/>
          </a:xfrm>
          <a:prstGeom prst="rect">
            <a:avLst/>
          </a:prstGeom>
        </p:spPr>
      </p:pic>
      <p:sp>
        <p:nvSpPr>
          <p:cNvPr id="2" name="Title 1">
            <a:extLst>
              <a:ext uri="{FF2B5EF4-FFF2-40B4-BE49-F238E27FC236}">
                <a16:creationId xmlns="" xmlns:a16="http://schemas.microsoft.com/office/drawing/2014/main" id="{0C95911C-A606-DB95-76C9-D7EAE153B88E}"/>
              </a:ext>
            </a:extLst>
          </p:cNvPr>
          <p:cNvSpPr>
            <a:spLocks noGrp="1"/>
          </p:cNvSpPr>
          <p:nvPr>
            <p:ph type="ctrTitle"/>
          </p:nvPr>
        </p:nvSpPr>
        <p:spPr/>
        <p:txBody>
          <a:bodyPr/>
          <a:lstStyle/>
          <a:p>
            <a:r>
              <a:rPr lang="en-US" b="1" dirty="0">
                <a:solidFill>
                  <a:schemeClr val="tx1"/>
                </a:solidFill>
              </a:rPr>
              <a:t>GITHUB </a:t>
            </a:r>
            <a:r>
              <a:rPr lang="en-US" b="1" dirty="0" smtClean="0">
                <a:solidFill>
                  <a:schemeClr val="tx1"/>
                </a:solidFill>
              </a:rPr>
              <a:t>PRESENTATION</a:t>
            </a:r>
            <a:endParaRPr lang="en-IN" b="1" dirty="0">
              <a:solidFill>
                <a:schemeClr val="tx1"/>
              </a:solidFill>
            </a:endParaRPr>
          </a:p>
        </p:txBody>
      </p:sp>
      <p:sp>
        <p:nvSpPr>
          <p:cNvPr id="3" name="Subtitle 2">
            <a:extLst>
              <a:ext uri="{FF2B5EF4-FFF2-40B4-BE49-F238E27FC236}">
                <a16:creationId xmlns="" xmlns:a16="http://schemas.microsoft.com/office/drawing/2014/main" id="{DCCADBFB-C1E6-8E46-D1E1-C8FE1492F323}"/>
              </a:ext>
            </a:extLst>
          </p:cNvPr>
          <p:cNvSpPr>
            <a:spLocks noGrp="1"/>
          </p:cNvSpPr>
          <p:nvPr>
            <p:ph type="subTitle" idx="1"/>
          </p:nvPr>
        </p:nvSpPr>
        <p:spPr>
          <a:xfrm>
            <a:off x="5274916" y="5098771"/>
            <a:ext cx="4802534" cy="400692"/>
          </a:xfrm>
        </p:spPr>
        <p:txBody>
          <a:bodyPr>
            <a:normAutofit/>
          </a:bodyPr>
          <a:lstStyle/>
          <a:p>
            <a:r>
              <a:rPr lang="en-US" sz="1100" dirty="0" smtClean="0"/>
              <a:t>BY    AMRJEET GUPTA AND NARESH CHOUDHARY</a:t>
            </a:r>
            <a:endParaRPr lang="en-IN" sz="1100" dirty="0"/>
          </a:p>
        </p:txBody>
      </p:sp>
    </p:spTree>
    <p:extLst>
      <p:ext uri="{BB962C8B-B14F-4D97-AF65-F5344CB8AC3E}">
        <p14:creationId xmlns:p14="http://schemas.microsoft.com/office/powerpoint/2010/main" val="303557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A740D6-531D-1B66-23D5-88F32CBB0DB5}"/>
              </a:ext>
            </a:extLst>
          </p:cNvPr>
          <p:cNvSpPr>
            <a:spLocks noGrp="1"/>
          </p:cNvSpPr>
          <p:nvPr>
            <p:ph type="title"/>
          </p:nvPr>
        </p:nvSpPr>
        <p:spPr>
          <a:xfrm>
            <a:off x="1295399" y="746450"/>
            <a:ext cx="6241816" cy="606489"/>
          </a:xfrm>
        </p:spPr>
        <p:txBody>
          <a:bodyPr/>
          <a:lstStyle/>
          <a:p>
            <a:r>
              <a:rPr lang="en-US" b="1" dirty="0"/>
              <a:t>WHAT IS GIT ???</a:t>
            </a:r>
            <a:endParaRPr lang="en-IN" b="1" dirty="0"/>
          </a:p>
        </p:txBody>
      </p:sp>
      <p:sp>
        <p:nvSpPr>
          <p:cNvPr id="4" name="Text Placeholder 3">
            <a:extLst>
              <a:ext uri="{FF2B5EF4-FFF2-40B4-BE49-F238E27FC236}">
                <a16:creationId xmlns="" xmlns:a16="http://schemas.microsoft.com/office/drawing/2014/main" id="{03CDE1E4-4402-9F7D-38DE-5A8CFFA1E2D4}"/>
              </a:ext>
            </a:extLst>
          </p:cNvPr>
          <p:cNvSpPr>
            <a:spLocks noGrp="1"/>
          </p:cNvSpPr>
          <p:nvPr>
            <p:ph type="body" sz="half" idx="2"/>
          </p:nvPr>
        </p:nvSpPr>
        <p:spPr>
          <a:xfrm>
            <a:off x="1295399" y="1483567"/>
            <a:ext cx="6241816" cy="4525347"/>
          </a:xfrm>
        </p:spPr>
        <p:txBody>
          <a:bodyPr>
            <a:normAutofit/>
          </a:bodyPr>
          <a:lstStyle/>
          <a:p>
            <a:pPr marL="285750" indent="-285750" algn="l">
              <a:buFont typeface="Arial" panose="020B0604020202020204" pitchFamily="34" charset="0"/>
              <a:buChar char="•"/>
            </a:pPr>
            <a:r>
              <a:rPr lang="en-US" b="0" i="0" dirty="0">
                <a:solidFill>
                  <a:srgbClr val="6E7076"/>
                </a:solidFill>
                <a:effectLst/>
                <a:latin typeface="Roboto" panose="020B0604020202020204" pitchFamily="2" charset="0"/>
              </a:rPr>
              <a:t>Git is a </a:t>
            </a:r>
            <a:r>
              <a:rPr lang="en-US" b="1" i="0" dirty="0">
                <a:solidFill>
                  <a:srgbClr val="6E7076"/>
                </a:solidFill>
                <a:effectLst/>
                <a:latin typeface="inherit"/>
              </a:rPr>
              <a:t>specific open-source version control system</a:t>
            </a:r>
            <a:r>
              <a:rPr lang="en-US" b="0" i="0" dirty="0">
                <a:solidFill>
                  <a:srgbClr val="6E7076"/>
                </a:solidFill>
                <a:effectLst/>
                <a:latin typeface="Roboto" panose="020B0604020202020204" pitchFamily="2" charset="0"/>
              </a:rPr>
              <a:t> created by Linus Torvalds in 2005.</a:t>
            </a:r>
            <a:endParaRPr lang="en-IN" b="0" i="0" dirty="0">
              <a:solidFill>
                <a:srgbClr val="6E7076"/>
              </a:solidFill>
              <a:effectLst/>
              <a:latin typeface="Roboto" panose="020B0604020202020204" pitchFamily="2" charset="0"/>
            </a:endParaRPr>
          </a:p>
          <a:p>
            <a:pPr marL="285750" indent="-285750" algn="l">
              <a:buFont typeface="Arial" panose="020B0604020202020204" pitchFamily="34" charset="0"/>
              <a:buChar char="•"/>
            </a:pPr>
            <a:r>
              <a:rPr lang="en-US" b="0" i="0" dirty="0">
                <a:solidFill>
                  <a:srgbClr val="6E7076"/>
                </a:solidFill>
                <a:effectLst/>
                <a:latin typeface="Roboto" panose="020B0604020202020204" pitchFamily="2" charset="0"/>
              </a:rPr>
              <a:t>Specifically, Git is a </a:t>
            </a:r>
            <a:r>
              <a:rPr lang="en-US" b="1" i="0" dirty="0">
                <a:solidFill>
                  <a:srgbClr val="6E7076"/>
                </a:solidFill>
                <a:effectLst/>
                <a:latin typeface="inherit"/>
              </a:rPr>
              <a:t>distributed version control system</a:t>
            </a:r>
            <a:r>
              <a:rPr lang="en-US" b="0" i="0" dirty="0">
                <a:solidFill>
                  <a:srgbClr val="6E7076"/>
                </a:solidFill>
                <a:effectLst/>
                <a:latin typeface="Roboto" panose="020B0604020202020204" pitchFamily="2" charset="0"/>
              </a:rPr>
              <a:t>, which means that the entire codebase and history is available on every developer’s computer, which allows for easy branching and merging.</a:t>
            </a:r>
          </a:p>
          <a:p>
            <a:pPr marL="285750" indent="-285750" algn="l">
              <a:buFont typeface="Arial" panose="020B0604020202020204" pitchFamily="34" charset="0"/>
              <a:buChar char="•"/>
            </a:pPr>
            <a:r>
              <a:rPr lang="en-US" dirty="0"/>
              <a:t>Git is a </a:t>
            </a:r>
            <a:r>
              <a:rPr lang="en-US" dirty="0">
                <a:hlinkClick r:id="rId2"/>
              </a:rPr>
              <a:t>free and open source</a:t>
            </a:r>
            <a:r>
              <a:rPr lang="en-US" dirty="0"/>
              <a:t> distributed version control system designed to handle everything from small to very large projects with speed and efficiency.</a:t>
            </a:r>
          </a:p>
          <a:p>
            <a:pPr marL="285750" indent="-285750" algn="l">
              <a:buFont typeface="Arial" panose="020B0604020202020204" pitchFamily="34" charset="0"/>
              <a:buChar char="•"/>
            </a:pPr>
            <a:r>
              <a:rPr lang="en-US" dirty="0"/>
              <a:t>Git is </a:t>
            </a:r>
            <a:r>
              <a:rPr lang="en-US" dirty="0">
                <a:hlinkClick r:id="rId3"/>
              </a:rPr>
              <a:t>easy to learn</a:t>
            </a:r>
            <a:r>
              <a:rPr lang="en-US" dirty="0"/>
              <a:t> and has a </a:t>
            </a:r>
            <a:r>
              <a:rPr lang="en-US" dirty="0">
                <a:hlinkClick r:id="rId4"/>
              </a:rPr>
              <a:t>tiny footprint with lightning fast performance</a:t>
            </a:r>
            <a:r>
              <a:rPr lang="en-US" dirty="0"/>
              <a:t>.</a:t>
            </a:r>
          </a:p>
          <a:p>
            <a:pPr marL="285750" indent="-285750" algn="l">
              <a:buFont typeface="Arial" panose="020B0604020202020204" pitchFamily="34" charset="0"/>
              <a:buChar char="•"/>
            </a:pPr>
            <a:r>
              <a:rPr lang="en-US" b="0" i="0" dirty="0">
                <a:solidFill>
                  <a:srgbClr val="6E7076"/>
                </a:solidFill>
                <a:effectLst/>
                <a:latin typeface="Roboto" panose="020B0604020202020204" pitchFamily="2" charset="0"/>
              </a:rPr>
              <a:t>According to a </a:t>
            </a:r>
            <a:r>
              <a:rPr lang="en-US" b="0" i="0" u="none" strike="noStrike" dirty="0">
                <a:solidFill>
                  <a:srgbClr val="5333ED"/>
                </a:solidFill>
                <a:effectLst/>
                <a:latin typeface="Roboto" panose="020B0604020202020204" pitchFamily="2" charset="0"/>
                <a:hlinkClick r:id="rId5"/>
              </a:rPr>
              <a:t>Stack Overflow developer survey</a:t>
            </a:r>
            <a:r>
              <a:rPr lang="en-US" b="0" i="0" dirty="0">
                <a:solidFill>
                  <a:srgbClr val="6E7076"/>
                </a:solidFill>
                <a:effectLst/>
                <a:latin typeface="Roboto" panose="020B0604020202020204" pitchFamily="2" charset="0"/>
              </a:rPr>
              <a:t>, over 87% of developers use Git.</a:t>
            </a:r>
          </a:p>
          <a:p>
            <a:pPr marL="285750" indent="-285750" algn="l">
              <a:buFont typeface="Arial" panose="020B0604020202020204" pitchFamily="34" charset="0"/>
              <a:buChar char="•"/>
            </a:pPr>
            <a:endParaRPr lang="en-US" dirty="0"/>
          </a:p>
          <a:p>
            <a:pPr marL="285750" indent="-285750">
              <a:buFont typeface="Arial" panose="020B0604020202020204" pitchFamily="34" charset="0"/>
              <a:buChar char="•"/>
            </a:pPr>
            <a:endParaRPr lang="en-US" b="0" i="0" dirty="0">
              <a:solidFill>
                <a:srgbClr val="6E7076"/>
              </a:solidFill>
              <a:effectLst/>
              <a:latin typeface="Roboto" panose="020B0604020202020204" pitchFamily="2" charset="0"/>
            </a:endParaRPr>
          </a:p>
        </p:txBody>
      </p:sp>
      <p:pic>
        <p:nvPicPr>
          <p:cNvPr id="7" name="Picture Placeholder 6">
            <a:extLst>
              <a:ext uri="{FF2B5EF4-FFF2-40B4-BE49-F238E27FC236}">
                <a16:creationId xmlns="" xmlns:a16="http://schemas.microsoft.com/office/drawing/2014/main" id="{3AD1862E-E586-D2FA-D26F-02EC53D5390A}"/>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tretch>
            <a:fillRect/>
          </a:stretch>
        </p:blipFill>
        <p:spPr>
          <a:xfrm>
            <a:off x="7537215" y="1819470"/>
            <a:ext cx="3853875" cy="3470988"/>
          </a:xfrm>
          <a:prstGeom prst="rect">
            <a:avLst/>
          </a:prstGeom>
        </p:spPr>
      </p:pic>
    </p:spTree>
    <p:extLst>
      <p:ext uri="{BB962C8B-B14F-4D97-AF65-F5344CB8AC3E}">
        <p14:creationId xmlns:p14="http://schemas.microsoft.com/office/powerpoint/2010/main" val="150104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2085975"/>
            <a:ext cx="7620000" cy="3143250"/>
          </a:xfrm>
          <a:prstGeom prst="rect">
            <a:avLst/>
          </a:prstGeom>
        </p:spPr>
      </p:pic>
      <p:sp>
        <p:nvSpPr>
          <p:cNvPr id="3" name="TextBox 2"/>
          <p:cNvSpPr txBox="1"/>
          <p:nvPr/>
        </p:nvSpPr>
        <p:spPr>
          <a:xfrm>
            <a:off x="1714500" y="1028700"/>
            <a:ext cx="8858250" cy="523220"/>
          </a:xfrm>
          <a:prstGeom prst="rect">
            <a:avLst/>
          </a:prstGeom>
          <a:noFill/>
        </p:spPr>
        <p:txBody>
          <a:bodyPr wrap="square" rtlCol="0">
            <a:spAutoFit/>
          </a:bodyPr>
          <a:lstStyle/>
          <a:p>
            <a:r>
              <a:rPr lang="en-US" sz="2800" b="1" dirty="0" smtClean="0"/>
              <a:t>THE LIFECYCLE OF THE STATUS OF YOUR FILES</a:t>
            </a:r>
            <a:endParaRPr lang="en-US" sz="2800" b="1" dirty="0"/>
          </a:p>
        </p:txBody>
      </p:sp>
      <p:sp>
        <p:nvSpPr>
          <p:cNvPr id="4" name="TextBox 3"/>
          <p:cNvSpPr txBox="1"/>
          <p:nvPr/>
        </p:nvSpPr>
        <p:spPr>
          <a:xfrm>
            <a:off x="2247901" y="1522690"/>
            <a:ext cx="1390650" cy="523220"/>
          </a:xfrm>
          <a:prstGeom prst="rect">
            <a:avLst/>
          </a:prstGeom>
          <a:noFill/>
        </p:spPr>
        <p:txBody>
          <a:bodyPr wrap="square" rtlCol="0">
            <a:spAutoFit/>
          </a:bodyPr>
          <a:lstStyle/>
          <a:p>
            <a:r>
              <a:rPr lang="en-US" sz="2800" b="1" dirty="0" smtClean="0"/>
              <a:t>IN GIT</a:t>
            </a:r>
            <a:endParaRPr lang="en-US" sz="2800" b="1" dirty="0"/>
          </a:p>
        </p:txBody>
      </p:sp>
      <p:pic>
        <p:nvPicPr>
          <p:cNvPr id="5" name="Picture Placeholder 6">
            <a:extLst>
              <a:ext uri="{FF2B5EF4-FFF2-40B4-BE49-F238E27FC236}">
                <a16:creationId xmlns="" xmlns:a16="http://schemas.microsoft.com/office/drawing/2014/main" id="{3AD1862E-E586-D2FA-D26F-02EC53D539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8551" y="1634948"/>
            <a:ext cx="364108" cy="327933"/>
          </a:xfrm>
          <a:prstGeom prst="rect">
            <a:avLst/>
          </a:prstGeom>
        </p:spPr>
      </p:pic>
    </p:spTree>
    <p:extLst>
      <p:ext uri="{BB962C8B-B14F-4D97-AF65-F5344CB8AC3E}">
        <p14:creationId xmlns:p14="http://schemas.microsoft.com/office/powerpoint/2010/main" val="322442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38029A-620B-049D-8904-734309E27953}"/>
              </a:ext>
            </a:extLst>
          </p:cNvPr>
          <p:cNvSpPr>
            <a:spLocks noGrp="1"/>
          </p:cNvSpPr>
          <p:nvPr>
            <p:ph type="title"/>
          </p:nvPr>
        </p:nvSpPr>
        <p:spPr>
          <a:xfrm>
            <a:off x="1295399" y="1041400"/>
            <a:ext cx="6241816" cy="591457"/>
          </a:xfrm>
        </p:spPr>
        <p:txBody>
          <a:bodyPr/>
          <a:lstStyle/>
          <a:p>
            <a:r>
              <a:rPr lang="en-US" b="1" dirty="0"/>
              <a:t>WHAT IS GITHUB  ???</a:t>
            </a:r>
            <a:endParaRPr lang="en-IN" b="1" dirty="0"/>
          </a:p>
        </p:txBody>
      </p:sp>
      <p:pic>
        <p:nvPicPr>
          <p:cNvPr id="4" name="Picture Placeholder 3">
            <a:extLst>
              <a:ext uri="{FF2B5EF4-FFF2-40B4-BE49-F238E27FC236}">
                <a16:creationId xmlns="" xmlns:a16="http://schemas.microsoft.com/office/drawing/2014/main" id="{0E60FA52-970F-7110-4941-BA03D90C6BD8}"/>
              </a:ext>
            </a:extLst>
          </p:cNvPr>
          <p:cNvPicPr>
            <a:picLocks noGrp="1" noChangeAspect="1"/>
          </p:cNvPicPr>
          <p:nvPr>
            <p:ph type="pic" idx="1"/>
          </p:nvPr>
        </p:nvPicPr>
        <p:blipFill rotWithShape="1">
          <a:blip r:embed="rId2"/>
          <a:stretch/>
        </p:blipFill>
        <p:spPr>
          <a:xfrm>
            <a:off x="8005666" y="2230016"/>
            <a:ext cx="2999236" cy="2397967"/>
          </a:xfrm>
          <a:prstGeom prst="rect">
            <a:avLst/>
          </a:prstGeom>
        </p:spPr>
      </p:pic>
      <p:sp>
        <p:nvSpPr>
          <p:cNvPr id="7" name="Text Placeholder 6">
            <a:extLst>
              <a:ext uri="{FF2B5EF4-FFF2-40B4-BE49-F238E27FC236}">
                <a16:creationId xmlns="" xmlns:a16="http://schemas.microsoft.com/office/drawing/2014/main" id="{06873578-AF6A-3D55-0EFE-DE318362E676}"/>
              </a:ext>
            </a:extLst>
          </p:cNvPr>
          <p:cNvSpPr>
            <a:spLocks noGrp="1"/>
          </p:cNvSpPr>
          <p:nvPr>
            <p:ph type="body" sz="half" idx="2"/>
          </p:nvPr>
        </p:nvSpPr>
        <p:spPr>
          <a:xfrm>
            <a:off x="1295399" y="1931437"/>
            <a:ext cx="6241816" cy="3806889"/>
          </a:xfrm>
        </p:spPr>
        <p:txBody>
          <a:bodyPr>
            <a:normAutofit fontScale="92500"/>
          </a:bodyPr>
          <a:lstStyle/>
          <a:p>
            <a:pPr marL="342900" indent="-342900" algn="l">
              <a:buFont typeface="Arial" panose="020B0604020202020204" pitchFamily="34" charset="0"/>
              <a:buChar char="•"/>
            </a:pPr>
            <a:r>
              <a:rPr lang="en-US" b="1" i="0" dirty="0">
                <a:solidFill>
                  <a:srgbClr val="202122"/>
                </a:solidFill>
                <a:effectLst/>
                <a:latin typeface="Arial" panose="020B0604020202020204" pitchFamily="34" charset="0"/>
              </a:rPr>
              <a:t>GitHub</a:t>
            </a:r>
            <a:r>
              <a:rPr lang="en-US" b="0" i="0" dirty="0">
                <a:solidFill>
                  <a:srgbClr val="202122"/>
                </a:solidFill>
                <a:effectLst/>
                <a:latin typeface="Arial" panose="020B0604020202020204" pitchFamily="34" charset="0"/>
              </a:rPr>
              <a:t> is an </a:t>
            </a:r>
            <a:r>
              <a:rPr lang="en-US" b="0" i="0" u="none" strike="noStrike" dirty="0">
                <a:solidFill>
                  <a:srgbClr val="0645AD"/>
                </a:solidFill>
                <a:effectLst/>
                <a:latin typeface="Arial" panose="020B0604020202020204" pitchFamily="34" charset="0"/>
                <a:hlinkClick r:id="rId3" tooltip="Internet hosting service"/>
              </a:rPr>
              <a:t>Internet hosting service</a:t>
            </a:r>
            <a:r>
              <a:rPr lang="en-US" b="0" i="0" dirty="0">
                <a:solidFill>
                  <a:srgbClr val="202122"/>
                </a:solidFill>
                <a:effectLst/>
                <a:latin typeface="Arial" panose="020B0604020202020204" pitchFamily="34" charset="0"/>
              </a:rPr>
              <a:t> for </a:t>
            </a:r>
            <a:r>
              <a:rPr lang="en-US" b="0" i="0" u="none" strike="noStrike" dirty="0">
                <a:solidFill>
                  <a:srgbClr val="0645AD"/>
                </a:solidFill>
                <a:effectLst/>
                <a:latin typeface="Arial" panose="020B0604020202020204" pitchFamily="34" charset="0"/>
                <a:hlinkClick r:id="rId4" tooltip="Software development"/>
              </a:rPr>
              <a:t>software development</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5" tooltip="Version control"/>
              </a:rPr>
              <a:t>version control</a:t>
            </a:r>
            <a:r>
              <a:rPr lang="en-US" b="0" i="0" dirty="0">
                <a:solidFill>
                  <a:srgbClr val="202122"/>
                </a:solidFill>
                <a:effectLst/>
                <a:latin typeface="Arial" panose="020B0604020202020204" pitchFamily="34" charset="0"/>
              </a:rPr>
              <a:t> using </a:t>
            </a:r>
            <a:r>
              <a:rPr lang="en-US" b="0" i="0" u="none" strike="noStrike" dirty="0">
                <a:solidFill>
                  <a:srgbClr val="0645AD"/>
                </a:solidFill>
                <a:effectLst/>
                <a:latin typeface="Arial" panose="020B0604020202020204" pitchFamily="34" charset="0"/>
                <a:hlinkClick r:id="rId6" tooltip="Git"/>
              </a:rPr>
              <a:t>Git</a:t>
            </a:r>
            <a:r>
              <a:rPr lang="en-US" b="0" i="0" dirty="0">
                <a:solidFill>
                  <a:srgbClr val="202122"/>
                </a:solidFill>
                <a:effectLst/>
                <a:latin typeface="Arial" panose="020B0604020202020204" pitchFamily="34" charset="0"/>
              </a:rPr>
              <a:t>.</a:t>
            </a:r>
          </a:p>
          <a:p>
            <a:pPr marL="342900" indent="-342900" algn="l">
              <a:buFont typeface="Arial" panose="020B0604020202020204" pitchFamily="34" charset="0"/>
              <a:buChar char="•"/>
            </a:pPr>
            <a:r>
              <a:rPr lang="en-US" b="0" i="0" dirty="0">
                <a:solidFill>
                  <a:srgbClr val="202122"/>
                </a:solidFill>
                <a:effectLst/>
                <a:latin typeface="Arial" panose="020B0604020202020204" pitchFamily="34" charset="0"/>
              </a:rPr>
              <a:t> It provides the </a:t>
            </a:r>
            <a:r>
              <a:rPr lang="en-US" b="0" i="0" u="none" strike="noStrike" dirty="0">
                <a:solidFill>
                  <a:srgbClr val="0645AD"/>
                </a:solidFill>
                <a:effectLst/>
                <a:latin typeface="Arial" panose="020B0604020202020204" pitchFamily="34" charset="0"/>
                <a:hlinkClick r:id="rId7" tooltip="Distributed version control"/>
              </a:rPr>
              <a:t>distributed version control</a:t>
            </a:r>
            <a:r>
              <a:rPr lang="en-US" b="0" i="0" dirty="0">
                <a:solidFill>
                  <a:srgbClr val="202122"/>
                </a:solidFill>
                <a:effectLst/>
                <a:latin typeface="Arial" panose="020B0604020202020204" pitchFamily="34" charset="0"/>
              </a:rPr>
              <a:t> of Git plus </a:t>
            </a:r>
            <a:r>
              <a:rPr lang="en-US" b="0" i="0" u="none" strike="noStrike" dirty="0">
                <a:solidFill>
                  <a:srgbClr val="0645AD"/>
                </a:solidFill>
                <a:effectLst/>
                <a:latin typeface="Arial" panose="020B0604020202020204" pitchFamily="34" charset="0"/>
                <a:hlinkClick r:id="rId8" tooltip="Access control"/>
              </a:rPr>
              <a:t>access control</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9" tooltip="Bug tracking system"/>
              </a:rPr>
              <a:t>bug tracking</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0" tooltip="Software feature"/>
              </a:rPr>
              <a:t>software feature</a:t>
            </a:r>
            <a:r>
              <a:rPr lang="en-US" b="0" i="0" dirty="0">
                <a:solidFill>
                  <a:srgbClr val="202122"/>
                </a:solidFill>
                <a:effectLst/>
                <a:latin typeface="Arial" panose="020B0604020202020204" pitchFamily="34" charset="0"/>
              </a:rPr>
              <a:t> requests, </a:t>
            </a:r>
            <a:r>
              <a:rPr lang="en-US" b="0" i="0" u="none" strike="noStrike" dirty="0">
                <a:solidFill>
                  <a:srgbClr val="0645AD"/>
                </a:solidFill>
                <a:effectLst/>
                <a:latin typeface="Arial" panose="020B0604020202020204" pitchFamily="34" charset="0"/>
                <a:hlinkClick r:id="rId11" tooltip="Task management"/>
              </a:rPr>
              <a:t>task management</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2" tooltip="Continuous integration"/>
              </a:rPr>
              <a:t>continuous integration</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13" tooltip="Wiki"/>
              </a:rPr>
              <a:t>wikis</a:t>
            </a:r>
            <a:r>
              <a:rPr lang="en-US" b="0" i="0" dirty="0">
                <a:solidFill>
                  <a:srgbClr val="202122"/>
                </a:solidFill>
                <a:effectLst/>
                <a:latin typeface="Arial" panose="020B0604020202020204" pitchFamily="34" charset="0"/>
              </a:rPr>
              <a:t> for every project.</a:t>
            </a:r>
          </a:p>
          <a:p>
            <a:pPr marL="342900" indent="-342900" algn="l">
              <a:buFont typeface="Arial" panose="020B0604020202020204" pitchFamily="34" charset="0"/>
              <a:buChar char="•"/>
            </a:pPr>
            <a:r>
              <a:rPr lang="en-US" b="0" i="0" dirty="0">
                <a:solidFill>
                  <a:srgbClr val="202122"/>
                </a:solidFill>
                <a:effectLst/>
                <a:latin typeface="Arial" panose="020B0604020202020204" pitchFamily="34" charset="0"/>
              </a:rPr>
              <a:t>It is commonly used to host </a:t>
            </a:r>
            <a:r>
              <a:rPr lang="en-US" b="0" i="0" u="none" strike="noStrike" dirty="0">
                <a:solidFill>
                  <a:srgbClr val="0645AD"/>
                </a:solidFill>
                <a:effectLst/>
                <a:latin typeface="Arial" panose="020B0604020202020204" pitchFamily="34" charset="0"/>
                <a:hlinkClick r:id="rId14" tooltip="Open source"/>
              </a:rPr>
              <a:t>open source</a:t>
            </a:r>
            <a:r>
              <a:rPr lang="en-US" b="0" i="0" dirty="0">
                <a:solidFill>
                  <a:srgbClr val="202122"/>
                </a:solidFill>
                <a:effectLst/>
                <a:latin typeface="Arial" panose="020B0604020202020204" pitchFamily="34" charset="0"/>
              </a:rPr>
              <a:t> software development projects</a:t>
            </a:r>
            <a:r>
              <a:rPr lang="en-US" dirty="0">
                <a:solidFill>
                  <a:srgbClr val="202122"/>
                </a:solidFill>
                <a:latin typeface="Arial" panose="020B0604020202020204" pitchFamily="34" charset="0"/>
              </a:rPr>
              <a:t>.</a:t>
            </a:r>
          </a:p>
          <a:p>
            <a:pPr marL="342900" indent="-342900" algn="l">
              <a:buFont typeface="Arial" panose="020B0604020202020204" pitchFamily="34" charset="0"/>
              <a:buChar char="•"/>
            </a:pPr>
            <a:r>
              <a:rPr lang="en-US" b="0" i="0" dirty="0">
                <a:solidFill>
                  <a:srgbClr val="202122"/>
                </a:solidFill>
                <a:effectLst/>
                <a:latin typeface="Arial" panose="020B0604020202020204" pitchFamily="34" charset="0"/>
              </a:rPr>
              <a:t> As of June 2022, GitHub reported having over 83 million    developers and more than200 million </a:t>
            </a:r>
            <a:r>
              <a:rPr lang="en-US" b="0" i="0" strike="noStrike" dirty="0">
                <a:solidFill>
                  <a:srgbClr val="0645AD"/>
                </a:solidFill>
                <a:effectLst/>
                <a:latin typeface="Arial" panose="020B0604020202020204" pitchFamily="34" charset="0"/>
                <a:hlinkClick r:id="rId15" tooltip="Repository (version control)"/>
              </a:rPr>
              <a:t>repositories</a:t>
            </a:r>
            <a:r>
              <a:rPr lang="en-US" b="0" i="0" dirty="0">
                <a:solidFill>
                  <a:srgbClr val="202122"/>
                </a:solidFill>
                <a:effectLst/>
                <a:latin typeface="Arial" panose="020B0604020202020204" pitchFamily="34" charset="0"/>
              </a:rPr>
              <a:t>, including at least 28 million public repositories.</a:t>
            </a:r>
          </a:p>
          <a:p>
            <a:pPr marL="342900" indent="-342900" algn="l">
              <a:buFont typeface="Arial" panose="020B0604020202020204" pitchFamily="34" charset="0"/>
              <a:buChar char="•"/>
            </a:pPr>
            <a:r>
              <a:rPr lang="en-US" b="0" i="0" dirty="0">
                <a:solidFill>
                  <a:srgbClr val="202122"/>
                </a:solidFill>
                <a:effectLst/>
                <a:latin typeface="Arial" panose="020B0604020202020204" pitchFamily="34" charset="0"/>
              </a:rPr>
              <a:t> It is the largest </a:t>
            </a:r>
            <a:r>
              <a:rPr lang="en-US" b="0" i="0" strike="noStrike" dirty="0">
                <a:solidFill>
                  <a:srgbClr val="0645AD"/>
                </a:solidFill>
                <a:effectLst/>
                <a:latin typeface="Arial" panose="020B0604020202020204" pitchFamily="34" charset="0"/>
                <a:hlinkClick r:id="rId16" tooltip="Source code"/>
              </a:rPr>
              <a:t>source code</a:t>
            </a:r>
            <a:r>
              <a:rPr lang="en-US" b="0" i="0" dirty="0">
                <a:solidFill>
                  <a:srgbClr val="202122"/>
                </a:solidFill>
                <a:effectLst/>
                <a:latin typeface="Arial" panose="020B0604020202020204" pitchFamily="34" charset="0"/>
              </a:rPr>
              <a:t> host as of November 2021.</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13032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5" dur="5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5" dur="500"/>
                                        <p:tgtEl>
                                          <p:spTgt spid="7">
                                            <p:txEl>
                                              <p:pRg st="4" end="4"/>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randombar(horizontal)">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D7D37B2-6A95-2E5A-5146-65FA976B8B55}"/>
              </a:ext>
            </a:extLst>
          </p:cNvPr>
          <p:cNvPicPr>
            <a:picLocks noChangeAspect="1"/>
          </p:cNvPicPr>
          <p:nvPr/>
        </p:nvPicPr>
        <p:blipFill>
          <a:blip r:embed="rId2"/>
          <a:stretch>
            <a:fillRect/>
          </a:stretch>
        </p:blipFill>
        <p:spPr>
          <a:xfrm>
            <a:off x="2004527" y="1483567"/>
            <a:ext cx="8182946" cy="3890865"/>
          </a:xfrm>
          <a:prstGeom prst="rect">
            <a:avLst/>
          </a:prstGeom>
        </p:spPr>
      </p:pic>
    </p:spTree>
    <p:extLst>
      <p:ext uri="{BB962C8B-B14F-4D97-AF65-F5344CB8AC3E}">
        <p14:creationId xmlns:p14="http://schemas.microsoft.com/office/powerpoint/2010/main" val="71417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2300" y="819150"/>
            <a:ext cx="4686300" cy="523220"/>
          </a:xfrm>
          <a:prstGeom prst="rect">
            <a:avLst/>
          </a:prstGeom>
          <a:noFill/>
        </p:spPr>
        <p:txBody>
          <a:bodyPr wrap="square" rtlCol="0">
            <a:spAutoFit/>
          </a:bodyPr>
          <a:lstStyle/>
          <a:p>
            <a:r>
              <a:rPr lang="en-US" sz="2800" b="1" dirty="0" smtClean="0"/>
              <a:t>WHY TO USE  GITHUB</a:t>
            </a:r>
            <a:endParaRPr lang="en-US" sz="2800" b="1" dirty="0"/>
          </a:p>
        </p:txBody>
      </p:sp>
      <p:sp>
        <p:nvSpPr>
          <p:cNvPr id="4" name="TextBox 3"/>
          <p:cNvSpPr txBox="1"/>
          <p:nvPr/>
        </p:nvSpPr>
        <p:spPr>
          <a:xfrm>
            <a:off x="742950" y="1567934"/>
            <a:ext cx="8734425"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It's used for </a:t>
            </a:r>
            <a:r>
              <a:rPr lang="en-US" b="1" dirty="0"/>
              <a:t>storing, tracking, and collaborating on software </a:t>
            </a:r>
            <a:r>
              <a:rPr lang="en-US" b="1" dirty="0" smtClean="0"/>
              <a:t>projects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makes it easy for developers to share code files and collaborate with fellow developers on open-source projects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GitHub also serves as a social networking site where developers can openly network, collaborate, and pitch their </a:t>
            </a:r>
            <a:r>
              <a:rPr lang="en-US" dirty="0" smtClean="0"/>
              <a:t>work.</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012480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7782" y="739412"/>
            <a:ext cx="4362451" cy="523220"/>
          </a:xfrm>
          <a:prstGeom prst="rect">
            <a:avLst/>
          </a:prstGeom>
          <a:noFill/>
        </p:spPr>
        <p:txBody>
          <a:bodyPr wrap="square" rtlCol="0">
            <a:spAutoFit/>
          </a:bodyPr>
          <a:lstStyle/>
          <a:p>
            <a:r>
              <a:rPr lang="en-US" sz="2800" b="1" dirty="0" smtClean="0"/>
              <a:t>FEATURES OF GITHUB</a:t>
            </a:r>
            <a:endParaRPr lang="en-US" sz="2800" b="1" dirty="0"/>
          </a:p>
        </p:txBody>
      </p:sp>
      <p:sp>
        <p:nvSpPr>
          <p:cNvPr id="3" name="TextBox 2"/>
          <p:cNvSpPr txBox="1"/>
          <p:nvPr/>
        </p:nvSpPr>
        <p:spPr>
          <a:xfrm>
            <a:off x="692331" y="1262632"/>
            <a:ext cx="566928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t>Easy Project Management</a:t>
            </a:r>
          </a:p>
        </p:txBody>
      </p:sp>
      <p:sp>
        <p:nvSpPr>
          <p:cNvPr id="4" name="TextBox 3"/>
          <p:cNvSpPr txBox="1"/>
          <p:nvPr/>
        </p:nvSpPr>
        <p:spPr>
          <a:xfrm>
            <a:off x="1071153" y="1724297"/>
            <a:ext cx="803365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GitHub  is one place where project managers and developers coordinate, track , and update their work so projects stay transparent and on schedule.</a:t>
            </a:r>
            <a:endParaRPr lang="en-US" sz="2000" dirty="0"/>
          </a:p>
        </p:txBody>
      </p:sp>
      <p:sp>
        <p:nvSpPr>
          <p:cNvPr id="5" name="TextBox 4"/>
          <p:cNvSpPr txBox="1"/>
          <p:nvPr/>
        </p:nvSpPr>
        <p:spPr>
          <a:xfrm>
            <a:off x="692331" y="2432183"/>
            <a:ext cx="566928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t>Increased Safety with Packages</a:t>
            </a:r>
          </a:p>
        </p:txBody>
      </p:sp>
      <p:sp>
        <p:nvSpPr>
          <p:cNvPr id="6" name="TextBox 5"/>
          <p:cNvSpPr txBox="1"/>
          <p:nvPr/>
        </p:nvSpPr>
        <p:spPr>
          <a:xfrm>
            <a:off x="1071152" y="2893848"/>
            <a:ext cx="839941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packages can be published privately, or with in the team or publicly for the open source community. The packages can be used or reused by downloading it from the GitHub </a:t>
            </a:r>
            <a:endParaRPr lang="en-US" sz="2000" dirty="0"/>
          </a:p>
        </p:txBody>
      </p:sp>
      <p:sp>
        <p:nvSpPr>
          <p:cNvPr id="8" name="TextBox 7"/>
          <p:cNvSpPr txBox="1"/>
          <p:nvPr/>
        </p:nvSpPr>
        <p:spPr>
          <a:xfrm>
            <a:off x="692331" y="3909511"/>
            <a:ext cx="566928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t>Effective Team Management</a:t>
            </a:r>
          </a:p>
        </p:txBody>
      </p:sp>
      <p:sp>
        <p:nvSpPr>
          <p:cNvPr id="9" name="TextBox 8"/>
          <p:cNvSpPr txBox="1"/>
          <p:nvPr/>
        </p:nvSpPr>
        <p:spPr>
          <a:xfrm>
            <a:off x="1071151" y="4371176"/>
            <a:ext cx="839941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GitHub helps all the team members to stay on the same page and stay organized. Moderation tools like issue and pull request locking helps the team to focus </a:t>
            </a:r>
            <a:r>
              <a:rPr lang="en-US" sz="2000" dirty="0" smtClean="0"/>
              <a:t>on the code.</a:t>
            </a:r>
            <a:endParaRPr lang="en-US" sz="20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741" y="1262632"/>
            <a:ext cx="1730488" cy="1033773"/>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0570" y="2296405"/>
            <a:ext cx="1885623" cy="177480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0569" y="3987140"/>
            <a:ext cx="2022566" cy="2022566"/>
          </a:xfrm>
          <a:prstGeom prst="rect">
            <a:avLst/>
          </a:prstGeom>
        </p:spPr>
      </p:pic>
    </p:spTree>
    <p:extLst>
      <p:ext uri="{BB962C8B-B14F-4D97-AF65-F5344CB8AC3E}">
        <p14:creationId xmlns:p14="http://schemas.microsoft.com/office/powerpoint/2010/main" val="247658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2811" y="640080"/>
            <a:ext cx="2686855" cy="523220"/>
          </a:xfrm>
          <a:prstGeom prst="rect">
            <a:avLst/>
          </a:prstGeom>
          <a:noFill/>
        </p:spPr>
        <p:txBody>
          <a:bodyPr wrap="square" rtlCol="0">
            <a:spAutoFit/>
          </a:bodyPr>
          <a:lstStyle/>
          <a:p>
            <a:r>
              <a:rPr lang="en-US" sz="2800" b="1" dirty="0" smtClean="0"/>
              <a:t>CONCLUSION</a:t>
            </a:r>
            <a:endParaRPr lang="en-US" sz="2800" b="1" dirty="0"/>
          </a:p>
        </p:txBody>
      </p:sp>
      <p:sp>
        <p:nvSpPr>
          <p:cNvPr id="3" name="TextBox 2"/>
          <p:cNvSpPr txBox="1"/>
          <p:nvPr/>
        </p:nvSpPr>
        <p:spPr>
          <a:xfrm>
            <a:off x="1359706" y="1405719"/>
            <a:ext cx="8248318"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smtClean="0"/>
              <a:t>Every beginner programmer </a:t>
            </a:r>
            <a:r>
              <a:rPr lang="en-US" sz="2000" b="1" dirty="0"/>
              <a:t>s</a:t>
            </a:r>
            <a:r>
              <a:rPr lang="en-US" sz="2000" b="1" dirty="0" smtClean="0"/>
              <a:t>hould use GitHub to keep his work or project  safe </a:t>
            </a:r>
          </a:p>
          <a:p>
            <a:pPr marL="342900" indent="-342900">
              <a:buFont typeface="Wingdings" panose="05000000000000000000" pitchFamily="2" charset="2"/>
              <a:buChar char="q"/>
            </a:pPr>
            <a:endParaRPr lang="en-US" sz="2000" b="1" dirty="0"/>
          </a:p>
          <a:p>
            <a:pPr marL="342900" indent="-342900">
              <a:buFont typeface="Wingdings" panose="05000000000000000000" pitchFamily="2" charset="2"/>
              <a:buChar char="q"/>
            </a:pPr>
            <a:endParaRPr lang="en-US" sz="2000" b="1" dirty="0"/>
          </a:p>
        </p:txBody>
      </p:sp>
    </p:spTree>
    <p:extLst>
      <p:ext uri="{BB962C8B-B14F-4D97-AF65-F5344CB8AC3E}">
        <p14:creationId xmlns:p14="http://schemas.microsoft.com/office/powerpoint/2010/main" val="18939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248</TotalTime>
  <Words>157</Words>
  <Application>Microsoft Office PowerPoint</Application>
  <PresentationFormat>Custom</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Organic</vt:lpstr>
      <vt:lpstr>GITHUB PRESENTATION</vt:lpstr>
      <vt:lpstr>WHAT IS GIT ???</vt:lpstr>
      <vt:lpstr>PowerPoint Presentation</vt:lpstr>
      <vt:lpstr>WHAT IS GITHUB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PRESNTATION</dc:title>
  <dc:creator>AMARJEET GUPTA</dc:creator>
  <cp:lastModifiedBy>lenovo</cp:lastModifiedBy>
  <cp:revision>22</cp:revision>
  <dcterms:created xsi:type="dcterms:W3CDTF">2022-11-23T07:32:21Z</dcterms:created>
  <dcterms:modified xsi:type="dcterms:W3CDTF">2022-11-24T04:22:11Z</dcterms:modified>
</cp:coreProperties>
</file>