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7" r:id="rId6"/>
    <p:sldId id="259" r:id="rId7"/>
    <p:sldId id="263" r:id="rId8"/>
    <p:sldId id="260" r:id="rId9"/>
    <p:sldId id="261"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3" y="357352"/>
            <a:ext cx="9323861" cy="4420029"/>
          </a:xfrm>
        </p:spPr>
        <p:txBody>
          <a:bodyPr/>
          <a:lstStyle/>
          <a:p>
            <a:r>
              <a:rPr lang="en-IN" b="1" dirty="0"/>
              <a:t>A Real Time Application to Identify Alcoholics</a:t>
            </a:r>
            <a:br>
              <a:rPr lang="en-IN" b="1" dirty="0"/>
            </a:br>
            <a:r>
              <a:rPr lang="en-IN" b="1" dirty="0"/>
              <a:t>from ECG Signals</a:t>
            </a:r>
          </a:p>
        </p:txBody>
      </p:sp>
      <p:sp>
        <p:nvSpPr>
          <p:cNvPr id="3" name="Subtitle 2"/>
          <p:cNvSpPr>
            <a:spLocks noGrp="1"/>
          </p:cNvSpPr>
          <p:nvPr>
            <p:ph type="subTitle" idx="1"/>
          </p:nvPr>
        </p:nvSpPr>
        <p:spPr>
          <a:xfrm>
            <a:off x="1154954" y="5113708"/>
            <a:ext cx="9765294" cy="1539338"/>
          </a:xfrm>
        </p:spPr>
        <p:txBody>
          <a:bodyPr>
            <a:normAutofit/>
          </a:bodyPr>
          <a:lstStyle/>
          <a:p>
            <a:r>
              <a:rPr lang="en-IN" dirty="0" err="1" smtClean="0"/>
              <a:t>Akarsh</a:t>
            </a:r>
            <a:r>
              <a:rPr lang="en-IN" dirty="0" smtClean="0"/>
              <a:t> N </a:t>
            </a:r>
            <a:r>
              <a:rPr lang="en-IN" dirty="0" err="1" smtClean="0"/>
              <a:t>Kolekar</a:t>
            </a:r>
            <a:r>
              <a:rPr lang="en-IN" dirty="0" smtClean="0"/>
              <a:t> (1PI13EC009)				Guide: </a:t>
            </a:r>
            <a:r>
              <a:rPr lang="en-IN" dirty="0" err="1" smtClean="0"/>
              <a:t>Dr.</a:t>
            </a:r>
            <a:r>
              <a:rPr lang="en-IN" dirty="0" smtClean="0"/>
              <a:t> </a:t>
            </a:r>
            <a:r>
              <a:rPr lang="en-IN" smtClean="0"/>
              <a:t>b Niranjana </a:t>
            </a:r>
            <a:r>
              <a:rPr lang="en-IN" dirty="0" smtClean="0"/>
              <a:t>Krupa</a:t>
            </a:r>
          </a:p>
          <a:p>
            <a:r>
              <a:rPr lang="en-IN" dirty="0" err="1" smtClean="0"/>
              <a:t>Apoorv</a:t>
            </a:r>
            <a:r>
              <a:rPr lang="en-IN" dirty="0" smtClean="0"/>
              <a:t> </a:t>
            </a:r>
            <a:r>
              <a:rPr lang="en-IN" dirty="0" err="1"/>
              <a:t>Vatsal</a:t>
            </a:r>
            <a:r>
              <a:rPr lang="en-IN" dirty="0"/>
              <a:t> </a:t>
            </a:r>
            <a:r>
              <a:rPr lang="en-IN" dirty="0" smtClean="0"/>
              <a:t> (1PI13EC017)</a:t>
            </a:r>
          </a:p>
          <a:p>
            <a:r>
              <a:rPr lang="en-IN" dirty="0" smtClean="0"/>
              <a:t>Rakshith Vishwanatha (1PI13EC075)</a:t>
            </a:r>
            <a:endParaRPr lang="en-IN" dirty="0"/>
          </a:p>
        </p:txBody>
      </p:sp>
    </p:spTree>
    <p:extLst>
      <p:ext uri="{BB962C8B-B14F-4D97-AF65-F5344CB8AC3E}">
        <p14:creationId xmlns:p14="http://schemas.microsoft.com/office/powerpoint/2010/main" val="2290175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TIMELINE</a:t>
            </a:r>
            <a:endParaRPr lang="en-IN" dirty="0"/>
          </a:p>
        </p:txBody>
      </p:sp>
      <p:pic>
        <p:nvPicPr>
          <p:cNvPr id="4" name="Picture 3"/>
          <p:cNvPicPr>
            <a:picLocks noChangeAspect="1"/>
          </p:cNvPicPr>
          <p:nvPr/>
        </p:nvPicPr>
        <p:blipFill>
          <a:blip r:embed="rId2"/>
          <a:stretch>
            <a:fillRect/>
          </a:stretch>
        </p:blipFill>
        <p:spPr>
          <a:xfrm>
            <a:off x="91440" y="1910398"/>
            <a:ext cx="12020341" cy="4360546"/>
          </a:xfrm>
          <a:prstGeom prst="rect">
            <a:avLst/>
          </a:prstGeom>
        </p:spPr>
      </p:pic>
    </p:spTree>
    <p:extLst>
      <p:ext uri="{BB962C8B-B14F-4D97-AF65-F5344CB8AC3E}">
        <p14:creationId xmlns:p14="http://schemas.microsoft.com/office/powerpoint/2010/main" val="20757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5" name="Picture 4"/>
          <p:cNvPicPr>
            <a:picLocks noChangeAspect="1"/>
          </p:cNvPicPr>
          <p:nvPr/>
        </p:nvPicPr>
        <p:blipFill>
          <a:blip r:embed="rId2"/>
          <a:stretch>
            <a:fillRect/>
          </a:stretch>
        </p:blipFill>
        <p:spPr>
          <a:xfrm>
            <a:off x="2006281" y="1303972"/>
            <a:ext cx="7732079" cy="5350872"/>
          </a:xfrm>
          <a:prstGeom prst="rect">
            <a:avLst/>
          </a:prstGeom>
        </p:spPr>
      </p:pic>
    </p:spTree>
    <p:extLst>
      <p:ext uri="{BB962C8B-B14F-4D97-AF65-F5344CB8AC3E}">
        <p14:creationId xmlns:p14="http://schemas.microsoft.com/office/powerpoint/2010/main" val="127592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pic>
        <p:nvPicPr>
          <p:cNvPr id="4" name="Picture 3"/>
          <p:cNvPicPr>
            <a:picLocks noChangeAspect="1"/>
          </p:cNvPicPr>
          <p:nvPr/>
        </p:nvPicPr>
        <p:blipFill>
          <a:blip r:embed="rId2"/>
          <a:stretch>
            <a:fillRect/>
          </a:stretch>
        </p:blipFill>
        <p:spPr>
          <a:xfrm>
            <a:off x="2456299" y="1261241"/>
            <a:ext cx="7153275" cy="5509521"/>
          </a:xfrm>
          <a:prstGeom prst="rect">
            <a:avLst/>
          </a:prstGeom>
        </p:spPr>
      </p:pic>
    </p:spTree>
    <p:extLst>
      <p:ext uri="{BB962C8B-B14F-4D97-AF65-F5344CB8AC3E}">
        <p14:creationId xmlns:p14="http://schemas.microsoft.com/office/powerpoint/2010/main" val="83663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7599" cy="1400530"/>
          </a:xfrm>
        </p:spPr>
        <p:txBody>
          <a:bodyPr/>
          <a:lstStyle/>
          <a:p>
            <a:r>
              <a:rPr lang="en-IN" sz="4000" dirty="0" smtClean="0"/>
              <a:t>STATUS QUO – </a:t>
            </a:r>
            <a:r>
              <a:rPr lang="en-IN" sz="3200" dirty="0" smtClean="0"/>
              <a:t>Breathalyser Disadvantages</a:t>
            </a:r>
            <a:endParaRPr lang="en-IN" sz="3200" dirty="0"/>
          </a:p>
        </p:txBody>
      </p:sp>
      <p:sp>
        <p:nvSpPr>
          <p:cNvPr id="3" name="Content Placeholder 2"/>
          <p:cNvSpPr>
            <a:spLocks noGrp="1"/>
          </p:cNvSpPr>
          <p:nvPr>
            <p:ph idx="1"/>
          </p:nvPr>
        </p:nvSpPr>
        <p:spPr>
          <a:xfrm>
            <a:off x="1036639" y="1453855"/>
            <a:ext cx="8946541" cy="4981904"/>
          </a:xfrm>
        </p:spPr>
        <p:txBody>
          <a:bodyPr>
            <a:normAutofit/>
          </a:bodyPr>
          <a:lstStyle/>
          <a:p>
            <a:pPr fontAlgn="base"/>
            <a:r>
              <a:rPr lang="en-IN" dirty="0"/>
              <a:t>Contamination </a:t>
            </a:r>
            <a:r>
              <a:rPr lang="en-IN" dirty="0" smtClean="0"/>
              <a:t>-- SiO</a:t>
            </a:r>
            <a:r>
              <a:rPr lang="en-IN" sz="1200" dirty="0" smtClean="0"/>
              <a:t>2</a:t>
            </a:r>
            <a:r>
              <a:rPr lang="en-IN" dirty="0" smtClean="0"/>
              <a:t> </a:t>
            </a:r>
            <a:r>
              <a:rPr lang="en-IN" dirty="0"/>
              <a:t>sensor </a:t>
            </a:r>
            <a:r>
              <a:rPr lang="en-IN" dirty="0" smtClean="0"/>
              <a:t>-- frequent recalibration</a:t>
            </a:r>
          </a:p>
          <a:p>
            <a:pPr marL="0" indent="0" fontAlgn="base">
              <a:buNone/>
            </a:pPr>
            <a:r>
              <a:rPr lang="en-IN" dirty="0" smtClean="0"/>
              <a:t> </a:t>
            </a:r>
          </a:p>
          <a:p>
            <a:pPr fontAlgn="base"/>
            <a:r>
              <a:rPr lang="en-IN" dirty="0" smtClean="0"/>
              <a:t>Breathalyzers medium </a:t>
            </a:r>
            <a:r>
              <a:rPr lang="en-IN" dirty="0"/>
              <a:t>for </a:t>
            </a:r>
            <a:r>
              <a:rPr lang="en-IN" dirty="0" smtClean="0"/>
              <a:t>contagious </a:t>
            </a:r>
            <a:r>
              <a:rPr lang="en-IN" dirty="0"/>
              <a:t>diseases  </a:t>
            </a:r>
            <a:endParaRPr lang="en-IN" b="1" dirty="0"/>
          </a:p>
          <a:p>
            <a:pPr fontAlgn="base"/>
            <a:endParaRPr lang="en-IN" dirty="0" smtClean="0"/>
          </a:p>
          <a:p>
            <a:pPr fontAlgn="base"/>
            <a:r>
              <a:rPr lang="en-IN" dirty="0" smtClean="0"/>
              <a:t>Interfering </a:t>
            </a:r>
            <a:r>
              <a:rPr lang="en-IN" dirty="0"/>
              <a:t>components (like acetone</a:t>
            </a:r>
            <a:r>
              <a:rPr lang="en-IN" dirty="0" smtClean="0"/>
              <a:t>) -- </a:t>
            </a:r>
            <a:r>
              <a:rPr lang="en-IN" dirty="0"/>
              <a:t>detected falsely</a:t>
            </a:r>
            <a:endParaRPr lang="en-IN" b="1" dirty="0"/>
          </a:p>
          <a:p>
            <a:pPr fontAlgn="base"/>
            <a:endParaRPr lang="en-IN" dirty="0" smtClean="0"/>
          </a:p>
          <a:p>
            <a:pPr fontAlgn="base"/>
            <a:r>
              <a:rPr lang="en-IN" dirty="0" smtClean="0"/>
              <a:t>Infrared </a:t>
            </a:r>
            <a:r>
              <a:rPr lang="en-IN" dirty="0"/>
              <a:t>sensors are prone to error in environments </a:t>
            </a:r>
            <a:r>
              <a:rPr lang="en-IN" dirty="0" smtClean="0"/>
              <a:t>– lighting, windy, polluted</a:t>
            </a:r>
          </a:p>
          <a:p>
            <a:pPr fontAlgn="base"/>
            <a:endParaRPr lang="en-IN" b="1" dirty="0"/>
          </a:p>
          <a:p>
            <a:pPr fontAlgn="base"/>
            <a:r>
              <a:rPr lang="en-IN" dirty="0"/>
              <a:t>To develop a prototype to read ECG signals, perform HRV analysis to extract features, and use these to classify the person under test as an alcoholic (person under the influence of alcohol) or otherwise.</a:t>
            </a:r>
          </a:p>
          <a:p>
            <a:pPr fontAlgn="base"/>
            <a:endParaRPr lang="en-IN" b="1" dirty="0"/>
          </a:p>
          <a:p>
            <a:endParaRPr lang="en-IN" dirty="0"/>
          </a:p>
        </p:txBody>
      </p:sp>
    </p:spTree>
    <p:extLst>
      <p:ext uri="{BB962C8B-B14F-4D97-AF65-F5344CB8AC3E}">
        <p14:creationId xmlns:p14="http://schemas.microsoft.com/office/powerpoint/2010/main" val="289976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1208416" y="1853248"/>
            <a:ext cx="8946541" cy="4861034"/>
          </a:xfrm>
        </p:spPr>
        <p:txBody>
          <a:bodyPr>
            <a:normAutofit/>
          </a:bodyPr>
          <a:lstStyle/>
          <a:p>
            <a:r>
              <a:rPr lang="en-IN" b="1" dirty="0"/>
              <a:t>Implement a method that is </a:t>
            </a:r>
            <a:r>
              <a:rPr lang="en-IN" b="1" dirty="0" smtClean="0"/>
              <a:t>less prone </a:t>
            </a:r>
            <a:r>
              <a:rPr lang="en-IN" b="1" dirty="0"/>
              <a:t>to </a:t>
            </a:r>
            <a:r>
              <a:rPr lang="en-IN" b="1" dirty="0" smtClean="0"/>
              <a:t>environmental disturbances and corrosion</a:t>
            </a:r>
          </a:p>
          <a:p>
            <a:pPr lvl="1"/>
            <a:r>
              <a:rPr lang="en-IN" dirty="0"/>
              <a:t>Electrode contacts are less prone to corrosion and contamination than breathalyser sensor</a:t>
            </a:r>
          </a:p>
          <a:p>
            <a:pPr marL="0" indent="0">
              <a:buNone/>
            </a:pPr>
            <a:endParaRPr lang="en-IN" dirty="0"/>
          </a:p>
          <a:p>
            <a:r>
              <a:rPr lang="en-IN" b="1" dirty="0" smtClean="0"/>
              <a:t>Implement a method that requires no recalibration</a:t>
            </a:r>
          </a:p>
          <a:p>
            <a:pPr lvl="1"/>
            <a:r>
              <a:rPr lang="en-IN" dirty="0" smtClean="0"/>
              <a:t>Well </a:t>
            </a:r>
            <a:r>
              <a:rPr lang="en-IN" dirty="0"/>
              <a:t>trained machine learning algorithms will output consistent results over time and will not require recalibration once </a:t>
            </a:r>
            <a:r>
              <a:rPr lang="en-IN" dirty="0" smtClean="0"/>
              <a:t>calibrated</a:t>
            </a:r>
          </a:p>
          <a:p>
            <a:endParaRPr lang="en-IN" dirty="0" smtClean="0"/>
          </a:p>
          <a:p>
            <a:r>
              <a:rPr lang="en-IN" b="1" dirty="0" smtClean="0"/>
              <a:t>Less scope for disease propagation </a:t>
            </a:r>
          </a:p>
          <a:p>
            <a:pPr lvl="1"/>
            <a:r>
              <a:rPr lang="en-IN" dirty="0" smtClean="0"/>
              <a:t>Contact through hand and not mouth</a:t>
            </a:r>
            <a:endParaRPr lang="en-IN" dirty="0"/>
          </a:p>
        </p:txBody>
      </p:sp>
    </p:spTree>
    <p:extLst>
      <p:ext uri="{BB962C8B-B14F-4D97-AF65-F5344CB8AC3E}">
        <p14:creationId xmlns:p14="http://schemas.microsoft.com/office/powerpoint/2010/main" val="94356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FLOW</a:t>
            </a:r>
            <a:endParaRPr lang="en-IN" dirty="0"/>
          </a:p>
        </p:txBody>
      </p:sp>
      <p:sp>
        <p:nvSpPr>
          <p:cNvPr id="3" name="Content Placeholder 2"/>
          <p:cNvSpPr>
            <a:spLocks noGrp="1"/>
          </p:cNvSpPr>
          <p:nvPr>
            <p:ph idx="1"/>
          </p:nvPr>
        </p:nvSpPr>
        <p:spPr>
          <a:xfrm>
            <a:off x="1208416" y="1954924"/>
            <a:ext cx="8946541" cy="4078014"/>
          </a:xfrm>
        </p:spPr>
        <p:txBody>
          <a:bodyPr>
            <a:normAutofit/>
          </a:bodyPr>
          <a:lstStyle/>
          <a:p>
            <a:r>
              <a:rPr lang="en-IN" dirty="0"/>
              <a:t>Study of ECG/HRV, </a:t>
            </a:r>
            <a:r>
              <a:rPr lang="en-IN" dirty="0" err="1" smtClean="0"/>
              <a:t>artifacts</a:t>
            </a:r>
            <a:r>
              <a:rPr lang="en-IN" dirty="0" smtClean="0"/>
              <a:t>, </a:t>
            </a:r>
            <a:r>
              <a:rPr lang="en-IN" dirty="0"/>
              <a:t>Existing </a:t>
            </a:r>
            <a:r>
              <a:rPr lang="en-IN" dirty="0" smtClean="0"/>
              <a:t>circuit</a:t>
            </a:r>
          </a:p>
          <a:p>
            <a:endParaRPr lang="en-IN" dirty="0"/>
          </a:p>
          <a:p>
            <a:r>
              <a:rPr lang="en-IN" dirty="0"/>
              <a:t>Methods to improve circuit, </a:t>
            </a:r>
            <a:r>
              <a:rPr lang="en-IN" dirty="0" err="1" smtClean="0"/>
              <a:t>KubiosHRV</a:t>
            </a:r>
            <a:endParaRPr lang="en-IN" dirty="0" smtClean="0"/>
          </a:p>
          <a:p>
            <a:endParaRPr lang="en-IN" dirty="0"/>
          </a:p>
          <a:p>
            <a:r>
              <a:rPr lang="en-IN" dirty="0"/>
              <a:t>Interface sensor to R-pi with some </a:t>
            </a:r>
            <a:r>
              <a:rPr lang="en-IN" dirty="0" smtClean="0"/>
              <a:t>improvements</a:t>
            </a:r>
          </a:p>
          <a:p>
            <a:endParaRPr lang="en-IN" dirty="0"/>
          </a:p>
          <a:p>
            <a:r>
              <a:rPr lang="en-IN" dirty="0"/>
              <a:t>Begin </a:t>
            </a:r>
            <a:r>
              <a:rPr lang="en-IN" dirty="0" smtClean="0"/>
              <a:t>implementation </a:t>
            </a:r>
            <a:r>
              <a:rPr lang="en-IN" dirty="0"/>
              <a:t>of Feature Extraction (FE</a:t>
            </a:r>
            <a:r>
              <a:rPr lang="en-IN" dirty="0" smtClean="0"/>
              <a:t>)</a:t>
            </a:r>
          </a:p>
          <a:p>
            <a:endParaRPr lang="en-IN" dirty="0"/>
          </a:p>
          <a:p>
            <a:r>
              <a:rPr lang="en-IN" dirty="0"/>
              <a:t>Proceed with FE, and begin with training Classifier </a:t>
            </a:r>
            <a:endParaRPr lang="en-IN" dirty="0" smtClean="0"/>
          </a:p>
        </p:txBody>
      </p:sp>
    </p:spTree>
    <p:extLst>
      <p:ext uri="{BB962C8B-B14F-4D97-AF65-F5344CB8AC3E}">
        <p14:creationId xmlns:p14="http://schemas.microsoft.com/office/powerpoint/2010/main" val="309681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FLOW</a:t>
            </a:r>
            <a:endParaRPr lang="en-IN" dirty="0"/>
          </a:p>
        </p:txBody>
      </p:sp>
      <p:sp>
        <p:nvSpPr>
          <p:cNvPr id="4" name="Content Placeholder 2"/>
          <p:cNvSpPr>
            <a:spLocks noGrp="1"/>
          </p:cNvSpPr>
          <p:nvPr>
            <p:ph idx="1"/>
          </p:nvPr>
        </p:nvSpPr>
        <p:spPr>
          <a:xfrm>
            <a:off x="1208416" y="1954924"/>
            <a:ext cx="8946541" cy="4330262"/>
          </a:xfrm>
        </p:spPr>
        <p:txBody>
          <a:bodyPr>
            <a:normAutofit/>
          </a:bodyPr>
          <a:lstStyle/>
          <a:p>
            <a:r>
              <a:rPr lang="en-IN" dirty="0"/>
              <a:t>Finish FE, Proceed training </a:t>
            </a:r>
            <a:r>
              <a:rPr lang="en-IN" dirty="0" smtClean="0"/>
              <a:t>Classifiers</a:t>
            </a:r>
          </a:p>
          <a:p>
            <a:endParaRPr lang="en-IN" dirty="0"/>
          </a:p>
          <a:p>
            <a:r>
              <a:rPr lang="en-IN" dirty="0"/>
              <a:t>Begin with R-pi coding (real time data capture - RTDC</a:t>
            </a:r>
            <a:r>
              <a:rPr lang="en-IN" dirty="0" smtClean="0"/>
              <a:t>)</a:t>
            </a:r>
          </a:p>
          <a:p>
            <a:endParaRPr lang="en-IN" dirty="0"/>
          </a:p>
          <a:p>
            <a:r>
              <a:rPr lang="en-IN" dirty="0"/>
              <a:t>Finish training Classifiers, Proceed with RTDC and start Classifiers on </a:t>
            </a:r>
            <a:r>
              <a:rPr lang="en-IN" dirty="0" smtClean="0"/>
              <a:t>R-pi</a:t>
            </a:r>
          </a:p>
          <a:p>
            <a:endParaRPr lang="en-IN" dirty="0"/>
          </a:p>
          <a:p>
            <a:r>
              <a:rPr lang="en-IN" dirty="0"/>
              <a:t>Tie up loose ends, Begin integration of </a:t>
            </a:r>
            <a:r>
              <a:rPr lang="en-IN" dirty="0" smtClean="0"/>
              <a:t>modules</a:t>
            </a:r>
          </a:p>
          <a:p>
            <a:endParaRPr lang="en-IN" dirty="0"/>
          </a:p>
          <a:p>
            <a:r>
              <a:rPr lang="en-IN" dirty="0"/>
              <a:t>Package into product</a:t>
            </a:r>
          </a:p>
          <a:p>
            <a:endParaRPr lang="en-IN" dirty="0"/>
          </a:p>
        </p:txBody>
      </p:sp>
    </p:spTree>
    <p:extLst>
      <p:ext uri="{BB962C8B-B14F-4D97-AF65-F5344CB8AC3E}">
        <p14:creationId xmlns:p14="http://schemas.microsoft.com/office/powerpoint/2010/main" val="293743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3" name="Picture 2"/>
          <p:cNvPicPr>
            <a:picLocks noChangeAspect="1"/>
          </p:cNvPicPr>
          <p:nvPr/>
        </p:nvPicPr>
        <p:blipFill>
          <a:blip r:embed="rId2"/>
          <a:stretch>
            <a:fillRect/>
          </a:stretch>
        </p:blipFill>
        <p:spPr>
          <a:xfrm>
            <a:off x="925830" y="1409699"/>
            <a:ext cx="9989820" cy="5294605"/>
          </a:xfrm>
          <a:prstGeom prst="rect">
            <a:avLst/>
          </a:prstGeom>
        </p:spPr>
      </p:pic>
    </p:spTree>
    <p:extLst>
      <p:ext uri="{BB962C8B-B14F-4D97-AF65-F5344CB8AC3E}">
        <p14:creationId xmlns:p14="http://schemas.microsoft.com/office/powerpoint/2010/main" val="804139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4" name="Picture 3"/>
          <p:cNvPicPr>
            <a:picLocks noChangeAspect="1"/>
          </p:cNvPicPr>
          <p:nvPr/>
        </p:nvPicPr>
        <p:blipFill>
          <a:blip r:embed="rId2"/>
          <a:stretch>
            <a:fillRect/>
          </a:stretch>
        </p:blipFill>
        <p:spPr>
          <a:xfrm>
            <a:off x="1715506" y="1255853"/>
            <a:ext cx="8335328" cy="5513834"/>
          </a:xfrm>
          <a:prstGeom prst="rect">
            <a:avLst/>
          </a:prstGeom>
        </p:spPr>
      </p:pic>
    </p:spTree>
    <p:extLst>
      <p:ext uri="{BB962C8B-B14F-4D97-AF65-F5344CB8AC3E}">
        <p14:creationId xmlns:p14="http://schemas.microsoft.com/office/powerpoint/2010/main" val="3957613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&amp; HARDWARE</a:t>
            </a:r>
            <a:endParaRPr lang="en-IN" dirty="0"/>
          </a:p>
        </p:txBody>
      </p:sp>
      <p:sp>
        <p:nvSpPr>
          <p:cNvPr id="3" name="Content Placeholder 2"/>
          <p:cNvSpPr>
            <a:spLocks noGrp="1"/>
          </p:cNvSpPr>
          <p:nvPr>
            <p:ph idx="1"/>
          </p:nvPr>
        </p:nvSpPr>
        <p:spPr/>
        <p:txBody>
          <a:bodyPr/>
          <a:lstStyle/>
          <a:p>
            <a:r>
              <a:rPr lang="en-IN" dirty="0" smtClean="0"/>
              <a:t>SOFTWARE:</a:t>
            </a:r>
          </a:p>
          <a:p>
            <a:pPr lvl="1"/>
            <a:r>
              <a:rPr lang="en-IN" dirty="0" smtClean="0"/>
              <a:t>MATLAB – to train system and obtain weights</a:t>
            </a:r>
          </a:p>
          <a:p>
            <a:pPr lvl="1"/>
            <a:r>
              <a:rPr lang="en-IN" dirty="0" smtClean="0"/>
              <a:t>Python Libraries – implementation of PC on Raspberry Pi</a:t>
            </a:r>
          </a:p>
          <a:p>
            <a:pPr lvl="1"/>
            <a:r>
              <a:rPr lang="en-IN" dirty="0" smtClean="0"/>
              <a:t>Multisim – Sensor modifications and tuning</a:t>
            </a:r>
            <a:endParaRPr lang="en-IN" dirty="0"/>
          </a:p>
          <a:p>
            <a:endParaRPr lang="en-IN" dirty="0" smtClean="0"/>
          </a:p>
          <a:p>
            <a:r>
              <a:rPr lang="en-IN" dirty="0" smtClean="0"/>
              <a:t>HARDWARE:</a:t>
            </a:r>
            <a:endParaRPr lang="en-IN" dirty="0"/>
          </a:p>
          <a:p>
            <a:pPr lvl="1" fontAlgn="base"/>
            <a:r>
              <a:rPr lang="en-IN" dirty="0" smtClean="0"/>
              <a:t>Raspberry </a:t>
            </a:r>
            <a:r>
              <a:rPr lang="en-IN" dirty="0"/>
              <a:t>Pi </a:t>
            </a:r>
            <a:r>
              <a:rPr lang="en-IN" dirty="0" smtClean="0"/>
              <a:t>– processing </a:t>
            </a:r>
            <a:r>
              <a:rPr lang="en-IN" dirty="0"/>
              <a:t>board to implement the classifier</a:t>
            </a:r>
          </a:p>
          <a:p>
            <a:pPr lvl="1" fontAlgn="base"/>
            <a:r>
              <a:rPr lang="en-IN" dirty="0"/>
              <a:t>ECG </a:t>
            </a:r>
            <a:r>
              <a:rPr lang="en-IN" dirty="0" smtClean="0"/>
              <a:t>Sensor – to read real time ECG signal</a:t>
            </a:r>
            <a:endParaRPr lang="en-IN" dirty="0"/>
          </a:p>
        </p:txBody>
      </p:sp>
    </p:spTree>
    <p:extLst>
      <p:ext uri="{BB962C8B-B14F-4D97-AF65-F5344CB8AC3E}">
        <p14:creationId xmlns:p14="http://schemas.microsoft.com/office/powerpoint/2010/main" val="1376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OUPUT</a:t>
            </a:r>
            <a:endParaRPr lang="en-IN" dirty="0"/>
          </a:p>
        </p:txBody>
      </p:sp>
      <p:sp>
        <p:nvSpPr>
          <p:cNvPr id="3" name="Content Placeholder 2"/>
          <p:cNvSpPr>
            <a:spLocks noGrp="1"/>
          </p:cNvSpPr>
          <p:nvPr>
            <p:ph idx="1"/>
          </p:nvPr>
        </p:nvSpPr>
        <p:spPr/>
        <p:txBody>
          <a:bodyPr/>
          <a:lstStyle/>
          <a:p>
            <a:endParaRPr lang="en-IN" dirty="0" smtClean="0"/>
          </a:p>
          <a:p>
            <a:r>
              <a:rPr lang="en-IN" dirty="0" smtClean="0"/>
              <a:t>End </a:t>
            </a:r>
            <a:r>
              <a:rPr lang="en-IN" dirty="0"/>
              <a:t>to end working model of the system </a:t>
            </a:r>
            <a:endParaRPr lang="en-IN" dirty="0" smtClean="0"/>
          </a:p>
          <a:p>
            <a:endParaRPr lang="en-IN" dirty="0" smtClean="0"/>
          </a:p>
          <a:p>
            <a:r>
              <a:rPr lang="en-IN" dirty="0"/>
              <a:t>Real time ECG graphs will be obtained, features from the graph will be extracted, and classification of test subject as alcoholic or normative  will be </a:t>
            </a:r>
            <a:r>
              <a:rPr lang="en-IN" dirty="0" smtClean="0"/>
              <a:t>performed</a:t>
            </a:r>
            <a:endParaRPr lang="en-IN" dirty="0"/>
          </a:p>
        </p:txBody>
      </p:sp>
    </p:spTree>
    <p:extLst>
      <p:ext uri="{BB962C8B-B14F-4D97-AF65-F5344CB8AC3E}">
        <p14:creationId xmlns:p14="http://schemas.microsoft.com/office/powerpoint/2010/main" val="3226609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448</TotalTime>
  <Words>267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 Real Time Application to Identify Alcoholics from ECG Signals</vt:lpstr>
      <vt:lpstr>STATUS QUO – Breathalyser Disadvantages</vt:lpstr>
      <vt:lpstr>SOLUTION</vt:lpstr>
      <vt:lpstr>OVERALL FLOW</vt:lpstr>
      <vt:lpstr>OVERALL FLOW</vt:lpstr>
      <vt:lpstr>BLOCK REPRESENTATION </vt:lpstr>
      <vt:lpstr>BLOCK REPRESENTATION </vt:lpstr>
      <vt:lpstr>SOFTWARE &amp; HARDWARE</vt:lpstr>
      <vt:lpstr>EXPECTED OUPUT</vt:lpstr>
      <vt:lpstr>TIMELINE</vt:lpstr>
      <vt:lpstr>LITERATURE SURVEY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ECG signals for the Identification of Alcoholics</dc:title>
  <dc:creator>Rakshith Vishwanatha (Intern)</dc:creator>
  <cp:lastModifiedBy>Rakshith Vishwanatha (Intern)</cp:lastModifiedBy>
  <cp:revision>66</cp:revision>
  <dcterms:created xsi:type="dcterms:W3CDTF">2017-01-12T17:06:34Z</dcterms:created>
  <dcterms:modified xsi:type="dcterms:W3CDTF">2017-01-17T18:31:41Z</dcterms:modified>
</cp:coreProperties>
</file>