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68" r:id="rId4"/>
    <p:sldId id="317" r:id="rId5"/>
    <p:sldId id="271" r:id="rId6"/>
    <p:sldId id="279" r:id="rId7"/>
    <p:sldId id="272" r:id="rId8"/>
    <p:sldId id="300" r:id="rId9"/>
    <p:sldId id="303" r:id="rId10"/>
    <p:sldId id="304" r:id="rId11"/>
    <p:sldId id="305" r:id="rId12"/>
    <p:sldId id="306" r:id="rId13"/>
    <p:sldId id="302" r:id="rId14"/>
    <p:sldId id="273" r:id="rId15"/>
    <p:sldId id="280" r:id="rId16"/>
    <p:sldId id="269" r:id="rId17"/>
    <p:sldId id="270" r:id="rId18"/>
    <p:sldId id="308" r:id="rId19"/>
    <p:sldId id="309" r:id="rId20"/>
    <p:sldId id="310" r:id="rId21"/>
    <p:sldId id="311" r:id="rId22"/>
    <p:sldId id="312" r:id="rId23"/>
    <p:sldId id="313" r:id="rId24"/>
    <p:sldId id="315" r:id="rId25"/>
    <p:sldId id="307" r:id="rId26"/>
    <p:sldId id="265" r:id="rId27"/>
    <p:sldId id="31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1943E-D5F0-4EDF-8653-B305B49DD8F8}" type="datetimeFigureOut">
              <a:rPr lang="en-IN" smtClean="0"/>
              <a:t>18-04-2017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9E-1926-4364-AE71-413A600BC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8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r>
              <a:rPr lang="en-US" baseline="0" dirty="0" smtClean="0"/>
              <a:t> used : </a:t>
            </a:r>
            <a:r>
              <a:rPr lang="en-US" baseline="0" dirty="0" err="1" smtClean="0"/>
              <a:t>biosppy,numpy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E78A-67CD-439D-8A5C-D39FA3BA7AAB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4B4-AC9C-41A6-919E-F739BBF6D7BB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5C69-B483-40BA-8598-349A4C0D5099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8377-31F2-40D0-90FB-89611BBFD32F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B095-4FB7-418B-837D-7FE1710CEC9A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5C53-A624-44FF-A5CD-DFC244A4ED34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5ADB-8EA3-44FE-A796-64E4E74500E0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9161-2523-4BD7-8407-1532469F155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6639-EE4B-41DE-A4E1-76D65815A02B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628-5AC1-4084-83C6-53AECCF2C7A9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r>
              <a:rPr lang="en-US" sz="1200" dirty="0" smtClean="0"/>
              <a:t>of</a:t>
            </a:r>
            <a:r>
              <a:rPr lang="en-US" dirty="0" smtClean="0"/>
              <a:t> 27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F3B0-142A-4A16-8E59-4D7579DE854D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6565-8367-43CF-B40B-879520CABECA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B4DE-594A-4B36-A9A3-575664FB46F5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91CB-36C1-4395-8CB2-6977100AC502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B5C-C7E3-4BBB-AFC4-111C40B354B7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3EE6-9A3E-4821-98CA-DC76451AE421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F2FA-7423-443B-9434-28A1558BEB77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E26DFF-611B-439F-99F2-E0E63291EB51}" type="datetime1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"/><Relationship Id="rId2" Type="http://schemas.openxmlformats.org/officeDocument/2006/relationships/image" Target="../media/image34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3" y="357352"/>
            <a:ext cx="9323861" cy="4420029"/>
          </a:xfrm>
        </p:spPr>
        <p:txBody>
          <a:bodyPr/>
          <a:lstStyle/>
          <a:p>
            <a:r>
              <a:rPr lang="en-IN" b="1" dirty="0"/>
              <a:t>A Real Time Application to Identify Alcoholics</a:t>
            </a:r>
            <a:br>
              <a:rPr lang="en-IN" b="1" dirty="0"/>
            </a:br>
            <a:r>
              <a:rPr lang="en-IN" b="1" dirty="0"/>
              <a:t>from ECG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5113708"/>
            <a:ext cx="9765294" cy="1539338"/>
          </a:xfrm>
        </p:spPr>
        <p:txBody>
          <a:bodyPr>
            <a:normAutofit/>
          </a:bodyPr>
          <a:lstStyle/>
          <a:p>
            <a:r>
              <a:rPr lang="en-IN" dirty="0" err="1" smtClean="0"/>
              <a:t>Akarsh</a:t>
            </a:r>
            <a:r>
              <a:rPr lang="en-IN" dirty="0" smtClean="0"/>
              <a:t> N </a:t>
            </a:r>
            <a:r>
              <a:rPr lang="en-IN" dirty="0" err="1" smtClean="0"/>
              <a:t>Kolekar</a:t>
            </a:r>
            <a:r>
              <a:rPr lang="en-IN" dirty="0" smtClean="0"/>
              <a:t> (1PI13EC009)				Guide: </a:t>
            </a:r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smtClean="0"/>
              <a:t>b Niranjana </a:t>
            </a:r>
            <a:r>
              <a:rPr lang="en-IN" dirty="0" smtClean="0"/>
              <a:t>Krupa</a:t>
            </a:r>
          </a:p>
          <a:p>
            <a:r>
              <a:rPr lang="en-IN" dirty="0" err="1" smtClean="0"/>
              <a:t>Apoorv</a:t>
            </a:r>
            <a:r>
              <a:rPr lang="en-IN" dirty="0" smtClean="0"/>
              <a:t> </a:t>
            </a:r>
            <a:r>
              <a:rPr lang="en-IN" dirty="0" err="1"/>
              <a:t>Vatsal</a:t>
            </a:r>
            <a:r>
              <a:rPr lang="en-IN" dirty="0"/>
              <a:t> </a:t>
            </a:r>
            <a:r>
              <a:rPr lang="en-IN" dirty="0" smtClean="0"/>
              <a:t> (1PI13EC017)</a:t>
            </a:r>
          </a:p>
          <a:p>
            <a:r>
              <a:rPr lang="en-IN" dirty="0" smtClean="0"/>
              <a:t>Rakshith Vishwanatha (1PI13EC075)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r>
              <a:rPr lang="en-US" dirty="0" smtClean="0"/>
              <a:t> </a:t>
            </a:r>
            <a:r>
              <a:rPr lang="en-US" sz="1600" dirty="0" smtClean="0"/>
              <a:t>of</a:t>
            </a:r>
            <a:r>
              <a:rPr lang="en-US" dirty="0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2"/>
          <a:stretch/>
        </p:blipFill>
        <p:spPr>
          <a:xfrm>
            <a:off x="821065" y="410792"/>
            <a:ext cx="8602335" cy="455294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71865" y="5052636"/>
            <a:ext cx="7898950" cy="2173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Wavelet Toolbox of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Daubechies</a:t>
            </a:r>
            <a:r>
              <a:rPr lang="en-US" dirty="0" smtClean="0"/>
              <a:t> (dB5) wavelet considered as mother wavelet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Scale level used was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302932"/>
            <a:ext cx="10238240" cy="1400530"/>
          </a:xfrm>
        </p:spPr>
        <p:txBody>
          <a:bodyPr/>
          <a:lstStyle/>
          <a:p>
            <a:r>
              <a:rPr lang="en-US" b="1" dirty="0" smtClean="0"/>
              <a:t>GRAPHS </a:t>
            </a:r>
            <a:r>
              <a:rPr lang="en-US" b="1" dirty="0"/>
              <a:t>FOR ECG SAMPLE </a:t>
            </a:r>
            <a:r>
              <a:rPr lang="en-US" b="1" dirty="0" smtClean="0"/>
              <a:t>–  </a:t>
            </a:r>
            <a:r>
              <a:rPr lang="en-US" b="1" dirty="0"/>
              <a:t>MATLAB 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8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9"/>
          <a:stretch/>
        </p:blipFill>
        <p:spPr>
          <a:xfrm>
            <a:off x="5367214" y="3162472"/>
            <a:ext cx="7370886" cy="3924096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"/>
          <a:stretch/>
        </p:blipFill>
        <p:spPr>
          <a:xfrm>
            <a:off x="-520699" y="1252577"/>
            <a:ext cx="6656934" cy="352231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513511" y="1520825"/>
            <a:ext cx="5259389" cy="1590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Base line wandering removed using Wavelet transform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GRAPHS </a:t>
            </a:r>
            <a:r>
              <a:rPr lang="en-US" b="1" dirty="0" smtClean="0"/>
              <a:t>– PYTHON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b="10253"/>
          <a:stretch/>
        </p:blipFill>
        <p:spPr>
          <a:xfrm>
            <a:off x="1417998" y="1304925"/>
            <a:ext cx="8576901" cy="432320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5678473"/>
            <a:ext cx="10707689" cy="1090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De-trending the signal and RR peak detection was also implemented on 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PSD OF RR INTERVAL SERIES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74431"/>
            <a:ext cx="9706429" cy="50461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NON-LINEAR: </a:t>
            </a:r>
            <a:r>
              <a:rPr lang="en-IN" dirty="0" smtClean="0"/>
              <a:t>POINCARE </a:t>
            </a:r>
            <a:r>
              <a:rPr lang="en-IN" dirty="0"/>
              <a:t>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585911"/>
            <a:ext cx="6106478" cy="4780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89" y="2417529"/>
            <a:ext cx="5717783" cy="33317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51" y="178398"/>
            <a:ext cx="9404723" cy="1400530"/>
          </a:xfrm>
        </p:spPr>
        <p:txBody>
          <a:bodyPr/>
          <a:lstStyle/>
          <a:p>
            <a:r>
              <a:rPr lang="en-IN" b="1" dirty="0" smtClean="0"/>
              <a:t>NON LINEAR:</a:t>
            </a:r>
            <a:r>
              <a:rPr lang="en-IN" dirty="0" smtClean="0"/>
              <a:t> </a:t>
            </a:r>
            <a:r>
              <a:rPr lang="en-IN" dirty="0"/>
              <a:t>APPROX &amp; SAMPLE ENTROPY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65" y="1704974"/>
            <a:ext cx="7466574" cy="47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165" y="2641636"/>
            <a:ext cx="7502561" cy="463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65" y="3564011"/>
            <a:ext cx="7606493" cy="1068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5090553"/>
            <a:ext cx="4486912" cy="8873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709" y="5250573"/>
            <a:ext cx="6018281" cy="5672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0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FEATURES EXTRACTED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Domain</a:t>
            </a:r>
          </a:p>
          <a:p>
            <a:pPr lvl="1"/>
            <a:r>
              <a:rPr lang="en-IN" dirty="0" err="1" smtClean="0"/>
              <a:t>mean_rr</a:t>
            </a:r>
            <a:r>
              <a:rPr lang="en-IN" dirty="0" smtClean="0"/>
              <a:t>, </a:t>
            </a:r>
            <a:r>
              <a:rPr lang="en-IN" dirty="0" err="1" smtClean="0"/>
              <a:t>STD_rr</a:t>
            </a:r>
            <a:r>
              <a:rPr lang="en-IN" dirty="0" smtClean="0"/>
              <a:t>, </a:t>
            </a:r>
            <a:r>
              <a:rPr lang="en-IN" dirty="0" err="1" smtClean="0"/>
              <a:t>mean_hr</a:t>
            </a:r>
            <a:r>
              <a:rPr lang="en-IN" dirty="0" smtClean="0"/>
              <a:t>, </a:t>
            </a:r>
            <a:r>
              <a:rPr lang="en-IN" dirty="0" err="1" smtClean="0"/>
              <a:t>STD_hr</a:t>
            </a:r>
            <a:r>
              <a:rPr lang="en-IN" dirty="0" smtClean="0"/>
              <a:t>, </a:t>
            </a:r>
            <a:r>
              <a:rPr lang="en-IN" dirty="0" err="1" smtClean="0"/>
              <a:t>RMS_rr</a:t>
            </a:r>
            <a:r>
              <a:rPr lang="en-IN" dirty="0" smtClean="0"/>
              <a:t>, rr_50, p_rr_50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Frequency Domain </a:t>
            </a:r>
          </a:p>
          <a:p>
            <a:pPr lvl="1"/>
            <a:r>
              <a:rPr lang="en-IN" dirty="0" err="1"/>
              <a:t>p</a:t>
            </a:r>
            <a:r>
              <a:rPr lang="en-IN" dirty="0" err="1" smtClean="0"/>
              <a:t>k_freq</a:t>
            </a:r>
            <a:r>
              <a:rPr lang="en-IN" dirty="0" smtClean="0"/>
              <a:t>, </a:t>
            </a:r>
            <a:r>
              <a:rPr lang="en-IN" dirty="0" err="1" smtClean="0"/>
              <a:t>abs_pow</a:t>
            </a:r>
            <a:r>
              <a:rPr lang="en-IN" dirty="0" smtClean="0"/>
              <a:t>, </a:t>
            </a:r>
            <a:r>
              <a:rPr lang="en-IN" dirty="0" err="1" smtClean="0"/>
              <a:t>rel_pow</a:t>
            </a:r>
            <a:r>
              <a:rPr lang="en-IN" dirty="0" smtClean="0"/>
              <a:t>, </a:t>
            </a:r>
            <a:r>
              <a:rPr lang="en-IN" dirty="0" err="1" smtClean="0"/>
              <a:t>norm_pow</a:t>
            </a:r>
            <a:r>
              <a:rPr lang="en-IN" dirty="0" smtClean="0"/>
              <a:t>, </a:t>
            </a:r>
            <a:r>
              <a:rPr lang="en-IN" dirty="0" err="1" smtClean="0"/>
              <a:t>LF_pow</a:t>
            </a:r>
            <a:r>
              <a:rPr lang="en-IN" dirty="0" smtClean="0"/>
              <a:t>/</a:t>
            </a:r>
            <a:r>
              <a:rPr lang="en-IN" dirty="0" err="1" smtClean="0"/>
              <a:t>HF_pow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Non-Linear</a:t>
            </a:r>
          </a:p>
          <a:p>
            <a:pPr lvl="1"/>
            <a:r>
              <a:rPr lang="en-IN" dirty="0" smtClean="0"/>
              <a:t>Poincare plot’s SD, </a:t>
            </a:r>
            <a:r>
              <a:rPr lang="en-IN" dirty="0" err="1" smtClean="0"/>
              <a:t>ApEn</a:t>
            </a:r>
            <a:r>
              <a:rPr lang="en-IN" dirty="0" smtClean="0"/>
              <a:t>, </a:t>
            </a:r>
            <a:r>
              <a:rPr lang="en-IN" dirty="0" err="1" smtClean="0"/>
              <a:t>SamEn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3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WHICH CAN BE EXTRACTED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71040"/>
            <a:ext cx="8946541" cy="4556759"/>
          </a:xfrm>
        </p:spPr>
        <p:txBody>
          <a:bodyPr/>
          <a:lstStyle/>
          <a:p>
            <a:r>
              <a:rPr lang="en-IN" dirty="0" smtClean="0"/>
              <a:t>Based on need as per classifier performance, following features can be added: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Time Domain</a:t>
            </a:r>
          </a:p>
          <a:p>
            <a:pPr lvl="2"/>
            <a:r>
              <a:rPr lang="en-IN" dirty="0" err="1" smtClean="0"/>
              <a:t>rr_hist</a:t>
            </a:r>
            <a:r>
              <a:rPr lang="en-IN" dirty="0" smtClean="0"/>
              <a:t>, </a:t>
            </a:r>
            <a:r>
              <a:rPr lang="en-IN" dirty="0" err="1" smtClean="0"/>
              <a:t>baseline_width_rr_hist</a:t>
            </a:r>
            <a:endParaRPr lang="en-IN" dirty="0" smtClean="0"/>
          </a:p>
          <a:p>
            <a:pPr lvl="2"/>
            <a:endParaRPr lang="en-IN" dirty="0" smtClean="0"/>
          </a:p>
          <a:p>
            <a:pPr lvl="1"/>
            <a:r>
              <a:rPr lang="en-IN" dirty="0" smtClean="0"/>
              <a:t>Frequency Domain </a:t>
            </a:r>
          </a:p>
          <a:p>
            <a:pPr lvl="2"/>
            <a:r>
              <a:rPr lang="en-IN" dirty="0" smtClean="0"/>
              <a:t>Sample Entropy – different ‘r’, ‘m’</a:t>
            </a:r>
          </a:p>
          <a:p>
            <a:pPr lvl="2"/>
            <a:endParaRPr lang="en-IN" dirty="0" smtClean="0"/>
          </a:p>
          <a:p>
            <a:pPr lvl="1"/>
            <a:r>
              <a:rPr lang="en-IN" dirty="0" smtClean="0"/>
              <a:t>Non-linear</a:t>
            </a:r>
          </a:p>
          <a:p>
            <a:pPr lvl="2"/>
            <a:r>
              <a:rPr lang="en-IN" dirty="0" smtClean="0"/>
              <a:t>DFA (</a:t>
            </a:r>
            <a:r>
              <a:rPr lang="en-IN" dirty="0" err="1" smtClean="0"/>
              <a:t>Detrended</a:t>
            </a:r>
            <a:r>
              <a:rPr lang="en-IN" dirty="0" smtClean="0"/>
              <a:t> Fluctuation Analysis), RPA (Recurrence Plot Analysis)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rPr lang="en-IN" b="1" dirty="0"/>
              <a:t>HARDWARE/CIRCUIT</a:t>
            </a:r>
            <a:endParaRPr b="1" dirty="0"/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1104292" y="1913217"/>
            <a:ext cx="8946543" cy="4195483"/>
          </a:xfrm>
          <a:prstGeom prst="rect">
            <a:avLst/>
          </a:prstGeom>
        </p:spPr>
        <p:txBody>
          <a:bodyPr/>
          <a:lstStyle/>
          <a:p>
            <a:r>
              <a:rPr dirty="0"/>
              <a:t>Studied various circuit designs available to acquire ECG </a:t>
            </a:r>
            <a:r>
              <a:rPr dirty="0" smtClean="0"/>
              <a:t>Signals</a:t>
            </a:r>
            <a:endParaRPr lang="en-IN" dirty="0" smtClean="0"/>
          </a:p>
          <a:p>
            <a:endParaRPr dirty="0"/>
          </a:p>
          <a:p>
            <a:r>
              <a:rPr dirty="0"/>
              <a:t>Met senior who had designed the circuit for his </a:t>
            </a:r>
            <a:r>
              <a:rPr dirty="0" smtClean="0"/>
              <a:t>device</a:t>
            </a:r>
            <a:endParaRPr lang="en-IN" dirty="0" smtClean="0"/>
          </a:p>
          <a:p>
            <a:endParaRPr dirty="0"/>
          </a:p>
          <a:p>
            <a:r>
              <a:rPr dirty="0"/>
              <a:t>Simulated circuits designed using sample base designs provided in AD620 Data-sheet, as well as circuits used by senior</a:t>
            </a:r>
            <a:r>
              <a:rPr dirty="0" smtClean="0"/>
              <a:t>.</a:t>
            </a:r>
            <a:endParaRPr lang="en-IN" dirty="0" smtClean="0"/>
          </a:p>
          <a:p>
            <a:endParaRPr dirty="0"/>
          </a:p>
          <a:p>
            <a:r>
              <a:rPr dirty="0"/>
              <a:t>Made modifications to circuit design as per requirements and issues faced.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5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>
          <a:xfrm>
            <a:off x="833263" y="5323395"/>
            <a:ext cx="9467272" cy="1607277"/>
          </a:xfrm>
          <a:prstGeom prst="rect">
            <a:avLst/>
          </a:prstGeom>
        </p:spPr>
        <p:txBody>
          <a:bodyPr/>
          <a:lstStyle/>
          <a:p>
            <a:r>
              <a:t>Simulated on MultiSim. The leg circuit to provide virtual ground did not work as expected. </a:t>
            </a:r>
          </a:p>
          <a:p>
            <a:r>
              <a:t>Erroneous outputs resulted in abandoning the circuit for other options.</a:t>
            </a:r>
          </a:p>
        </p:txBody>
      </p:sp>
      <p:pic>
        <p:nvPicPr>
          <p:cNvPr id="295" name="ecg circuit 1.jpeg"/>
          <p:cNvPicPr>
            <a:picLocks noChangeAspect="1"/>
          </p:cNvPicPr>
          <p:nvPr/>
        </p:nvPicPr>
        <p:blipFill>
          <a:blip r:embed="rId2">
            <a:extLst/>
          </a:blip>
          <a:srcRect t="15311" r="12436" b="15311"/>
          <a:stretch>
            <a:fillRect/>
          </a:stretch>
        </p:blipFill>
        <p:spPr>
          <a:xfrm>
            <a:off x="871868" y="991989"/>
            <a:ext cx="9390131" cy="4188317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437557" y="188436"/>
            <a:ext cx="102714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>
              <a:spcBef>
                <a:spcPct val="0"/>
              </a:spcBef>
            </a:pPr>
            <a:r>
              <a:rPr lang="en-IN" sz="4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ECG CIRCUIT FROM AD620 DATASHEET</a:t>
            </a:r>
            <a:endParaRPr sz="4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941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STATUS – since synopsis (21</a:t>
            </a:r>
            <a:r>
              <a:rPr lang="en-IN" b="1" baseline="30000" dirty="0" smtClean="0"/>
              <a:t>st</a:t>
            </a:r>
            <a:r>
              <a:rPr lang="en-IN" b="1" dirty="0" smtClean="0"/>
              <a:t> Jan)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Raspberry Pi</a:t>
            </a:r>
          </a:p>
          <a:p>
            <a:endParaRPr lang="en-IN" dirty="0" smtClean="0"/>
          </a:p>
          <a:p>
            <a:r>
              <a:rPr lang="en-IN" dirty="0" smtClean="0"/>
              <a:t>Feature Extraction</a:t>
            </a:r>
          </a:p>
          <a:p>
            <a:endParaRPr lang="en-IN" dirty="0" smtClean="0"/>
          </a:p>
          <a:p>
            <a:r>
              <a:rPr lang="en-IN" dirty="0" smtClean="0"/>
              <a:t>Circuit Simulation</a:t>
            </a:r>
          </a:p>
          <a:p>
            <a:endParaRPr lang="en-IN" dirty="0" smtClean="0"/>
          </a:p>
          <a:p>
            <a:r>
              <a:rPr lang="en-IN" dirty="0" smtClean="0"/>
              <a:t>Classifier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b="1" dirty="0">
                <a:solidFill>
                  <a:schemeClr val="tx2"/>
                </a:solidFill>
              </a:rPr>
              <a:t>MODIFIED CIRCUIT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299" name="Shape 299"/>
          <p:cNvSpPr>
            <a:spLocks noGrp="1"/>
          </p:cNvSpPr>
          <p:nvPr>
            <p:ph type="body" idx="1"/>
          </p:nvPr>
        </p:nvSpPr>
        <p:spPr>
          <a:xfrm>
            <a:off x="647091" y="1332063"/>
            <a:ext cx="9402763" cy="4916336"/>
          </a:xfrm>
          <a:prstGeom prst="rect">
            <a:avLst/>
          </a:prstGeom>
        </p:spPr>
        <p:txBody>
          <a:bodyPr/>
          <a:lstStyle/>
          <a:p>
            <a:endParaRPr lang="en-IN" dirty="0" smtClean="0"/>
          </a:p>
          <a:p>
            <a:r>
              <a:rPr dirty="0" smtClean="0"/>
              <a:t>The </a:t>
            </a:r>
            <a:r>
              <a:rPr dirty="0"/>
              <a:t>circuit designed by senior was interfaced with a </a:t>
            </a:r>
            <a:r>
              <a:rPr dirty="0" err="1"/>
              <a:t>bluetooth</a:t>
            </a:r>
            <a:r>
              <a:rPr dirty="0"/>
              <a:t> module. We will not be using </a:t>
            </a:r>
            <a:r>
              <a:rPr dirty="0" err="1"/>
              <a:t>bluetooth</a:t>
            </a:r>
            <a:r>
              <a:rPr dirty="0" smtClean="0"/>
              <a:t>.</a:t>
            </a:r>
            <a:endParaRPr lang="en-IN" dirty="0" smtClean="0"/>
          </a:p>
          <a:p>
            <a:endParaRPr dirty="0"/>
          </a:p>
          <a:p>
            <a:r>
              <a:rPr dirty="0"/>
              <a:t>It also contained an integrator circuit in the second stage. We did not understand the use of such a part of the circuit, and resulted in erroneous output</a:t>
            </a:r>
            <a:r>
              <a:rPr dirty="0" smtClean="0"/>
              <a:t>.</a:t>
            </a:r>
            <a:endParaRPr lang="en-IN" dirty="0" smtClean="0"/>
          </a:p>
          <a:p>
            <a:endParaRPr dirty="0"/>
          </a:p>
          <a:p>
            <a:r>
              <a:rPr dirty="0"/>
              <a:t>Certain values of components(Resistors and Capacitors) were changed in order to obtain the necessary gain required.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086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599811" y="232799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b="1" dirty="0">
                <a:solidFill>
                  <a:schemeClr val="tx2"/>
                </a:solidFill>
              </a:rPr>
              <a:t>OVERALL IDEA OF CIRCUIT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1103311" y="1315540"/>
            <a:ext cx="8946543" cy="55424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Virtual ground: </a:t>
            </a:r>
          </a:p>
          <a:p>
            <a:pPr marL="766010" lvl="1" indent="-334210">
              <a:buClrTx/>
              <a:buSzPct val="100000"/>
              <a:buFontTx/>
              <a:buAutoNum type="alphaUcPeriod"/>
            </a:pPr>
            <a:r>
              <a:rPr dirty="0"/>
              <a:t>To provide a reference with respect to which the voltage at the fingertips can be measured. </a:t>
            </a:r>
          </a:p>
          <a:p>
            <a:pPr marL="766010" lvl="1" indent="-334210">
              <a:buClrTx/>
              <a:buSzPct val="100000"/>
              <a:buFontTx/>
              <a:buAutoNum type="alphaUcPeriod"/>
            </a:pPr>
            <a:r>
              <a:rPr dirty="0"/>
              <a:t>The virtual ground will be provided to the thumb, so that the device can be hand held</a:t>
            </a:r>
            <a:r>
              <a:rPr dirty="0" smtClean="0"/>
              <a:t>.</a:t>
            </a:r>
            <a:endParaRPr lang="en-IN" dirty="0" smtClean="0"/>
          </a:p>
          <a:p>
            <a:pPr marL="766010" lvl="1" indent="-334210">
              <a:buClrTx/>
              <a:buSzPct val="100000"/>
              <a:buFontTx/>
              <a:buAutoNum type="alphaUcPeriod"/>
            </a:pPr>
            <a:endParaRPr dirty="0"/>
          </a:p>
          <a:p>
            <a:r>
              <a:rPr dirty="0"/>
              <a:t>Instrumentation amplifier: </a:t>
            </a:r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r>
              <a:rPr lang="en-IN" dirty="0" smtClean="0"/>
              <a:t>U</a:t>
            </a:r>
            <a:r>
              <a:rPr dirty="0" err="1" smtClean="0"/>
              <a:t>sed</a:t>
            </a:r>
            <a:r>
              <a:rPr dirty="0" smtClean="0"/>
              <a:t> </a:t>
            </a:r>
            <a:r>
              <a:rPr dirty="0"/>
              <a:t>to measure the differential voltage between the two fingertips on both hands with respect to the virtual ground(thumb</a:t>
            </a:r>
            <a:r>
              <a:rPr dirty="0" smtClean="0"/>
              <a:t>).</a:t>
            </a:r>
            <a:endParaRPr lang="en-IN" dirty="0" smtClean="0"/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r>
              <a:rPr dirty="0" smtClean="0"/>
              <a:t>This </a:t>
            </a:r>
            <a:r>
              <a:rPr dirty="0"/>
              <a:t>stage provides most of the amplification</a:t>
            </a:r>
            <a:r>
              <a:rPr dirty="0" smtClean="0"/>
              <a:t>.</a:t>
            </a:r>
            <a:endParaRPr lang="en-IN" dirty="0" smtClean="0"/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endParaRPr dirty="0"/>
          </a:p>
          <a:p>
            <a:r>
              <a:rPr dirty="0"/>
              <a:t>Regular amp: </a:t>
            </a:r>
          </a:p>
          <a:p>
            <a:pPr marL="889000" lvl="1" indent="-457200">
              <a:buClrTx/>
              <a:buSzPct val="100000"/>
              <a:buFont typeface="+mj-lt"/>
              <a:buAutoNum type="alphaUcPeriod"/>
            </a:pPr>
            <a:r>
              <a:rPr dirty="0"/>
              <a:t>To provide secondary amplification after the instrumentation amplifier, i.e., to spread out the gains.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21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75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30211" y="2622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IN" b="1" dirty="0"/>
              <a:t>MODIFIED CIRCUIT</a:t>
            </a:r>
            <a:endParaRPr b="1" dirty="0"/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9584233" y="1620627"/>
            <a:ext cx="2179688" cy="5100503"/>
          </a:xfrm>
          <a:prstGeom prst="rect">
            <a:avLst/>
          </a:prstGeom>
        </p:spPr>
        <p:txBody>
          <a:bodyPr/>
          <a:lstStyle/>
          <a:p>
            <a:r>
              <a:t>R</a:t>
            </a:r>
            <a:r>
              <a:rPr baseline="-5999"/>
              <a:t>G</a:t>
            </a:r>
            <a:r>
              <a:t>=249Ohm</a:t>
            </a:r>
          </a:p>
          <a:p>
            <a:r>
              <a:t>G</a:t>
            </a:r>
            <a:r>
              <a:rPr baseline="-5999"/>
              <a:t>1</a:t>
            </a:r>
            <a:r>
              <a:t>=200</a:t>
            </a:r>
          </a:p>
          <a:p>
            <a:r>
              <a:t>V</a:t>
            </a:r>
            <a:r>
              <a:rPr sz="1300" baseline="-5999"/>
              <a:t>offset1</a:t>
            </a:r>
            <a:r>
              <a:t>=3.167mV</a:t>
            </a:r>
          </a:p>
          <a:p>
            <a:r>
              <a:t>V</a:t>
            </a:r>
            <a:r>
              <a:rPr sz="1700" baseline="-5999"/>
              <a:t>offset2</a:t>
            </a:r>
            <a:r>
              <a:t>=45.8mV</a:t>
            </a:r>
          </a:p>
          <a:p>
            <a:r>
              <a:t>G</a:t>
            </a:r>
            <a:r>
              <a:rPr baseline="-5999"/>
              <a:t>2</a:t>
            </a:r>
            <a:r>
              <a:t>=5</a:t>
            </a:r>
          </a:p>
        </p:txBody>
      </p:sp>
      <p:pic>
        <p:nvPicPr>
          <p:cNvPr id="308" name="ecg circuit 2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58" y="1163710"/>
            <a:ext cx="8953501" cy="54356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22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2526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 dirty="0" smtClean="0"/>
              <a:t>CIRCUIT DESIGN FOR R-PI COMPATIBILITY</a:t>
            </a:r>
            <a:endParaRPr b="1" dirty="0"/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Max Differential I/P voltage=2.7mV</a:t>
            </a:r>
          </a:p>
          <a:p>
            <a:r>
              <a:rPr dirty="0"/>
              <a:t>Leads to saturated output of 2.78V</a:t>
            </a:r>
          </a:p>
          <a:p>
            <a:r>
              <a:rPr dirty="0"/>
              <a:t>Max I/P to each electrode=10.2mV</a:t>
            </a:r>
          </a:p>
          <a:p>
            <a:r>
              <a:rPr dirty="0"/>
              <a:t>R-Pi does not have analog I/Ps</a:t>
            </a:r>
          </a:p>
          <a:p>
            <a:r>
              <a:rPr dirty="0"/>
              <a:t>External ADC required(MPC3008)</a:t>
            </a:r>
          </a:p>
          <a:p>
            <a:r>
              <a:rPr dirty="0"/>
              <a:t>10 bit ADC[0-1023]</a:t>
            </a:r>
          </a:p>
          <a:p>
            <a:r>
              <a:rPr dirty="0"/>
              <a:t>R-Pi can take I/P from 0-3.3V</a:t>
            </a:r>
          </a:p>
          <a:p>
            <a:r>
              <a:rPr dirty="0"/>
              <a:t>Resolution of R-Pi=3.22mV</a:t>
            </a:r>
          </a:p>
          <a:p>
            <a:r>
              <a:rPr dirty="0"/>
              <a:t>If we increase supply voltage from 5V, we can increase range of I/P</a:t>
            </a:r>
          </a:p>
        </p:txBody>
      </p:sp>
      <p:pic>
        <p:nvPicPr>
          <p:cNvPr id="312" name="ecgcircuitplot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4359" y="1409685"/>
            <a:ext cx="4761411" cy="4038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23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1529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659934" y="231547"/>
            <a:ext cx="9404724" cy="955636"/>
          </a:xfrm>
          <a:prstGeom prst="rect">
            <a:avLst/>
          </a:prstGeom>
        </p:spPr>
        <p:txBody>
          <a:bodyPr/>
          <a:lstStyle/>
          <a:p>
            <a:r>
              <a:rPr lang="en-IN" b="1" dirty="0" smtClean="0"/>
              <a:t>CLASSIFIER</a:t>
            </a:r>
            <a:endParaRPr b="1" dirty="0"/>
          </a:p>
        </p:txBody>
      </p:sp>
      <p:sp>
        <p:nvSpPr>
          <p:cNvPr id="318" name="Shape 318"/>
          <p:cNvSpPr>
            <a:spLocks noGrp="1"/>
          </p:cNvSpPr>
          <p:nvPr>
            <p:ph type="body" idx="1"/>
          </p:nvPr>
        </p:nvSpPr>
        <p:spPr>
          <a:xfrm>
            <a:off x="591855" y="1032921"/>
            <a:ext cx="10495759" cy="5353710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Found ELM documentation by developer.</a:t>
            </a:r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Currently understanding ELM in order to implement it.</a:t>
            </a:r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Algorithm: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endParaRPr dirty="0"/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r>
              <a:rPr dirty="0"/>
              <a:t>W1 is the matrix of input-to-hidden-layer weights, σ is some activation function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r>
              <a:rPr dirty="0"/>
              <a:t>W2 is the matrix of hidden-to-output-layer weights</a:t>
            </a:r>
          </a:p>
          <a:p>
            <a:pPr marL="243305" indent="-243305" defTabSz="416052">
              <a:spcBef>
                <a:spcPts val="900"/>
              </a:spcBef>
              <a:buClrTx/>
              <a:buSzPct val="100000"/>
              <a:buFontTx/>
              <a:buAutoNum type="arabicPeriod"/>
              <a:defRPr sz="1820"/>
            </a:pPr>
            <a:r>
              <a:rPr dirty="0"/>
              <a:t>Fill W1 with Gaussian random noise;</a:t>
            </a:r>
          </a:p>
          <a:p>
            <a:pPr marL="243305" indent="-243305" defTabSz="416052">
              <a:spcBef>
                <a:spcPts val="900"/>
              </a:spcBef>
              <a:buClrTx/>
              <a:buSzPct val="100000"/>
              <a:buFontTx/>
              <a:buAutoNum type="arabicPeriod"/>
              <a:defRPr sz="1820"/>
            </a:pPr>
            <a:r>
              <a:rPr dirty="0"/>
              <a:t>Estimate W2 by least-squares fit to a matrix of response variables Y, computed using the pseudoinverse, given a design matrix X:</a:t>
            </a:r>
          </a:p>
          <a:p>
            <a:pPr marL="0" indent="0" defTabSz="416052">
              <a:spcBef>
                <a:spcPts val="900"/>
              </a:spcBef>
              <a:buClrTx/>
              <a:buSzTx/>
              <a:buFontTx/>
              <a:buNone/>
              <a:defRPr sz="1820"/>
            </a:pPr>
            <a:endParaRPr dirty="0"/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dirty="0"/>
              <a:t>Need to explore SVM </a:t>
            </a:r>
          </a:p>
          <a:p>
            <a:pPr marL="312039" indent="-312039" defTabSz="416052">
              <a:spcBef>
                <a:spcPts val="900"/>
              </a:spcBef>
              <a:defRPr sz="1820"/>
            </a:pPr>
            <a:r>
              <a:rPr lang="en-IN" dirty="0" smtClean="0"/>
              <a:t>Additional </a:t>
            </a:r>
            <a:r>
              <a:rPr lang="en-IN" dirty="0" err="1" smtClean="0"/>
              <a:t>classifers</a:t>
            </a:r>
            <a:r>
              <a:rPr dirty="0" smtClean="0"/>
              <a:t> </a:t>
            </a:r>
            <a:r>
              <a:rPr dirty="0"/>
              <a:t>to explore </a:t>
            </a:r>
          </a:p>
          <a:p>
            <a:pPr marL="676084" lvl="1" indent="-260032" defTabSz="416052">
              <a:spcBef>
                <a:spcPts val="900"/>
              </a:spcBef>
              <a:defRPr sz="1638"/>
            </a:pPr>
            <a:r>
              <a:rPr dirty="0"/>
              <a:t>RVM</a:t>
            </a:r>
          </a:p>
          <a:p>
            <a:pPr marL="676084" lvl="1" indent="-260032" defTabSz="416052">
              <a:spcBef>
                <a:spcPts val="900"/>
              </a:spcBef>
              <a:defRPr sz="1638"/>
            </a:pPr>
            <a:r>
              <a:rPr dirty="0"/>
              <a:t>parametric and non-parametric models, System Identification</a:t>
            </a:r>
          </a:p>
        </p:txBody>
      </p:sp>
      <p:pic>
        <p:nvPicPr>
          <p:cNvPr id="320" name="elmFormula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506" y="2230534"/>
            <a:ext cx="17780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elmFormula2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7392" y="4115070"/>
            <a:ext cx="19685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24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727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WORK DONE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78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RAKSHITH</a:t>
            </a:r>
          </a:p>
          <a:p>
            <a:pPr lvl="1"/>
            <a:r>
              <a:rPr lang="en-IN" dirty="0" smtClean="0"/>
              <a:t>Time domain feature extraction</a:t>
            </a:r>
          </a:p>
          <a:p>
            <a:pPr lvl="1"/>
            <a:r>
              <a:rPr lang="en-IN" dirty="0" smtClean="0"/>
              <a:t>Non linear feature extraction</a:t>
            </a:r>
          </a:p>
          <a:p>
            <a:pPr lvl="1"/>
            <a:endParaRPr lang="en-IN" dirty="0"/>
          </a:p>
          <a:p>
            <a:r>
              <a:rPr lang="en-IN" dirty="0" smtClean="0"/>
              <a:t>APOORV</a:t>
            </a:r>
          </a:p>
          <a:p>
            <a:pPr lvl="1"/>
            <a:r>
              <a:rPr lang="en-IN" dirty="0"/>
              <a:t>R</a:t>
            </a:r>
            <a:r>
              <a:rPr lang="en-IN" dirty="0" smtClean="0"/>
              <a:t>aspberry pi setup</a:t>
            </a:r>
          </a:p>
          <a:p>
            <a:pPr lvl="1"/>
            <a:r>
              <a:rPr lang="en-IN" dirty="0"/>
              <a:t>Frequency domain feature </a:t>
            </a:r>
            <a:r>
              <a:rPr lang="en-IN" dirty="0" smtClean="0"/>
              <a:t>extraction</a:t>
            </a:r>
          </a:p>
          <a:p>
            <a:pPr lvl="1"/>
            <a:endParaRPr lang="en-IN" dirty="0"/>
          </a:p>
          <a:p>
            <a:r>
              <a:rPr lang="en-IN" dirty="0" smtClean="0"/>
              <a:t>AKARSH</a:t>
            </a:r>
          </a:p>
          <a:p>
            <a:pPr lvl="1"/>
            <a:r>
              <a:rPr lang="en-IN" dirty="0" smtClean="0"/>
              <a:t>Circuit design/simulation </a:t>
            </a:r>
          </a:p>
          <a:p>
            <a:pPr lvl="1"/>
            <a:r>
              <a:rPr lang="en-IN" dirty="0" smtClean="0"/>
              <a:t>Introduction to ELM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25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2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TIMELINE 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275398"/>
            <a:ext cx="12020341" cy="43605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6111" y="5847926"/>
            <a:ext cx="6008688" cy="8680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On schedule as per expected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26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2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b="1" dirty="0" smtClean="0"/>
              <a:t>TARGETS FOR THE NEXT REVIEW</a:t>
            </a:r>
            <a:endParaRPr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4128" y="1305383"/>
            <a:ext cx="8946541" cy="531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RAKSHITH</a:t>
            </a:r>
          </a:p>
          <a:p>
            <a:pPr lvl="1"/>
            <a:r>
              <a:rPr lang="en-IN" dirty="0" smtClean="0"/>
              <a:t>Consolidate Features to CSV file</a:t>
            </a:r>
          </a:p>
          <a:p>
            <a:pPr lvl="1"/>
            <a:r>
              <a:rPr lang="en-IN" dirty="0" smtClean="0"/>
              <a:t>Explore SVM as a classifier</a:t>
            </a:r>
          </a:p>
          <a:p>
            <a:pPr lvl="1"/>
            <a:r>
              <a:rPr lang="en-IN" dirty="0"/>
              <a:t>Construct and test circuit on breadboard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APOORV</a:t>
            </a:r>
          </a:p>
          <a:p>
            <a:pPr lvl="1"/>
            <a:r>
              <a:rPr lang="en-IN" dirty="0" smtClean="0"/>
              <a:t>Port all MATLAB code to R-PI to remove toolbox dependency</a:t>
            </a:r>
          </a:p>
          <a:p>
            <a:pPr lvl="1"/>
            <a:r>
              <a:rPr lang="en-IN" dirty="0"/>
              <a:t>Construct and test circuit on breadboard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AKARSH</a:t>
            </a:r>
          </a:p>
          <a:p>
            <a:pPr lvl="1"/>
            <a:r>
              <a:rPr lang="en-IN" dirty="0"/>
              <a:t>Train ELM classifier for consolidated features </a:t>
            </a:r>
            <a:r>
              <a:rPr lang="en-IN" dirty="0" smtClean="0"/>
              <a:t>file</a:t>
            </a:r>
          </a:p>
          <a:p>
            <a:pPr lvl="1"/>
            <a:r>
              <a:rPr lang="en-IN" dirty="0" smtClean="0"/>
              <a:t>Construct and test circuit on breadboard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27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594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RASPBERRY 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Installed the OS</a:t>
            </a:r>
          </a:p>
          <a:p>
            <a:endParaRPr lang="en-IN" dirty="0" smtClean="0"/>
          </a:p>
          <a:p>
            <a:r>
              <a:rPr lang="en-IN" dirty="0" smtClean="0"/>
              <a:t>Enabled </a:t>
            </a:r>
            <a:r>
              <a:rPr lang="en-IN" dirty="0" err="1" smtClean="0"/>
              <a:t>ssh</a:t>
            </a:r>
            <a:r>
              <a:rPr lang="en-IN" dirty="0" smtClean="0"/>
              <a:t> to accessed terminal</a:t>
            </a:r>
          </a:p>
          <a:p>
            <a:endParaRPr lang="en-IN" dirty="0" smtClean="0"/>
          </a:p>
          <a:p>
            <a:r>
              <a:rPr lang="en-IN" dirty="0" smtClean="0"/>
              <a:t>Set static IP – cmdline.txt was used – IP and </a:t>
            </a:r>
            <a:r>
              <a:rPr lang="en-IN" dirty="0" err="1" smtClean="0"/>
              <a:t>netmask</a:t>
            </a:r>
            <a:r>
              <a:rPr lang="en-IN" dirty="0" smtClean="0"/>
              <a:t> provided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5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FEATURE EXTRATION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domain</a:t>
            </a:r>
          </a:p>
          <a:p>
            <a:endParaRPr lang="en-IN" dirty="0"/>
          </a:p>
          <a:p>
            <a:r>
              <a:rPr lang="en-IN" dirty="0" smtClean="0"/>
              <a:t>Frequency domain</a:t>
            </a:r>
          </a:p>
          <a:p>
            <a:endParaRPr lang="en-IN" dirty="0"/>
          </a:p>
          <a:p>
            <a:r>
              <a:rPr lang="en-IN" dirty="0" smtClean="0"/>
              <a:t>Non-linear techniques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b="1" dirty="0" smtClean="0"/>
              <a:t>TIME DOMAIN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82" y="4150675"/>
            <a:ext cx="7145712" cy="253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60" y="81598"/>
            <a:ext cx="5656445" cy="397097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3213" y="1915759"/>
            <a:ext cx="3925888" cy="253051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IN" sz="2000" dirty="0" smtClean="0"/>
              <a:t>Based on PSD of generic ECG signal, an IIR HPF filter was designed to remove the low frequency baseline wandering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2" y="4365354"/>
            <a:ext cx="7221518" cy="21104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" y="1275821"/>
            <a:ext cx="5858307" cy="3290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38" y="1275821"/>
            <a:ext cx="6032937" cy="3290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9" y="4685066"/>
            <a:ext cx="6076950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2" y="5453115"/>
            <a:ext cx="5086350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051" y="5421584"/>
            <a:ext cx="6630824" cy="1213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840" y="4811191"/>
            <a:ext cx="5387285" cy="39142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b="1" dirty="0" smtClean="0"/>
              <a:t>TIME DOMAIN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Techniques possible: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Fourier Analysis – </a:t>
            </a:r>
            <a:r>
              <a:rPr lang="en-US" dirty="0" smtClean="0"/>
              <a:t>time </a:t>
            </a:r>
            <a:r>
              <a:rPr lang="en-US" dirty="0"/>
              <a:t>information is lost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Short Time Fourier Analysis –</a:t>
            </a:r>
            <a:r>
              <a:rPr lang="en-US" dirty="0" smtClean="0"/>
              <a:t> limited precision based on window size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Wavelet Transform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b="1" dirty="0" smtClean="0"/>
              <a:t>FREQUENCY DOMAIN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70" y="4252820"/>
            <a:ext cx="4260415" cy="25021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WAVELET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5" b="11084"/>
          <a:stretch/>
        </p:blipFill>
        <p:spPr>
          <a:xfrm>
            <a:off x="2170106" y="1513264"/>
            <a:ext cx="6851779" cy="824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048"/>
          <a:stretch/>
        </p:blipFill>
        <p:spPr>
          <a:xfrm>
            <a:off x="2170106" y="2556075"/>
            <a:ext cx="6851780" cy="1742654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8552" y="4568340"/>
            <a:ext cx="8946541" cy="2273888"/>
          </a:xfrm>
        </p:spPr>
        <p:txBody>
          <a:bodyPr/>
          <a:lstStyle/>
          <a:p>
            <a:r>
              <a:rPr lang="en-IN" dirty="0" smtClean="0"/>
              <a:t>Contains both frequency and time domain information </a:t>
            </a:r>
          </a:p>
          <a:p>
            <a:r>
              <a:rPr lang="en-IN" dirty="0" smtClean="0"/>
              <a:t>Splits parent signal to different </a:t>
            </a:r>
            <a:r>
              <a:rPr lang="en-IN" dirty="0" err="1" smtClean="0"/>
              <a:t>freq</a:t>
            </a:r>
            <a:r>
              <a:rPr lang="en-IN" dirty="0" smtClean="0"/>
              <a:t> components, allowing isolation of low frequency baseline wandering </a:t>
            </a:r>
          </a:p>
          <a:p>
            <a:r>
              <a:rPr lang="en-IN" dirty="0" smtClean="0"/>
              <a:t>R peak detection and RR interval calculation done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5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6818"/>
            <a:ext cx="9404723" cy="1400530"/>
          </a:xfrm>
        </p:spPr>
        <p:txBody>
          <a:bodyPr/>
          <a:lstStyle/>
          <a:p>
            <a:r>
              <a:rPr lang="en-US" b="1" dirty="0" smtClean="0"/>
              <a:t>GRAPHS – MATLAB WAVELET TOOLBOX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1389375" y="1689525"/>
            <a:ext cx="9382264" cy="49771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r>
              <a:rPr lang="en-US" smtClean="0"/>
              <a:t> </a:t>
            </a:r>
            <a:r>
              <a:rPr lang="en-US" sz="1200" smtClean="0"/>
              <a:t>of</a:t>
            </a:r>
            <a:r>
              <a:rPr lang="en-US" smtClean="0"/>
              <a:t>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1874</TotalTime>
  <Words>866</Words>
  <Application>Microsoft Office PowerPoint</Application>
  <PresentationFormat>Widescreen</PresentationFormat>
  <Paragraphs>186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Palatino</vt:lpstr>
      <vt:lpstr>Wingdings 3</vt:lpstr>
      <vt:lpstr>Ion</vt:lpstr>
      <vt:lpstr>A Real Time Application to Identify Alcoholics from ECG Signals</vt:lpstr>
      <vt:lpstr>STATUS – since synopsis (21st Jan)</vt:lpstr>
      <vt:lpstr>RASPBERRY PI</vt:lpstr>
      <vt:lpstr>FEATURE EXTRATION</vt:lpstr>
      <vt:lpstr>TIME DOMAIN</vt:lpstr>
      <vt:lpstr>TIME DOMAIN</vt:lpstr>
      <vt:lpstr>FREQUENCY DOMAIN</vt:lpstr>
      <vt:lpstr>WHY WAVELET</vt:lpstr>
      <vt:lpstr>GRAPHS – MATLAB WAVELET TOOLBOX</vt:lpstr>
      <vt:lpstr>PowerPoint Presentation</vt:lpstr>
      <vt:lpstr>GRAPHS FOR ECG SAMPLE –  MATLAB  </vt:lpstr>
      <vt:lpstr>GRAPHS – PYTHON</vt:lpstr>
      <vt:lpstr>PSD OF RR INTERVAL SERIES</vt:lpstr>
      <vt:lpstr>NON-LINEAR: POINCARE PLOT</vt:lpstr>
      <vt:lpstr>NON LINEAR: APPROX &amp; SAMPLE ENTROPY</vt:lpstr>
      <vt:lpstr>FEATURES EXTRACTED</vt:lpstr>
      <vt:lpstr>FEATURES WHICH CAN BE EXTRACTED </vt:lpstr>
      <vt:lpstr>HARDWARE/CIRCUIT</vt:lpstr>
      <vt:lpstr>PowerPoint Presentation</vt:lpstr>
      <vt:lpstr>MODIFIED CIRCUIT</vt:lpstr>
      <vt:lpstr>OVERALL IDEA OF CIRCUIT</vt:lpstr>
      <vt:lpstr>MODIFIED CIRCUIT</vt:lpstr>
      <vt:lpstr>CIRCUIT DESIGN FOR R-PI COMPATIBILITY</vt:lpstr>
      <vt:lpstr>CLASSIFIER</vt:lpstr>
      <vt:lpstr>WORK DONE</vt:lpstr>
      <vt:lpstr>TIMELINE </vt:lpstr>
      <vt:lpstr>TARGETS FOR THE NEXT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ECG signals for the Identification of Alcoholics</dc:title>
  <dc:creator>Rakshith Vishwanatha (Intern)</dc:creator>
  <cp:lastModifiedBy>Rakshith Vishwanatha (Intern)</cp:lastModifiedBy>
  <cp:revision>318</cp:revision>
  <dcterms:created xsi:type="dcterms:W3CDTF">2017-01-12T17:06:34Z</dcterms:created>
  <dcterms:modified xsi:type="dcterms:W3CDTF">2017-04-18T15:01:41Z</dcterms:modified>
</cp:coreProperties>
</file>