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2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98294" y="971253"/>
            <a:ext cx="80191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8" name="Shape 188"/>
          <p:cNvSpPr/>
          <p:nvPr/>
        </p:nvSpPr>
        <p:spPr>
          <a:xfrm>
            <a:off x="9330490" y="2613786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1" y="430212"/>
            <a:ext cx="1752602" cy="58261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3"/>
            <a:ext cx="7423151" cy="53689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10320716" y="109309"/>
            <a:ext cx="901848" cy="954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r>
              <a:rPr lang="en-IN" dirty="0" smtClean="0"/>
              <a:t> </a:t>
            </a:r>
            <a:r>
              <a:rPr lang="en-IN" sz="1400" dirty="0" smtClean="0"/>
              <a:t>of</a:t>
            </a:r>
            <a:r>
              <a:rPr lang="en-IN" dirty="0" smtClean="0"/>
              <a:t> </a:t>
            </a:r>
          </a:p>
          <a:p>
            <a:r>
              <a:rPr lang="en-IN" dirty="0" smtClean="0"/>
              <a:t>TOT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20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21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2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3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0303085" y="109309"/>
            <a:ext cx="937113" cy="9541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r>
              <a:rPr lang="en-IN" dirty="0" smtClean="0"/>
              <a:t> </a:t>
            </a:r>
          </a:p>
          <a:p>
            <a:r>
              <a:rPr lang="en-IN" dirty="0" smtClean="0"/>
              <a:t>of 15</a:t>
            </a:r>
            <a:endParaRPr lang="en-IN" dirty="0"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ctrTitle"/>
          </p:nvPr>
        </p:nvSpPr>
        <p:spPr>
          <a:xfrm>
            <a:off x="1154952" y="357351"/>
            <a:ext cx="9323862" cy="4420031"/>
          </a:xfrm>
          <a:prstGeom prst="rect">
            <a:avLst/>
          </a:prstGeom>
        </p:spPr>
        <p:txBody>
          <a:bodyPr/>
          <a:lstStyle/>
          <a:p>
            <a:pPr defTabSz="443484">
              <a:defRPr sz="6984" b="1"/>
            </a:pPr>
            <a:r>
              <a:t>A Real Time Application to Identify Alcoholics</a:t>
            </a:r>
            <a:br/>
            <a:r>
              <a:t>from ECG Signals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xfrm>
            <a:off x="1154954" y="5113708"/>
            <a:ext cx="9765294" cy="1539339"/>
          </a:xfrm>
          <a:prstGeom prst="rect">
            <a:avLst/>
          </a:prstGeom>
        </p:spPr>
        <p:txBody>
          <a:bodyPr/>
          <a:lstStyle/>
          <a:p>
            <a:r>
              <a:t>Akarsh N Kolekar (1PI13EC009)				Guide: Dr. b Niranjana Krupa</a:t>
            </a:r>
          </a:p>
          <a:p>
            <a:r>
              <a:t>Apoorv Vatsal  (1PI13EC017)</a:t>
            </a:r>
          </a:p>
          <a:p>
            <a:r>
              <a:t>Rakshith Vishwanatha (1PI13EC075)</a:t>
            </a:r>
          </a:p>
        </p:txBody>
      </p:sp>
      <p:sp>
        <p:nvSpPr>
          <p:cNvPr id="291" name="Shape 291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SVM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SVM Classifier was trained on MATLAB using 38 ALC and 29 NOR samples.</a:t>
            </a:r>
          </a:p>
          <a:p>
            <a:endParaRPr dirty="0"/>
          </a:p>
          <a:p>
            <a:r>
              <a:rPr dirty="0" err="1"/>
              <a:t>Regularisation</a:t>
            </a:r>
            <a:r>
              <a:rPr dirty="0"/>
              <a:t> was used in the model to handle outliers.</a:t>
            </a:r>
          </a:p>
          <a:p>
            <a:endParaRPr dirty="0"/>
          </a:p>
          <a:p>
            <a:r>
              <a:rPr dirty="0"/>
              <a:t>RBF(Radial Basis Function)/Gaussian kernel was used.</a:t>
            </a:r>
          </a:p>
          <a:p>
            <a:endParaRPr dirty="0"/>
          </a:p>
          <a:p>
            <a:r>
              <a:rPr dirty="0"/>
              <a:t>SMO (Sequential Minimal Optimization) algorithm was used to obtain the </a:t>
            </a:r>
            <a:r>
              <a:rPr dirty="0" err="1"/>
              <a:t>Lagrangian</a:t>
            </a:r>
            <a:r>
              <a:rPr dirty="0"/>
              <a:t> multipliers and the KKT (</a:t>
            </a:r>
            <a:r>
              <a:rPr dirty="0" err="1" smtClean="0"/>
              <a:t>Karush</a:t>
            </a:r>
            <a:r>
              <a:rPr dirty="0" smtClean="0"/>
              <a:t>-Kuhn</a:t>
            </a:r>
            <a:r>
              <a:rPr lang="en-IN" dirty="0" smtClean="0"/>
              <a:t>-</a:t>
            </a:r>
            <a:r>
              <a:rPr dirty="0" smtClean="0"/>
              <a:t>Tucker</a:t>
            </a:r>
            <a:r>
              <a:rPr dirty="0"/>
              <a:t>) threshold.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SVM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875202" y="1520965"/>
            <a:ext cx="8946541" cy="419548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K-fold Cross Validation (K=4) was done and average accuracy was obtained.</a:t>
            </a:r>
          </a:p>
          <a:p>
            <a:endParaRPr/>
          </a:p>
          <a:p>
            <a:r>
              <a:t>Accuracy of 98% was obtained.</a:t>
            </a:r>
          </a:p>
          <a:p>
            <a:endParaRPr/>
          </a:p>
          <a:p>
            <a:r>
              <a:t>The support vectors and weights for the case yielding the maximum efficiency were saved to CSV files.</a:t>
            </a:r>
          </a:p>
          <a:p>
            <a:endParaRPr/>
          </a:p>
          <a:p>
            <a:r>
              <a:t>Porting of code to python has been started.</a:t>
            </a:r>
          </a:p>
        </p:txBody>
      </p:sp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318906"/>
            <a:ext cx="9404724" cy="1400531"/>
          </a:xfrm>
        </p:spPr>
        <p:txBody>
          <a:bodyPr/>
          <a:lstStyle/>
          <a:p>
            <a:r>
              <a:rPr lang="en-IN" b="1" dirty="0" smtClean="0"/>
              <a:t>Primary SVM Equations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3826536"/>
            <a:ext cx="5753100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5" y="5937262"/>
            <a:ext cx="283845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06" y="3089717"/>
            <a:ext cx="2931294" cy="842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203" y="4260747"/>
            <a:ext cx="4916998" cy="855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884" y="1345703"/>
            <a:ext cx="478155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97" y="2713480"/>
            <a:ext cx="5495925" cy="752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210" y="5851538"/>
            <a:ext cx="20669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347" y="5870587"/>
            <a:ext cx="1609725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8921" y="1596876"/>
            <a:ext cx="3353664" cy="7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89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TARGETS FOR THE NEXT REVIEW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idx="1"/>
          </p:nvPr>
        </p:nvSpPr>
        <p:spPr>
          <a:xfrm>
            <a:off x="1103311" y="1773045"/>
            <a:ext cx="9917471" cy="4475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443484">
              <a:spcBef>
                <a:spcPts val="900"/>
              </a:spcBef>
              <a:defRPr sz="1940"/>
            </a:pPr>
            <a:r>
              <a:rPr dirty="0"/>
              <a:t>RAKSHITH</a:t>
            </a:r>
          </a:p>
          <a:p>
            <a:pPr marL="720661" lvl="1" indent="-277177" defTabSz="443484">
              <a:spcBef>
                <a:spcPts val="900"/>
              </a:spcBef>
              <a:defRPr sz="1746"/>
            </a:pPr>
            <a:r>
              <a:rPr lang="en-IN" sz="1800" dirty="0"/>
              <a:t>Perform Feature Reduction </a:t>
            </a:r>
          </a:p>
          <a:p>
            <a:pPr marL="720661" lvl="1" indent="-277177" defTabSz="443484">
              <a:spcBef>
                <a:spcPts val="900"/>
              </a:spcBef>
              <a:defRPr sz="1746"/>
            </a:pPr>
            <a:r>
              <a:rPr lang="en-IN" dirty="0" smtClean="0"/>
              <a:t>Check if biasing occurs for SVM/ELM due to unequal training sample distribution</a:t>
            </a:r>
          </a:p>
          <a:p>
            <a:pPr marL="720661" lvl="1" indent="-277177" defTabSz="443484">
              <a:spcBef>
                <a:spcPts val="900"/>
              </a:spcBef>
              <a:defRPr sz="1746"/>
            </a:pPr>
            <a:endParaRPr dirty="0"/>
          </a:p>
          <a:p>
            <a:pPr marL="332613" indent="-332613" defTabSz="443484">
              <a:spcBef>
                <a:spcPts val="900"/>
              </a:spcBef>
              <a:defRPr sz="1940"/>
            </a:pPr>
            <a:r>
              <a:rPr dirty="0"/>
              <a:t>APOORV</a:t>
            </a:r>
          </a:p>
          <a:p>
            <a:pPr marL="751459" lvl="1" indent="-307975" defTabSz="443484">
              <a:spcBef>
                <a:spcPts val="900"/>
              </a:spcBef>
              <a:defRPr sz="1746"/>
            </a:pPr>
            <a:r>
              <a:rPr sz="1940" dirty="0"/>
              <a:t>ARX Modelling to provide more features for classification</a:t>
            </a:r>
          </a:p>
          <a:p>
            <a:pPr marL="751459" lvl="1" indent="-307975" defTabSz="443484">
              <a:spcBef>
                <a:spcPts val="900"/>
              </a:spcBef>
              <a:defRPr sz="1746"/>
            </a:pPr>
            <a:r>
              <a:rPr sz="1940" dirty="0"/>
              <a:t>Work on Sensor Circuit and Interface with Raspberry Pi</a:t>
            </a:r>
          </a:p>
          <a:p>
            <a:pPr marL="332613" indent="-332613" defTabSz="443484">
              <a:spcBef>
                <a:spcPts val="900"/>
              </a:spcBef>
              <a:defRPr sz="1940"/>
            </a:pPr>
            <a:endParaRPr lang="en-IN" dirty="0" smtClean="0"/>
          </a:p>
          <a:p>
            <a:pPr marL="332613" indent="-332613" defTabSz="443484">
              <a:spcBef>
                <a:spcPts val="900"/>
              </a:spcBef>
              <a:defRPr sz="1940"/>
            </a:pPr>
            <a:r>
              <a:rPr dirty="0" smtClean="0"/>
              <a:t>AKARSH</a:t>
            </a:r>
            <a:endParaRPr dirty="0"/>
          </a:p>
          <a:p>
            <a:pPr marL="751459" lvl="1" indent="-307975" defTabSz="443484">
              <a:spcBef>
                <a:spcPts val="900"/>
              </a:spcBef>
              <a:defRPr sz="1746"/>
            </a:pPr>
            <a:r>
              <a:rPr sz="1940" dirty="0"/>
              <a:t>Explore Kernels(</a:t>
            </a:r>
            <a:r>
              <a:rPr sz="1940" dirty="0" err="1"/>
              <a:t>eg</a:t>
            </a:r>
            <a:r>
              <a:rPr sz="1940" dirty="0"/>
              <a:t>, RBF) for ELM</a:t>
            </a:r>
          </a:p>
          <a:p>
            <a:pPr marL="751459" lvl="1" indent="-307975" defTabSz="443484">
              <a:spcBef>
                <a:spcPts val="900"/>
              </a:spcBef>
              <a:defRPr sz="1746"/>
            </a:pPr>
            <a:r>
              <a:rPr sz="1940" dirty="0" smtClean="0"/>
              <a:t>Look </a:t>
            </a:r>
            <a:r>
              <a:rPr sz="1940" dirty="0"/>
              <a:t>into Meta-cognitive learning algorithm for ELM Classifier</a:t>
            </a:r>
          </a:p>
        </p:txBody>
      </p:sp>
      <p:sp>
        <p:nvSpPr>
          <p:cNvPr id="345" name="Shape 3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Literature Survey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1103312" y="1416205"/>
            <a:ext cx="10627771" cy="4832195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G</a:t>
            </a:r>
            <a:r>
              <a:rPr dirty="0"/>
              <a:t>.-B. Huang, “What are Extreme Learning Machines? Filling the Gap between Frank Rosenblatt's Dream and John von Neumann's Puzzle,” Cognitive Computation, vol. 7, pp. 263-278, 2015</a:t>
            </a:r>
            <a:r>
              <a:rPr dirty="0" smtClean="0"/>
              <a:t>.</a:t>
            </a:r>
            <a:endParaRPr dirty="0"/>
          </a:p>
          <a:p>
            <a:r>
              <a:rPr lang="en-IN" dirty="0" smtClean="0">
                <a:solidFill>
                  <a:srgbClr val="FF0000"/>
                </a:solidFill>
              </a:rPr>
              <a:t>Author, “Title”, [date].</a:t>
            </a:r>
            <a:r>
              <a:rPr lang="en-IN" dirty="0" smtClean="0"/>
              <a:t> Available: http</a:t>
            </a:r>
            <a:r>
              <a:rPr lang="en-IN" dirty="0"/>
              <a:t>://www.ntu.edu.sg/home/egbhuang</a:t>
            </a:r>
            <a:r>
              <a:rPr lang="en-IN" dirty="0" smtClean="0"/>
              <a:t>/ Accessed: 2-Feb-2016</a:t>
            </a:r>
          </a:p>
          <a:p>
            <a:r>
              <a:rPr lang="en-IN" dirty="0" smtClean="0"/>
              <a:t>Andrew Ng, “Support Vector Machines”, 2011. [Online] Available: http</a:t>
            </a:r>
            <a:r>
              <a:rPr lang="en-IN" dirty="0"/>
              <a:t>://</a:t>
            </a:r>
            <a:r>
              <a:rPr lang="en-IN" dirty="0" smtClean="0"/>
              <a:t>cs229.stanford.edu/notes/cs229-notes3.pdf Accessed: 10-Feb-2016</a:t>
            </a:r>
          </a:p>
          <a:p>
            <a:r>
              <a:rPr lang="en-IN" dirty="0" smtClean="0"/>
              <a:t>Andrew </a:t>
            </a:r>
            <a:r>
              <a:rPr lang="en-IN" dirty="0"/>
              <a:t>Ng, </a:t>
            </a:r>
            <a:r>
              <a:rPr lang="en-IN" dirty="0" smtClean="0"/>
              <a:t>“The Simplified SMO Algorithm”, 2012. </a:t>
            </a:r>
            <a:r>
              <a:rPr lang="en-IN" dirty="0"/>
              <a:t>[Online] Available: </a:t>
            </a:r>
            <a:r>
              <a:rPr lang="en-IN" dirty="0" smtClean="0"/>
              <a:t>http</a:t>
            </a:r>
            <a:r>
              <a:rPr lang="en-IN" dirty="0"/>
              <a:t>://</a:t>
            </a:r>
            <a:r>
              <a:rPr lang="en-IN" dirty="0" smtClean="0"/>
              <a:t>cs229.stanford.edu/materials/smo.pdf </a:t>
            </a:r>
            <a:r>
              <a:rPr lang="en-IN" dirty="0"/>
              <a:t>Accessed: </a:t>
            </a:r>
            <a:r>
              <a:rPr lang="en-IN" dirty="0" smtClean="0"/>
              <a:t>10-Feb-2016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Pooh, add your reference paper in IEEE paper as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has.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TIMELINE </a:t>
            </a:r>
          </a:p>
        </p:txBody>
      </p:sp>
      <p:pic>
        <p:nvPicPr>
          <p:cNvPr id="306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9" y="1275398"/>
            <a:ext cx="12020342" cy="436054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xfrm>
            <a:off x="646110" y="5847925"/>
            <a:ext cx="6008690" cy="86808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r>
              <a:t>On schedule as per expected timeline</a:t>
            </a:r>
          </a:p>
        </p:txBody>
      </p:sp>
      <p:sp>
        <p:nvSpPr>
          <p:cNvPr id="309" name="Shape 309"/>
          <p:cNvSpPr/>
          <p:nvPr/>
        </p:nvSpPr>
        <p:spPr>
          <a:xfrm flipV="1">
            <a:off x="6746551" y="4486808"/>
            <a:ext cx="1" cy="1634733"/>
          </a:xfrm>
          <a:prstGeom prst="line">
            <a:avLst/>
          </a:prstGeom>
          <a:ln w="76200" cap="rnd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79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Overall Flow/Methodology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075"/>
            <a:ext cx="5945564" cy="3485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99" y="1853249"/>
            <a:ext cx="6491792" cy="429433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Work Done By The Last Review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lnSpc>
                <a:spcPct val="90000"/>
              </a:lnSpc>
              <a:spcBef>
                <a:spcPts val="900"/>
              </a:spcBef>
              <a:defRPr sz="1960"/>
            </a:pPr>
            <a:r>
              <a:t>RAKSHITH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Time domain feature extraction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Non linear feature extraction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endParaRPr/>
          </a:p>
          <a:p>
            <a:pPr marL="336042" indent="-336042" defTabSz="448055">
              <a:lnSpc>
                <a:spcPct val="90000"/>
              </a:lnSpc>
              <a:spcBef>
                <a:spcPts val="900"/>
              </a:spcBef>
              <a:defRPr sz="1960"/>
            </a:pPr>
            <a:r>
              <a:t>APOORV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Raspberry pi setup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Frequency domain feature extraction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endParaRPr/>
          </a:p>
          <a:p>
            <a:pPr marL="336042" indent="-336042" defTabSz="448055">
              <a:lnSpc>
                <a:spcPct val="90000"/>
              </a:lnSpc>
              <a:spcBef>
                <a:spcPts val="900"/>
              </a:spcBef>
              <a:defRPr sz="1960"/>
            </a:pPr>
            <a:r>
              <a:t>AKARSH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Circuit design/simulation 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1764"/>
            </a:pPr>
            <a:r>
              <a:t>Introduction to ELM classifier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646110" y="251997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b="1" dirty="0"/>
              <a:t>Work Done Since Last </a:t>
            </a:r>
            <a:r>
              <a:rPr b="1" dirty="0" smtClean="0"/>
              <a:t>Review</a:t>
            </a:r>
            <a:endParaRPr b="1" dirty="0"/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522740" y="1206384"/>
            <a:ext cx="10617628" cy="54920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RAKSHITH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Implemented SVM Classifier on MATLAB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Started Porting Code onto Python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Started work on Circuit and interface with Raspberry-Pi</a:t>
            </a:r>
          </a:p>
          <a:p>
            <a:pPr marL="742950" lvl="1" indent="-285750">
              <a:lnSpc>
                <a:spcPct val="90000"/>
              </a:lnSpc>
              <a:defRPr sz="1800"/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APOORV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Converted all MATLAB toolbox operations to MATLAB scripts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Worked on AR Modelling. Started work on ARX.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Started work on Circuit and interface with Raspberry-Pi</a:t>
            </a:r>
          </a:p>
          <a:p>
            <a:pPr marL="742950" lvl="1" indent="-285750">
              <a:lnSpc>
                <a:spcPct val="90000"/>
              </a:lnSpc>
              <a:defRPr sz="1800"/>
            </a:pPr>
            <a:endParaRPr dirty="0"/>
          </a:p>
          <a:p>
            <a:pPr>
              <a:lnSpc>
                <a:spcPct val="90000"/>
              </a:lnSpc>
            </a:pPr>
            <a:r>
              <a:rPr dirty="0"/>
              <a:t>AKARSH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Implemented ELM Classifier on MATLAB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Implemented ELM Classifier on Python</a:t>
            </a:r>
          </a:p>
          <a:p>
            <a:pPr marL="742950" lvl="1" indent="-285750">
              <a:lnSpc>
                <a:spcPct val="90000"/>
              </a:lnSpc>
              <a:defRPr sz="1800"/>
            </a:pPr>
            <a:r>
              <a:rPr dirty="0"/>
              <a:t>Started work on Circuit and interface with Raspberry-Pi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646110" y="330057"/>
            <a:ext cx="9404724" cy="1400531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E7E6E6"/>
                </a:solidFill>
              </a:defRPr>
            </a:lvl1pPr>
          </a:lstStyle>
          <a:p>
            <a:r>
              <a:rPr lang="en-IN" b="1" i="0" dirty="0" smtClean="0"/>
              <a:t>AR Modelling</a:t>
            </a:r>
            <a:endParaRPr b="1" i="0" dirty="0"/>
          </a:p>
        </p:txBody>
      </p:sp>
      <p:sp>
        <p:nvSpPr>
          <p:cNvPr id="312" name="Shape 312"/>
          <p:cNvSpPr>
            <a:spLocks noGrp="1"/>
          </p:cNvSpPr>
          <p:nvPr>
            <p:ph type="body" idx="1"/>
          </p:nvPr>
        </p:nvSpPr>
        <p:spPr>
          <a:xfrm>
            <a:off x="875202" y="1242051"/>
            <a:ext cx="8946541" cy="903244"/>
          </a:xfrm>
          <a:prstGeom prst="rect">
            <a:avLst/>
          </a:prstGeom>
        </p:spPr>
        <p:txBody>
          <a:bodyPr/>
          <a:lstStyle>
            <a:lvl1pPr>
              <a:buClr>
                <a:srgbClr val="ADB9CA"/>
              </a:buClr>
            </a:lvl1pPr>
          </a:lstStyle>
          <a:p>
            <a:r>
              <a:rPr dirty="0"/>
              <a:t>Autoregressive Model is one in which a time series value is regressed on previous values 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1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743" y="2060408"/>
            <a:ext cx="7681459" cy="675294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646110" y="2728873"/>
            <a:ext cx="9404724" cy="97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defRPr sz="4200" i="1">
                <a:solidFill>
                  <a:srgbClr val="E7E6E6"/>
                </a:solidFill>
              </a:defRPr>
            </a:lvl1pPr>
          </a:lstStyle>
          <a:p>
            <a:r>
              <a:rPr b="1" i="0" dirty="0"/>
              <a:t>Burg’s Algorithm</a:t>
            </a:r>
          </a:p>
        </p:txBody>
      </p:sp>
      <p:pic>
        <p:nvPicPr>
          <p:cNvPr id="317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2946" y="3143580"/>
            <a:ext cx="6099054" cy="2578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038" y="3532029"/>
            <a:ext cx="6562052" cy="3214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E7E6E6"/>
                </a:solidFill>
              </a:defRPr>
            </a:lvl1pPr>
          </a:lstStyle>
          <a:p>
            <a:r>
              <a:rPr b="1" i="0" dirty="0"/>
              <a:t>Implementation done so far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2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3928"/>
            <a:ext cx="7794702" cy="355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5510" y="1853249"/>
            <a:ext cx="6630919" cy="4846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ELM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xfrm>
            <a:off x="1117134" y="1983852"/>
            <a:ext cx="8946543" cy="4693064"/>
          </a:xfrm>
          <a:prstGeom prst="rect">
            <a:avLst/>
          </a:prstGeom>
        </p:spPr>
        <p:txBody>
          <a:bodyPr/>
          <a:lstStyle/>
          <a:p>
            <a:r>
              <a:t>ELM Classifier was trained on MATLAB using 29 ALC and 29 NOR samples.</a:t>
            </a:r>
          </a:p>
          <a:p>
            <a:endParaRPr/>
          </a:p>
          <a:p>
            <a:r>
              <a:t>Hidden Layer: 500 Neurons, Activation Function: Sigmoid</a:t>
            </a:r>
          </a:p>
          <a:p>
            <a:endParaRPr/>
          </a:p>
          <a:p>
            <a:r>
              <a:t>Leave-One-Out Validation and K-fold Cross Validation (K=5) was done and average accuracy was obtained.</a:t>
            </a:r>
          </a:p>
          <a:p>
            <a:endParaRPr/>
          </a:p>
          <a:p>
            <a:r>
              <a:t>This was done 1000 times to find case where accuracy was highest.(~90% for Leave-One-Out and ~84% for K-fold Cross Validation)</a:t>
            </a:r>
          </a:p>
        </p:txBody>
      </p:sp>
      <p:sp>
        <p:nvSpPr>
          <p:cNvPr id="329" name="Shape 329"/>
          <p:cNvSpPr>
            <a:spLocks noGrp="1"/>
          </p:cNvSpPr>
          <p:nvPr>
            <p:ph type="sldNum" sz="quarter" idx="2"/>
          </p:nvPr>
        </p:nvSpPr>
        <p:spPr>
          <a:xfrm>
            <a:off x="10621032" y="540176"/>
            <a:ext cx="301215" cy="523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ELM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weights and biases for this case were saved to CSV files.</a:t>
            </a:r>
          </a:p>
          <a:p>
            <a:endParaRPr/>
          </a:p>
          <a:p>
            <a:r>
              <a:t>ELM Classifier was then implemented in Python using earlier obtained weights.</a:t>
            </a:r>
          </a:p>
          <a:p>
            <a:endParaRPr/>
          </a:p>
          <a:p>
            <a:r>
              <a:t>Classifier was tested using extended dataset.</a:t>
            </a:r>
          </a:p>
          <a:p>
            <a:endParaRPr/>
          </a:p>
          <a:p>
            <a:r>
              <a:t>Accuracy obtained was ~80% using first set of weights and ~70% for second set of weights.</a:t>
            </a:r>
          </a:p>
        </p:txBody>
      </p:sp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Primary ELM Equations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KOLE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KOLE</a:t>
            </a:r>
            <a:r>
              <a:rPr lang="en-IN" dirty="0" smtClean="0">
                <a:solidFill>
                  <a:srgbClr val="FF0000"/>
                </a:solidFill>
              </a:rPr>
              <a:t> !!!!!! --- STOP SLEEPING SO MUCH</a:t>
            </a:r>
          </a:p>
          <a:p>
            <a:r>
              <a:rPr lang="en-IN" sz="9600" dirty="0" smtClean="0">
                <a:solidFill>
                  <a:srgbClr val="FF0000"/>
                </a:solidFill>
              </a:rPr>
              <a:t> </a:t>
            </a:r>
            <a:r>
              <a:rPr lang="en-IN" sz="9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6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A Real Time Application to Identify Alcoholics from ECG Signals</vt:lpstr>
      <vt:lpstr>Overall Flow/Methodology</vt:lpstr>
      <vt:lpstr>Work Done By The Last Review</vt:lpstr>
      <vt:lpstr>Work Done Since Last Review</vt:lpstr>
      <vt:lpstr>AR Modelling</vt:lpstr>
      <vt:lpstr>Implementation done so far</vt:lpstr>
      <vt:lpstr>ELM</vt:lpstr>
      <vt:lpstr>ELM</vt:lpstr>
      <vt:lpstr>Primary ELM Equations</vt:lpstr>
      <vt:lpstr>SVM</vt:lpstr>
      <vt:lpstr>SVM</vt:lpstr>
      <vt:lpstr>Primary SVM Equations</vt:lpstr>
      <vt:lpstr>TARGETS FOR THE NEXT REVIEW</vt:lpstr>
      <vt:lpstr>Literature Survey</vt:lpstr>
      <vt:lpstr>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 Time Application to Identify Alcoholics from ECG Signals</dc:title>
  <cp:lastModifiedBy>Rakshith Vishwanatha (Intern)</cp:lastModifiedBy>
  <cp:revision>70</cp:revision>
  <dcterms:modified xsi:type="dcterms:W3CDTF">2017-03-09T18:00:19Z</dcterms:modified>
</cp:coreProperties>
</file>