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3CACA"/>
          </a:solidFill>
        </a:fill>
      </a:tcStyle>
    </a:wholeTbl>
    <a:band2H>
      <a:tcTxStyle/>
      <a:tcStyle>
        <a:tcBdr/>
        <a:fill>
          <a:solidFill>
            <a:srgbClr val="F2E7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5CB"/>
          </a:solidFill>
        </a:fill>
      </a:tcStyle>
    </a:wholeTbl>
    <a:band2H>
      <a:tcTxStyle/>
      <a:tcStyle>
        <a:tcBdr/>
        <a:fill>
          <a:solidFill>
            <a:srgbClr val="FAF3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1DE"/>
          </a:solidFill>
        </a:fill>
      </a:tcStyle>
    </a:wholeTbl>
    <a:band2H>
      <a:tcTxStyle/>
      <a:tcStyle>
        <a:tcBdr/>
        <a:fill>
          <a:solidFill>
            <a:srgbClr val="EFE9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7" name="Shape 2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1" y="2669683"/>
            <a:ext cx="4037015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20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60" cy="3329581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"/>
          </p:nvPr>
        </p:nvSpPr>
        <p:spPr>
          <a:xfrm>
            <a:off x="1154954" y="4777380"/>
            <a:ext cx="8825660" cy="86142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1pPr>
            <a:lvl2pPr marL="0" indent="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2pPr>
            <a:lvl3pPr marL="0" indent="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3pPr>
            <a:lvl4pPr marL="0" indent="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4pPr>
            <a:lvl5pPr marL="0" indent="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10522499" y="540177"/>
            <a:ext cx="498285" cy="523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1" y="2669683"/>
            <a:ext cx="4037015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149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xfrm>
            <a:off x="1154954" y="4800586"/>
            <a:ext cx="8825660" cy="56674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53" name="Shape 153"/>
          <p:cNvSpPr>
            <a:spLocks noGrp="1"/>
          </p:cNvSpPr>
          <p:nvPr>
            <p:ph type="pic" sz="half" idx="13"/>
          </p:nvPr>
        </p:nvSpPr>
        <p:spPr>
          <a:xfrm>
            <a:off x="1154954" y="685798"/>
            <a:ext cx="8825660" cy="3640670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4" name="Shape 154"/>
          <p:cNvSpPr>
            <a:spLocks noGrp="1"/>
          </p:cNvSpPr>
          <p:nvPr>
            <p:ph type="body" sz="quarter" idx="1"/>
          </p:nvPr>
        </p:nvSpPr>
        <p:spPr>
          <a:xfrm>
            <a:off x="1154954" y="5367325"/>
            <a:ext cx="8825658" cy="49371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200"/>
            </a:lvl1pPr>
            <a:lvl2pPr marL="0" indent="0">
              <a:buClrTx/>
              <a:buSzTx/>
              <a:buFontTx/>
              <a:buNone/>
              <a:defRPr sz="1200"/>
            </a:lvl2pPr>
            <a:lvl3pPr marL="0" indent="0">
              <a:buClrTx/>
              <a:buSzTx/>
              <a:buFontTx/>
              <a:buNone/>
              <a:defRPr sz="1200"/>
            </a:lvl3pPr>
            <a:lvl4pPr marL="0" indent="0">
              <a:buClrTx/>
              <a:buSzTx/>
              <a:buFontTx/>
              <a:buNone/>
              <a:defRPr sz="1200"/>
            </a:lvl4pPr>
            <a:lvl5pPr marL="0" indent="0">
              <a:buClrTx/>
              <a:buSzTx/>
              <a:buFont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0522499" y="540177"/>
            <a:ext cx="498285" cy="523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1" y="2669683"/>
            <a:ext cx="4037015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hape 164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165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69" name="Shape 169"/>
          <p:cNvSpPr>
            <a:spLocks noGrp="1"/>
          </p:cNvSpPr>
          <p:nvPr>
            <p:ph type="body" sz="half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  <a:defRPr sz="1800"/>
            </a:lvl1pPr>
            <a:lvl2pPr marL="0" indent="0">
              <a:buClrTx/>
              <a:buSzTx/>
              <a:buFontTx/>
              <a:buNone/>
              <a:defRPr sz="1800"/>
            </a:lvl2pPr>
            <a:lvl3pPr marL="0" indent="0">
              <a:buClrTx/>
              <a:buSzTx/>
              <a:buFontTx/>
              <a:buNone/>
              <a:defRPr sz="1800"/>
            </a:lvl3pPr>
            <a:lvl4pPr marL="0" indent="0">
              <a:buClrTx/>
              <a:buSzTx/>
              <a:buFontTx/>
              <a:buNone/>
              <a:defRPr sz="1800"/>
            </a:lvl4pPr>
            <a:lvl5pPr marL="0" indent="0">
              <a:buClrTx/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" name="Shape 170"/>
          <p:cNvSpPr>
            <a:spLocks noGrp="1"/>
          </p:cNvSpPr>
          <p:nvPr>
            <p:ph type="sldNum" sz="quarter" idx="2"/>
          </p:nvPr>
        </p:nvSpPr>
        <p:spPr>
          <a:xfrm>
            <a:off x="10522499" y="540177"/>
            <a:ext cx="498285" cy="523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1" y="2669683"/>
            <a:ext cx="4037015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hape 179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180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7" cy="2323376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84" name="Shape 184"/>
          <p:cNvSpPr>
            <a:spLocks noGrp="1"/>
          </p:cNvSpPr>
          <p:nvPr>
            <p:ph type="body" sz="quarter" idx="1"/>
          </p:nvPr>
        </p:nvSpPr>
        <p:spPr>
          <a:xfrm>
            <a:off x="1930400" y="3771174"/>
            <a:ext cx="7279649" cy="34217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400" cap="small">
                <a:solidFill>
                  <a:srgbClr val="8AD0D6"/>
                </a:solidFill>
              </a:defRPr>
            </a:lvl1pPr>
            <a:lvl2pPr marL="0" indent="0">
              <a:buClrTx/>
              <a:buSzTx/>
              <a:buFontTx/>
              <a:buNone/>
              <a:defRPr sz="1400" cap="small">
                <a:solidFill>
                  <a:srgbClr val="8AD0D6"/>
                </a:solidFill>
              </a:defRPr>
            </a:lvl2pPr>
            <a:lvl3pPr marL="0" indent="0">
              <a:buClrTx/>
              <a:buSzTx/>
              <a:buFontTx/>
              <a:buNone/>
              <a:defRPr sz="1400" cap="small">
                <a:solidFill>
                  <a:srgbClr val="8AD0D6"/>
                </a:solidFill>
              </a:defRPr>
            </a:lvl3pPr>
            <a:lvl4pPr marL="0" indent="0">
              <a:buClrTx/>
              <a:buSzTx/>
              <a:buFontTx/>
              <a:buNone/>
              <a:defRPr sz="1400" cap="small">
                <a:solidFill>
                  <a:srgbClr val="8AD0D6"/>
                </a:solidFill>
              </a:defRPr>
            </a:lvl4pPr>
            <a:lvl5pPr marL="0" indent="0">
              <a:buClrTx/>
              <a:buSzTx/>
              <a:buFontTx/>
              <a:buNone/>
              <a:defRPr sz="1400" cap="small">
                <a:solidFill>
                  <a:srgbClr val="8AD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5" name="Shape 185"/>
          <p:cNvSpPr>
            <a:spLocks noGrp="1"/>
          </p:cNvSpPr>
          <p:nvPr>
            <p:ph type="body" sz="quarter" idx="13"/>
          </p:nvPr>
        </p:nvSpPr>
        <p:spPr>
          <a:xfrm>
            <a:off x="1154954" y="4350656"/>
            <a:ext cx="8825660" cy="16764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898293" y="971253"/>
            <a:ext cx="801915" cy="1818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12200">
                <a:solidFill>
                  <a:srgbClr val="8AD0D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187" name="Shape 187"/>
          <p:cNvSpPr/>
          <p:nvPr/>
        </p:nvSpPr>
        <p:spPr>
          <a:xfrm>
            <a:off x="9330490" y="2613786"/>
            <a:ext cx="801914" cy="1818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12200">
                <a:solidFill>
                  <a:srgbClr val="8AD0D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188" name="Shape 188"/>
          <p:cNvSpPr>
            <a:spLocks noGrp="1"/>
          </p:cNvSpPr>
          <p:nvPr>
            <p:ph type="sldNum" sz="quarter" idx="2"/>
          </p:nvPr>
        </p:nvSpPr>
        <p:spPr>
          <a:xfrm>
            <a:off x="10522499" y="540177"/>
            <a:ext cx="498285" cy="523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1" y="2669683"/>
            <a:ext cx="4037015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198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hape 200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1154954" y="3124200"/>
            <a:ext cx="8825660" cy="1653182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202" name="Shape 202"/>
          <p:cNvSpPr>
            <a:spLocks noGrp="1"/>
          </p:cNvSpPr>
          <p:nvPr>
            <p:ph type="body" sz="quarter" idx="1"/>
          </p:nvPr>
        </p:nvSpPr>
        <p:spPr>
          <a:xfrm>
            <a:off x="1154954" y="4777380"/>
            <a:ext cx="8825659" cy="86040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8AD0D6"/>
                </a:solidFill>
              </a:defRPr>
            </a:lvl1pPr>
            <a:lvl2pPr marL="0" indent="0">
              <a:buClrTx/>
              <a:buSzTx/>
              <a:buFontTx/>
              <a:buNone/>
              <a:defRPr>
                <a:solidFill>
                  <a:srgbClr val="8AD0D6"/>
                </a:solidFill>
              </a:defRPr>
            </a:lvl2pPr>
            <a:lvl3pPr marL="0" indent="0">
              <a:buClrTx/>
              <a:buSzTx/>
              <a:buFontTx/>
              <a:buNone/>
              <a:defRPr>
                <a:solidFill>
                  <a:srgbClr val="8AD0D6"/>
                </a:solidFill>
              </a:defRPr>
            </a:lvl3pPr>
            <a:lvl4pPr marL="0" indent="0">
              <a:buClrTx/>
              <a:buSzTx/>
              <a:buFontTx/>
              <a:buNone/>
              <a:defRPr>
                <a:solidFill>
                  <a:srgbClr val="8AD0D6"/>
                </a:solidFill>
              </a:defRPr>
            </a:lvl4pPr>
            <a:lvl5pPr marL="0" indent="0">
              <a:buClrTx/>
              <a:buSzTx/>
              <a:buFontTx/>
              <a:buNone/>
              <a:defRPr>
                <a:solidFill>
                  <a:srgbClr val="8AD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3" name="Shape 203"/>
          <p:cNvSpPr>
            <a:spLocks noGrp="1"/>
          </p:cNvSpPr>
          <p:nvPr>
            <p:ph type="sldNum" sz="quarter" idx="2"/>
          </p:nvPr>
        </p:nvSpPr>
        <p:spPr>
          <a:xfrm>
            <a:off x="10522499" y="540177"/>
            <a:ext cx="498285" cy="523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1" y="2669683"/>
            <a:ext cx="4037015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Shape 212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213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hape 215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7" name="Shape 217"/>
          <p:cNvSpPr>
            <a:spLocks noGrp="1"/>
          </p:cNvSpPr>
          <p:nvPr>
            <p:ph type="body" sz="quarter" idx="1"/>
          </p:nvPr>
        </p:nvSpPr>
        <p:spPr>
          <a:xfrm>
            <a:off x="632946" y="1981200"/>
            <a:ext cx="2946869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1pPr>
            <a:lvl2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2pPr>
            <a:lvl3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3pPr>
            <a:lvl4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4pPr>
            <a:lvl5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8" name="Shape 218"/>
          <p:cNvSpPr>
            <a:spLocks noGrp="1"/>
          </p:cNvSpPr>
          <p:nvPr>
            <p:ph type="body" sz="quarter" idx="13"/>
          </p:nvPr>
        </p:nvSpPr>
        <p:spPr>
          <a:xfrm>
            <a:off x="652462" y="2667000"/>
            <a:ext cx="2927351" cy="358933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9" name="Shape 219"/>
          <p:cNvSpPr>
            <a:spLocks noGrp="1"/>
          </p:cNvSpPr>
          <p:nvPr>
            <p:ph type="body" sz="quarter" idx="14"/>
          </p:nvPr>
        </p:nvSpPr>
        <p:spPr>
          <a:xfrm>
            <a:off x="3883659" y="1981200"/>
            <a:ext cx="2936243" cy="576263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220" name="Shape 220"/>
          <p:cNvSpPr>
            <a:spLocks noGrp="1"/>
          </p:cNvSpPr>
          <p:nvPr>
            <p:ph type="body" sz="quarter" idx="15"/>
          </p:nvPr>
        </p:nvSpPr>
        <p:spPr>
          <a:xfrm>
            <a:off x="3873104" y="2667000"/>
            <a:ext cx="2946797" cy="358933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1" name="Shape 221"/>
          <p:cNvSpPr>
            <a:spLocks noGrp="1"/>
          </p:cNvSpPr>
          <p:nvPr>
            <p:ph type="body" sz="quarter" idx="16"/>
          </p:nvPr>
        </p:nvSpPr>
        <p:spPr>
          <a:xfrm>
            <a:off x="7124699" y="1981200"/>
            <a:ext cx="2932116" cy="576263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222" name="Shape 222"/>
          <p:cNvSpPr>
            <a:spLocks noGrp="1"/>
          </p:cNvSpPr>
          <p:nvPr>
            <p:ph type="body" sz="quarter" idx="17"/>
          </p:nvPr>
        </p:nvSpPr>
        <p:spPr>
          <a:xfrm>
            <a:off x="7124699" y="2667000"/>
            <a:ext cx="2932116" cy="358933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3" name="Shape 223"/>
          <p:cNvSpPr/>
          <p:nvPr/>
        </p:nvSpPr>
        <p:spPr>
          <a:xfrm flipH="1">
            <a:off x="3726141" y="2133600"/>
            <a:ext cx="2" cy="3962401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24" name="Shape 224"/>
          <p:cNvSpPr/>
          <p:nvPr/>
        </p:nvSpPr>
        <p:spPr>
          <a:xfrm flipH="1">
            <a:off x="6962226" y="2133600"/>
            <a:ext cx="2" cy="3966883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25" name="Shape 225"/>
          <p:cNvSpPr>
            <a:spLocks noGrp="1"/>
          </p:cNvSpPr>
          <p:nvPr>
            <p:ph type="sldNum" sz="quarter" idx="2"/>
          </p:nvPr>
        </p:nvSpPr>
        <p:spPr>
          <a:xfrm>
            <a:off x="10522499" y="540177"/>
            <a:ext cx="498285" cy="523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1" y="2669683"/>
            <a:ext cx="4037015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Shape 234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235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Shape 237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xfrm>
            <a:off x="652462" y="4250949"/>
            <a:ext cx="2940051" cy="576264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1pPr>
            <a:lvl2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2pPr>
            <a:lvl3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3pPr>
            <a:lvl4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4pPr>
            <a:lvl5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0" name="Shape 240"/>
          <p:cNvSpPr>
            <a:spLocks noGrp="1"/>
          </p:cNvSpPr>
          <p:nvPr>
            <p:ph type="pic" sz="quarter" idx="13"/>
          </p:nvPr>
        </p:nvSpPr>
        <p:spPr>
          <a:xfrm>
            <a:off x="652462" y="2209800"/>
            <a:ext cx="2940051" cy="1524000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body" sz="quarter" idx="14"/>
          </p:nvPr>
        </p:nvSpPr>
        <p:spPr>
          <a:xfrm>
            <a:off x="652462" y="4827211"/>
            <a:ext cx="2940051" cy="65919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2" name="Shape 242"/>
          <p:cNvSpPr>
            <a:spLocks noGrp="1"/>
          </p:cNvSpPr>
          <p:nvPr>
            <p:ph type="body" sz="quarter" idx="15"/>
          </p:nvPr>
        </p:nvSpPr>
        <p:spPr>
          <a:xfrm>
            <a:off x="3889375" y="4250949"/>
            <a:ext cx="2930525" cy="57626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243" name="Shape 243"/>
          <p:cNvSpPr>
            <a:spLocks noGrp="1"/>
          </p:cNvSpPr>
          <p:nvPr>
            <p:ph type="pic" sz="quarter" idx="16"/>
          </p:nvPr>
        </p:nvSpPr>
        <p:spPr>
          <a:xfrm>
            <a:off x="3889373" y="2209800"/>
            <a:ext cx="2930527" cy="1524000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4" name="Shape 244"/>
          <p:cNvSpPr>
            <a:spLocks noGrp="1"/>
          </p:cNvSpPr>
          <p:nvPr>
            <p:ph type="body" sz="quarter" idx="17"/>
          </p:nvPr>
        </p:nvSpPr>
        <p:spPr>
          <a:xfrm>
            <a:off x="3888020" y="4827210"/>
            <a:ext cx="2934408" cy="659189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5" name="Shape 245"/>
          <p:cNvSpPr>
            <a:spLocks noGrp="1"/>
          </p:cNvSpPr>
          <p:nvPr>
            <p:ph type="body" sz="quarter" idx="18"/>
          </p:nvPr>
        </p:nvSpPr>
        <p:spPr>
          <a:xfrm>
            <a:off x="7124699" y="4250949"/>
            <a:ext cx="2932116" cy="57626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246" name="Shape 246"/>
          <p:cNvSpPr>
            <a:spLocks noGrp="1"/>
          </p:cNvSpPr>
          <p:nvPr>
            <p:ph type="pic" sz="quarter" idx="19"/>
          </p:nvPr>
        </p:nvSpPr>
        <p:spPr>
          <a:xfrm>
            <a:off x="7124699" y="2209800"/>
            <a:ext cx="2932115" cy="1524000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7" name="Shape 247"/>
          <p:cNvSpPr>
            <a:spLocks noGrp="1"/>
          </p:cNvSpPr>
          <p:nvPr>
            <p:ph type="body" sz="quarter" idx="20"/>
          </p:nvPr>
        </p:nvSpPr>
        <p:spPr>
          <a:xfrm>
            <a:off x="7124575" y="4827208"/>
            <a:ext cx="2935999" cy="65919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8" name="Shape 248"/>
          <p:cNvSpPr/>
          <p:nvPr/>
        </p:nvSpPr>
        <p:spPr>
          <a:xfrm flipH="1">
            <a:off x="3726141" y="2133600"/>
            <a:ext cx="2" cy="3962401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49" name="Shape 249"/>
          <p:cNvSpPr/>
          <p:nvPr/>
        </p:nvSpPr>
        <p:spPr>
          <a:xfrm flipH="1">
            <a:off x="6962226" y="2133600"/>
            <a:ext cx="2" cy="3966883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50" name="Shape 250"/>
          <p:cNvSpPr>
            <a:spLocks noGrp="1"/>
          </p:cNvSpPr>
          <p:nvPr>
            <p:ph type="sldNum" sz="quarter" idx="2"/>
          </p:nvPr>
        </p:nvSpPr>
        <p:spPr>
          <a:xfrm>
            <a:off x="10522499" y="540177"/>
            <a:ext cx="498285" cy="523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1" y="2669683"/>
            <a:ext cx="4037015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Shape 259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260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263" name="Shape 2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64" name="Shape 26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5" name="Shape 265"/>
          <p:cNvSpPr>
            <a:spLocks noGrp="1"/>
          </p:cNvSpPr>
          <p:nvPr>
            <p:ph type="sldNum" sz="quarter" idx="2"/>
          </p:nvPr>
        </p:nvSpPr>
        <p:spPr>
          <a:xfrm>
            <a:off x="10522499" y="540177"/>
            <a:ext cx="498285" cy="523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1" y="2669683"/>
            <a:ext cx="4037015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Shape 274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275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Shape 277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xfrm>
            <a:off x="8304210" y="430212"/>
            <a:ext cx="1752603" cy="5826127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79" name="Shape 279"/>
          <p:cNvSpPr>
            <a:spLocks noGrp="1"/>
          </p:cNvSpPr>
          <p:nvPr>
            <p:ph type="body" idx="1"/>
          </p:nvPr>
        </p:nvSpPr>
        <p:spPr>
          <a:xfrm>
            <a:off x="652462" y="887412"/>
            <a:ext cx="7423151" cy="53689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0" name="Shape 280"/>
          <p:cNvSpPr>
            <a:spLocks noGrp="1"/>
          </p:cNvSpPr>
          <p:nvPr>
            <p:ph type="sldNum" sz="quarter" idx="2"/>
          </p:nvPr>
        </p:nvSpPr>
        <p:spPr>
          <a:xfrm>
            <a:off x="10522499" y="540177"/>
            <a:ext cx="498285" cy="523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1" y="2669683"/>
            <a:ext cx="4037015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Shape 43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44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1154954" y="2861733"/>
            <a:ext cx="8825660" cy="1915649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1154954" y="4777380"/>
            <a:ext cx="8825660" cy="86040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1pPr>
            <a:lvl2pPr marL="0" indent="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2pPr>
            <a:lvl3pPr marL="0" indent="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3pPr>
            <a:lvl4pPr marL="0" indent="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4pPr>
            <a:lvl5pPr marL="0" indent="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xfrm>
            <a:off x="10522499" y="540177"/>
            <a:ext cx="498285" cy="523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1" y="2669683"/>
            <a:ext cx="4037015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59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sz="half" idx="1"/>
          </p:nvPr>
        </p:nvSpPr>
        <p:spPr>
          <a:xfrm>
            <a:off x="1103312" y="2060575"/>
            <a:ext cx="4396341" cy="41957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778668" indent="-321468">
              <a:defRPr sz="1800"/>
            </a:lvl2pPr>
            <a:lvl3pPr marL="1208314" indent="-293914">
              <a:defRPr sz="1800"/>
            </a:lvl3pPr>
            <a:lvl4pPr marL="1714500" indent="-342900">
              <a:defRPr sz="1800"/>
            </a:lvl4pPr>
            <a:lvl5pPr marL="2171700" indent="-342900"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0522499" y="540177"/>
            <a:ext cx="498285" cy="523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1" y="2669683"/>
            <a:ext cx="4037015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74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Shape 76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sz="quarter" idx="1"/>
          </p:nvPr>
        </p:nvSpPr>
        <p:spPr>
          <a:xfrm>
            <a:off x="1103312" y="1905000"/>
            <a:ext cx="4396340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1pPr>
            <a:lvl2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2pPr>
            <a:lvl3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3pPr>
            <a:lvl4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4pPr>
            <a:lvl5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sz="quarter" idx="13"/>
          </p:nvPr>
        </p:nvSpPr>
        <p:spPr>
          <a:xfrm>
            <a:off x="5654495" y="1905000"/>
            <a:ext cx="4396341" cy="576263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xfrm>
            <a:off x="10522499" y="540177"/>
            <a:ext cx="498285" cy="523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1" y="2669683"/>
            <a:ext cx="4037015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 89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90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xfrm>
            <a:off x="10522499" y="540177"/>
            <a:ext cx="498285" cy="523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1" y="2669683"/>
            <a:ext cx="4037015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hape 103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104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xfrm>
            <a:off x="10522499" y="540177"/>
            <a:ext cx="498285" cy="523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1" y="2669683"/>
            <a:ext cx="4037015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117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hape 119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xfrm>
            <a:off x="1154951" y="1447800"/>
            <a:ext cx="3401068" cy="14478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21" name="Shape 121"/>
          <p:cNvSpPr>
            <a:spLocks noGrp="1"/>
          </p:cNvSpPr>
          <p:nvPr>
            <p:ph type="body" sz="half" idx="1"/>
          </p:nvPr>
        </p:nvSpPr>
        <p:spPr>
          <a:xfrm>
            <a:off x="4784616" y="1447800"/>
            <a:ext cx="5195999" cy="4572000"/>
          </a:xfrm>
          <a:prstGeom prst="rect">
            <a:avLst/>
          </a:prstGeom>
        </p:spPr>
        <p:txBody>
          <a:bodyPr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1154951" y="3129278"/>
            <a:ext cx="3401066" cy="28956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sldNum" sz="quarter" idx="2"/>
          </p:nvPr>
        </p:nvSpPr>
        <p:spPr>
          <a:xfrm>
            <a:off x="10522499" y="540177"/>
            <a:ext cx="498285" cy="523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1" y="2669683"/>
            <a:ext cx="4037015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133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1153906" y="1854192"/>
            <a:ext cx="5092909" cy="1574810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137" name="Shape 137"/>
          <p:cNvSpPr>
            <a:spLocks noGrp="1"/>
          </p:cNvSpPr>
          <p:nvPr>
            <p:ph type="pic" sz="quarter" idx="13"/>
          </p:nvPr>
        </p:nvSpPr>
        <p:spPr>
          <a:xfrm>
            <a:off x="6949546" y="1143000"/>
            <a:ext cx="3200402" cy="4572000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xfrm>
            <a:off x="1154954" y="3657600"/>
            <a:ext cx="5084980" cy="13716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400"/>
            </a:lvl1pPr>
            <a:lvl2pPr marL="0" indent="0">
              <a:buClrTx/>
              <a:buSzTx/>
              <a:buFontTx/>
              <a:buNone/>
              <a:defRPr sz="1400"/>
            </a:lvl2pPr>
            <a:lvl3pPr marL="0" indent="0">
              <a:buClrTx/>
              <a:buSzTx/>
              <a:buFontTx/>
              <a:buNone/>
              <a:defRPr sz="1400"/>
            </a:lvl3pPr>
            <a:lvl4pPr marL="0" indent="0">
              <a:buClrTx/>
              <a:buSzTx/>
              <a:buFontTx/>
              <a:buNone/>
              <a:defRPr sz="1400"/>
            </a:lvl4pPr>
            <a:lvl5pPr marL="0" indent="0">
              <a:buClrTx/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xfrm>
            <a:off x="10522499" y="540177"/>
            <a:ext cx="498285" cy="523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png"/>
          <p:cNvPicPr>
            <a:picLocks noChangeAspect="1"/>
          </p:cNvPicPr>
          <p:nvPr/>
        </p:nvPicPr>
        <p:blipFill>
          <a:blip r:embed="rId20">
            <a:extLst/>
          </a:blip>
          <a:srcRect l="3613"/>
          <a:stretch>
            <a:fillRect/>
          </a:stretch>
        </p:blipFill>
        <p:spPr>
          <a:xfrm>
            <a:off x="-1" y="2669683"/>
            <a:ext cx="4037015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3.png"/>
          <p:cNvPicPr>
            <a:picLocks noChangeAspect="1"/>
          </p:cNvPicPr>
          <p:nvPr/>
        </p:nvPicPr>
        <p:blipFill>
          <a:blip r:embed="rId21">
            <a:extLst/>
          </a:blip>
          <a:srcRect l="3564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5" name="image4.png"/>
          <p:cNvPicPr>
            <a:picLocks noChangeAspect="1"/>
          </p:cNvPicPr>
          <p:nvPr/>
        </p:nvPicPr>
        <p:blipFill>
          <a:blip r:embed="rId22">
            <a:extLst/>
          </a:blip>
          <a:srcRect t="28812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5.png"/>
          <p:cNvPicPr>
            <a:picLocks noChangeAspect="1"/>
          </p:cNvPicPr>
          <p:nvPr/>
        </p:nvPicPr>
        <p:blipFill>
          <a:blip r:embed="rId23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646109" y="452718"/>
            <a:ext cx="9404725" cy="1400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103312" y="2052916"/>
            <a:ext cx="8946541" cy="4195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xfrm>
            <a:off x="10377625" y="109313"/>
            <a:ext cx="788032" cy="9541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b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rPr lang="en-IN" smtClean="0"/>
              <a:pPr/>
              <a:t>‹#›</a:t>
            </a:fld>
            <a:r>
              <a:rPr lang="en-IN" dirty="0" smtClean="0"/>
              <a:t> </a:t>
            </a:r>
          </a:p>
          <a:p>
            <a:r>
              <a:rPr lang="en-IN" sz="1400" dirty="0" smtClean="0"/>
              <a:t>of</a:t>
            </a:r>
            <a:r>
              <a:rPr lang="en-IN" dirty="0" smtClean="0"/>
              <a:t> 14</a:t>
            </a:r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774700" marR="0" indent="-3175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1200150" marR="0" indent="-28575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698170" marR="0" indent="-32657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2155370" marR="0" indent="-32657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2603971" marR="0" indent="-32657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3069770" marR="0" indent="-32657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3526971" marR="0" indent="-32657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3984171" marR="0" indent="-326571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/>
          </p:cNvSpPr>
          <p:nvPr>
            <p:ph type="ctrTitle"/>
          </p:nvPr>
        </p:nvSpPr>
        <p:spPr>
          <a:xfrm>
            <a:off x="1154952" y="357351"/>
            <a:ext cx="9323862" cy="4420031"/>
          </a:xfrm>
          <a:prstGeom prst="rect">
            <a:avLst/>
          </a:prstGeom>
        </p:spPr>
        <p:txBody>
          <a:bodyPr/>
          <a:lstStyle/>
          <a:p>
            <a:pPr defTabSz="443483">
              <a:defRPr sz="6900" b="1"/>
            </a:pPr>
            <a:r>
              <a:t>A Real Time Application to Identify Alcoholics</a:t>
            </a:r>
            <a:br/>
            <a:r>
              <a:t>from ECG Signals</a:t>
            </a:r>
          </a:p>
        </p:txBody>
      </p:sp>
      <p:sp>
        <p:nvSpPr>
          <p:cNvPr id="290" name="Shape 290"/>
          <p:cNvSpPr>
            <a:spLocks noGrp="1"/>
          </p:cNvSpPr>
          <p:nvPr>
            <p:ph type="subTitle" sz="quarter" idx="1"/>
          </p:nvPr>
        </p:nvSpPr>
        <p:spPr>
          <a:xfrm>
            <a:off x="1154954" y="5113708"/>
            <a:ext cx="9765294" cy="1539340"/>
          </a:xfrm>
          <a:prstGeom prst="rect">
            <a:avLst/>
          </a:prstGeom>
        </p:spPr>
        <p:txBody>
          <a:bodyPr/>
          <a:lstStyle/>
          <a:p>
            <a:r>
              <a:t>Akarsh N Kolekar (1PI13EC009)				Guide: Dr. b Niranjana Krupa</a:t>
            </a:r>
          </a:p>
          <a:p>
            <a:r>
              <a:t>Apoorv Vatsal  (1PI13EC017)</a:t>
            </a:r>
          </a:p>
          <a:p>
            <a:r>
              <a:t>Rakshith Vishwanatha (1PI13EC075)</a:t>
            </a:r>
          </a:p>
        </p:txBody>
      </p:sp>
      <p:sp>
        <p:nvSpPr>
          <p:cNvPr id="291" name="Shape 291"/>
          <p:cNvSpPr>
            <a:spLocks noGrp="1"/>
          </p:cNvSpPr>
          <p:nvPr>
            <p:ph type="sldNum" sz="quarter" idx="4294967295"/>
          </p:nvPr>
        </p:nvSpPr>
        <p:spPr>
          <a:xfrm>
            <a:off x="10621032" y="540175"/>
            <a:ext cx="301212" cy="523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/>
          </p:cNvSpPr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SVM</a:t>
            </a:r>
          </a:p>
        </p:txBody>
      </p:sp>
      <p:sp>
        <p:nvSpPr>
          <p:cNvPr id="334" name="Shape 334"/>
          <p:cNvSpPr>
            <a:spLocks noGrp="1"/>
          </p:cNvSpPr>
          <p:nvPr>
            <p:ph type="body" idx="1"/>
          </p:nvPr>
        </p:nvSpPr>
        <p:spPr>
          <a:xfrm>
            <a:off x="1103311" y="2052916"/>
            <a:ext cx="8946543" cy="4195484"/>
          </a:xfrm>
          <a:prstGeom prst="rect">
            <a:avLst/>
          </a:prstGeom>
        </p:spPr>
        <p:txBody>
          <a:bodyPr/>
          <a:lstStyle/>
          <a:p>
            <a:r>
              <a:t>SVM Classifier was trained on MATLAB using 38 ALC and 29 NOR samples.</a:t>
            </a:r>
          </a:p>
          <a:p>
            <a:endParaRPr/>
          </a:p>
          <a:p>
            <a:r>
              <a:t>Regularization was used in the model to handle outliers.</a:t>
            </a:r>
          </a:p>
          <a:p>
            <a:endParaRPr/>
          </a:p>
          <a:p>
            <a:r>
              <a:t>RBF(Radial Basis Function)/Gaussian kernel was used.</a:t>
            </a:r>
          </a:p>
          <a:p>
            <a:endParaRPr/>
          </a:p>
          <a:p>
            <a:r>
              <a:t>SMO (Sequential Minimal Optimization) algorithm was used to obtain the Lagrangian multipliers and the KKT (Karush-Kuhn-Tucker) threshold.</a:t>
            </a:r>
          </a:p>
        </p:txBody>
      </p:sp>
      <p:sp>
        <p:nvSpPr>
          <p:cNvPr id="335" name="Shape 335"/>
          <p:cNvSpPr>
            <a:spLocks noGrp="1"/>
          </p:cNvSpPr>
          <p:nvPr>
            <p:ph type="sldNum" sz="quarter" idx="4294967295"/>
          </p:nvPr>
        </p:nvSpPr>
        <p:spPr>
          <a:xfrm>
            <a:off x="10522497" y="540177"/>
            <a:ext cx="498285" cy="523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/>
          </p:cNvSpPr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SVM</a:t>
            </a:r>
          </a:p>
        </p:txBody>
      </p:sp>
      <p:sp>
        <p:nvSpPr>
          <p:cNvPr id="338" name="Shape 338"/>
          <p:cNvSpPr>
            <a:spLocks noGrp="1"/>
          </p:cNvSpPr>
          <p:nvPr>
            <p:ph type="body" idx="1"/>
          </p:nvPr>
        </p:nvSpPr>
        <p:spPr>
          <a:xfrm>
            <a:off x="875201" y="1520965"/>
            <a:ext cx="8946543" cy="41954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smtClean="0"/>
              <a:t>K-fold </a:t>
            </a:r>
            <a:r>
              <a:rPr dirty="0"/>
              <a:t>Cross Validation (K=4) was done and average accuracy was obtained.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The support vectors and weights for the case yielding the maximum efficiency were saved to CSV files.</a:t>
            </a:r>
          </a:p>
          <a:p>
            <a:endParaRPr lang="en-IN" dirty="0" smtClean="0"/>
          </a:p>
          <a:p>
            <a:r>
              <a:rPr lang="en-IN" dirty="0" smtClean="0"/>
              <a:t>Accuracy </a:t>
            </a:r>
            <a:r>
              <a:rPr lang="en-IN" dirty="0"/>
              <a:t>of 98% was obtained</a:t>
            </a:r>
            <a:r>
              <a:rPr lang="en-IN" dirty="0" smtClean="0"/>
              <a:t>.</a:t>
            </a:r>
            <a:endParaRPr lang="en-IN" dirty="0" smtClean="0"/>
          </a:p>
          <a:p>
            <a:endParaRPr dirty="0"/>
          </a:p>
          <a:p>
            <a:r>
              <a:rPr dirty="0"/>
              <a:t>Porting of code to python has been started.</a:t>
            </a:r>
          </a:p>
        </p:txBody>
      </p:sp>
      <p:sp>
        <p:nvSpPr>
          <p:cNvPr id="339" name="Shape 339"/>
          <p:cNvSpPr>
            <a:spLocks noGrp="1"/>
          </p:cNvSpPr>
          <p:nvPr>
            <p:ph type="sldNum" sz="quarter" idx="4294967295"/>
          </p:nvPr>
        </p:nvSpPr>
        <p:spPr>
          <a:xfrm>
            <a:off x="10522497" y="540177"/>
            <a:ext cx="498285" cy="523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/>
          </p:cNvSpPr>
          <p:nvPr>
            <p:ph type="title"/>
          </p:nvPr>
        </p:nvSpPr>
        <p:spPr>
          <a:xfrm>
            <a:off x="646110" y="318906"/>
            <a:ext cx="9404724" cy="140053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Primary SVM Equations</a:t>
            </a:r>
          </a:p>
        </p:txBody>
      </p:sp>
      <p:pic>
        <p:nvPicPr>
          <p:cNvPr id="342" name="image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6109" y="3826535"/>
            <a:ext cx="5753101" cy="1724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3" name="image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3674" y="5937262"/>
            <a:ext cx="2838451" cy="6762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4" name="image1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90105" y="3089717"/>
            <a:ext cx="2931295" cy="842327"/>
          </a:xfrm>
          <a:prstGeom prst="rect">
            <a:avLst/>
          </a:prstGeom>
          <a:ln w="12700">
            <a:miter lim="400000"/>
          </a:ln>
        </p:spPr>
      </p:pic>
      <p:pic>
        <p:nvPicPr>
          <p:cNvPr id="345" name="image1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52202" y="4260746"/>
            <a:ext cx="4916999" cy="855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46" name="image17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31884" y="1345703"/>
            <a:ext cx="4781551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7" name="image18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74696" y="2713479"/>
            <a:ext cx="5495926" cy="7524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image19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404210" y="5851538"/>
            <a:ext cx="2066926" cy="809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image20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594346" y="5870587"/>
            <a:ext cx="1609726" cy="7715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0" name="image21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578921" y="1596875"/>
            <a:ext cx="3353665" cy="760425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354"/>
          <p:cNvSpPr>
            <a:spLocks noGrp="1"/>
          </p:cNvSpPr>
          <p:nvPr>
            <p:ph type="sldNum" sz="quarter" idx="4294967295"/>
          </p:nvPr>
        </p:nvSpPr>
        <p:spPr>
          <a:xfrm>
            <a:off x="10526702" y="540200"/>
            <a:ext cx="489875" cy="52321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IN" dirty="0" smtClean="0"/>
              <a:t>12</a:t>
            </a:r>
            <a:endParaRPr dirty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/>
          </p:cNvSpPr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TARGETS FOR THE NEXT REVIEW</a:t>
            </a:r>
          </a:p>
        </p:txBody>
      </p:sp>
      <p:sp>
        <p:nvSpPr>
          <p:cNvPr id="353" name="Shape 353"/>
          <p:cNvSpPr>
            <a:spLocks noGrp="1"/>
          </p:cNvSpPr>
          <p:nvPr>
            <p:ph type="body" idx="1"/>
          </p:nvPr>
        </p:nvSpPr>
        <p:spPr>
          <a:xfrm>
            <a:off x="1103311" y="1773045"/>
            <a:ext cx="9917471" cy="4475357"/>
          </a:xfrm>
          <a:prstGeom prst="rect">
            <a:avLst/>
          </a:prstGeom>
        </p:spPr>
        <p:txBody>
          <a:bodyPr/>
          <a:lstStyle/>
          <a:p>
            <a:pPr marL="332613" indent="-332613" defTabSz="443483">
              <a:spcBef>
                <a:spcPts val="900"/>
              </a:spcBef>
              <a:defRPr sz="1900"/>
            </a:pPr>
            <a:r>
              <a:rPr dirty="0"/>
              <a:t>RAKSHITH</a:t>
            </a:r>
          </a:p>
          <a:p>
            <a:pPr marL="720661" lvl="1" indent="-277177" defTabSz="443483">
              <a:spcBef>
                <a:spcPts val="900"/>
              </a:spcBef>
              <a:defRPr sz="1800"/>
            </a:pPr>
            <a:r>
              <a:rPr dirty="0"/>
              <a:t>Perform Feature Reduction </a:t>
            </a:r>
            <a:endParaRPr sz="1700" dirty="0"/>
          </a:p>
          <a:p>
            <a:pPr marL="720661" lvl="1" indent="-277177" defTabSz="443483">
              <a:spcBef>
                <a:spcPts val="900"/>
              </a:spcBef>
              <a:defRPr sz="1700"/>
            </a:pPr>
            <a:r>
              <a:rPr dirty="0"/>
              <a:t>Check if biasing occurs for SVM/ELM due to unequal training sample distribution</a:t>
            </a:r>
          </a:p>
          <a:p>
            <a:pPr marL="720661" lvl="1" indent="-277177" defTabSz="443483">
              <a:spcBef>
                <a:spcPts val="900"/>
              </a:spcBef>
              <a:defRPr sz="1700"/>
            </a:pPr>
            <a:endParaRPr dirty="0"/>
          </a:p>
          <a:p>
            <a:pPr marL="332613" indent="-332613" defTabSz="443483">
              <a:spcBef>
                <a:spcPts val="900"/>
              </a:spcBef>
              <a:defRPr sz="1900"/>
            </a:pPr>
            <a:r>
              <a:rPr dirty="0"/>
              <a:t>APOORV</a:t>
            </a:r>
          </a:p>
          <a:p>
            <a:pPr marL="751458" lvl="1" indent="-307975" defTabSz="443483">
              <a:spcBef>
                <a:spcPts val="900"/>
              </a:spcBef>
              <a:defRPr sz="1900"/>
            </a:pPr>
            <a:r>
              <a:rPr dirty="0"/>
              <a:t>ARX Modelling to provide more features for classification</a:t>
            </a:r>
            <a:endParaRPr sz="1700" dirty="0"/>
          </a:p>
          <a:p>
            <a:pPr marL="751458" lvl="1" indent="-307975" defTabSz="443483">
              <a:spcBef>
                <a:spcPts val="900"/>
              </a:spcBef>
              <a:defRPr sz="1900"/>
            </a:pPr>
            <a:r>
              <a:rPr dirty="0"/>
              <a:t>Work on Sensor Circuit and Interface with Raspberry Pi</a:t>
            </a:r>
            <a:endParaRPr sz="1700" dirty="0"/>
          </a:p>
          <a:p>
            <a:pPr marL="332613" indent="-332613" defTabSz="443483">
              <a:spcBef>
                <a:spcPts val="900"/>
              </a:spcBef>
              <a:defRPr sz="1900"/>
            </a:pPr>
            <a:endParaRPr sz="1700" dirty="0"/>
          </a:p>
          <a:p>
            <a:pPr marL="332613" indent="-332613" defTabSz="443483">
              <a:spcBef>
                <a:spcPts val="900"/>
              </a:spcBef>
              <a:defRPr sz="1900"/>
            </a:pPr>
            <a:r>
              <a:rPr dirty="0"/>
              <a:t>AKARSH</a:t>
            </a:r>
          </a:p>
          <a:p>
            <a:pPr marL="751458" lvl="1" indent="-307975" defTabSz="443483">
              <a:spcBef>
                <a:spcPts val="900"/>
              </a:spcBef>
              <a:defRPr sz="1900"/>
            </a:pPr>
            <a:r>
              <a:rPr dirty="0"/>
              <a:t>Explore Kernels(</a:t>
            </a:r>
            <a:r>
              <a:rPr dirty="0" err="1"/>
              <a:t>eg</a:t>
            </a:r>
            <a:r>
              <a:rPr dirty="0"/>
              <a:t>, RBF) for ELM</a:t>
            </a:r>
            <a:endParaRPr sz="1700" dirty="0"/>
          </a:p>
          <a:p>
            <a:pPr marL="751458" lvl="1" indent="-307975" defTabSz="443483">
              <a:spcBef>
                <a:spcPts val="900"/>
              </a:spcBef>
              <a:defRPr sz="1900"/>
            </a:pPr>
            <a:r>
              <a:rPr dirty="0"/>
              <a:t>Look into Meta-cognitive learning algorithm for ELM Classifier</a:t>
            </a:r>
          </a:p>
        </p:txBody>
      </p:sp>
      <p:sp>
        <p:nvSpPr>
          <p:cNvPr id="354" name="Shape 354"/>
          <p:cNvSpPr>
            <a:spLocks noGrp="1"/>
          </p:cNvSpPr>
          <p:nvPr>
            <p:ph type="sldNum" sz="quarter" idx="4294967295"/>
          </p:nvPr>
        </p:nvSpPr>
        <p:spPr>
          <a:xfrm>
            <a:off x="10522497" y="540177"/>
            <a:ext cx="498285" cy="523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/>
          </p:cNvSpPr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Literature Survey</a:t>
            </a:r>
          </a:p>
        </p:txBody>
      </p:sp>
      <p:sp>
        <p:nvSpPr>
          <p:cNvPr id="357" name="Shape 357"/>
          <p:cNvSpPr>
            <a:spLocks noGrp="1"/>
          </p:cNvSpPr>
          <p:nvPr>
            <p:ph type="body" idx="1"/>
          </p:nvPr>
        </p:nvSpPr>
        <p:spPr>
          <a:xfrm>
            <a:off x="1103311" y="1416205"/>
            <a:ext cx="10627773" cy="483219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1800"/>
            </a:pPr>
            <a:r>
              <a:t>G.-B. Huang, “What are Extreme Learning Machines? Filling the Gap between Frank Rosenblatt's Dream and John von Neumann's Puzzle,” Cognitive Computation, vol. 7, pp. 263-278, 2015.</a:t>
            </a:r>
          </a:p>
          <a:p>
            <a:pPr>
              <a:lnSpc>
                <a:spcPct val="90000"/>
              </a:lnSpc>
              <a:defRPr sz="1800"/>
            </a:pPr>
            <a:r>
              <a:t>Andrew Ng, “Support Vector Machines”, 2011. [Online] Available: http://cs229.stanford.edu/notes/cs229-notes3.pdf Accessed: 10-Feb-2016</a:t>
            </a:r>
          </a:p>
          <a:p>
            <a:pPr>
              <a:lnSpc>
                <a:spcPct val="90000"/>
              </a:lnSpc>
              <a:defRPr sz="1800"/>
            </a:pPr>
            <a:r>
              <a:t>Andrew Ng, “The Simplified SMO Algorithm”, 2012. [Online] Available: http://cs229.stanford.edu/materials/smo.pdf Accessed: 10-Feb-2016</a:t>
            </a:r>
          </a:p>
          <a:p>
            <a:pPr>
              <a:lnSpc>
                <a:spcPct val="90000"/>
              </a:lnSpc>
              <a:defRPr sz="1800"/>
            </a:pPr>
            <a:r>
              <a:t>Branislav Vuksanovic &amp; Mustafa Alhamdi, “AR-based Method for ECG Classification and Patient Recognition,” International Journal of Biometrics and Bioinformatics (IJBB), vol. 7 ,Issue 2, 2013</a:t>
            </a:r>
          </a:p>
          <a:p>
            <a:pPr>
              <a:lnSpc>
                <a:spcPct val="90000"/>
              </a:lnSpc>
              <a:defRPr sz="1800"/>
            </a:pPr>
            <a:r>
              <a:t>Dingfei Ge,</a:t>
            </a:r>
            <a:r>
              <a:rPr b="1"/>
              <a:t> “</a:t>
            </a:r>
            <a:r>
              <a:t>Cardiac arrhythmia classification using autoregressive modelling”.</a:t>
            </a:r>
            <a:br/>
            <a:r>
              <a:t>[Online] Available: http://biomedical-engineering-online.biomedcentral.com/articles/10.1186/1475-925X-1-5</a:t>
            </a:r>
          </a:p>
        </p:txBody>
      </p:sp>
      <p:sp>
        <p:nvSpPr>
          <p:cNvPr id="358" name="Shape 358"/>
          <p:cNvSpPr>
            <a:spLocks noGrp="1"/>
          </p:cNvSpPr>
          <p:nvPr>
            <p:ph type="sldNum" sz="quarter" idx="4294967295"/>
          </p:nvPr>
        </p:nvSpPr>
        <p:spPr>
          <a:xfrm>
            <a:off x="10522497" y="540177"/>
            <a:ext cx="498285" cy="523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TIMELINE </a:t>
            </a:r>
          </a:p>
        </p:txBody>
      </p:sp>
      <p:pic>
        <p:nvPicPr>
          <p:cNvPr id="361" name="image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38" y="1275398"/>
            <a:ext cx="12020344" cy="4360546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Shape 362"/>
          <p:cNvSpPr>
            <a:spLocks noGrp="1"/>
          </p:cNvSpPr>
          <p:nvPr>
            <p:ph type="sldNum" sz="quarter" idx="4294967295"/>
          </p:nvPr>
        </p:nvSpPr>
        <p:spPr>
          <a:xfrm>
            <a:off x="10522497" y="540177"/>
            <a:ext cx="498286" cy="523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363" name="Shape 363"/>
          <p:cNvSpPr>
            <a:spLocks noGrp="1"/>
          </p:cNvSpPr>
          <p:nvPr>
            <p:ph type="body" sz="quarter" idx="1"/>
          </p:nvPr>
        </p:nvSpPr>
        <p:spPr>
          <a:xfrm>
            <a:off x="646109" y="5847924"/>
            <a:ext cx="6008692" cy="868083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</a:lvl1pPr>
          </a:lstStyle>
          <a:p>
            <a:r>
              <a:t>On schedule as per expected timeline</a:t>
            </a:r>
          </a:p>
        </p:txBody>
      </p:sp>
      <p:sp>
        <p:nvSpPr>
          <p:cNvPr id="364" name="Shape 364"/>
          <p:cNvSpPr/>
          <p:nvPr/>
        </p:nvSpPr>
        <p:spPr>
          <a:xfrm flipV="1">
            <a:off x="6804416" y="4486807"/>
            <a:ext cx="2" cy="1634734"/>
          </a:xfrm>
          <a:prstGeom prst="line">
            <a:avLst/>
          </a:prstGeom>
          <a:ln w="76200" cap="rnd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Overall Flow/Methodology</a:t>
            </a:r>
          </a:p>
        </p:txBody>
      </p:sp>
      <p:sp>
        <p:nvSpPr>
          <p:cNvPr id="294" name="Shape 294"/>
          <p:cNvSpPr>
            <a:spLocks noGrp="1"/>
          </p:cNvSpPr>
          <p:nvPr>
            <p:ph type="sldNum" sz="quarter" idx="4294967295"/>
          </p:nvPr>
        </p:nvSpPr>
        <p:spPr>
          <a:xfrm>
            <a:off x="10621032" y="540175"/>
            <a:ext cx="301212" cy="523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295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101075"/>
            <a:ext cx="5945564" cy="34856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image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85699" y="1853249"/>
            <a:ext cx="6491793" cy="42943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/>
          </p:cNvSpPr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Work Done By The Last Review</a:t>
            </a:r>
          </a:p>
        </p:txBody>
      </p:sp>
      <p:sp>
        <p:nvSpPr>
          <p:cNvPr id="299" name="Shape 299"/>
          <p:cNvSpPr>
            <a:spLocks noGrp="1"/>
          </p:cNvSpPr>
          <p:nvPr>
            <p:ph type="body" idx="1"/>
          </p:nvPr>
        </p:nvSpPr>
        <p:spPr>
          <a:xfrm>
            <a:off x="1103311" y="2052916"/>
            <a:ext cx="8946543" cy="4195484"/>
          </a:xfrm>
          <a:prstGeom prst="rect">
            <a:avLst/>
          </a:prstGeom>
        </p:spPr>
        <p:txBody>
          <a:bodyPr/>
          <a:lstStyle/>
          <a:p>
            <a:pPr marL="336041" indent="-336041" defTabSz="448055">
              <a:lnSpc>
                <a:spcPct val="90000"/>
              </a:lnSpc>
              <a:spcBef>
                <a:spcPts val="900"/>
              </a:spcBef>
              <a:defRPr sz="1900"/>
            </a:pPr>
            <a:r>
              <a:t>RAKSHITH</a:t>
            </a:r>
          </a:p>
          <a:p>
            <a:pPr marL="728091" lvl="1" indent="-280034" defTabSz="448055">
              <a:lnSpc>
                <a:spcPct val="90000"/>
              </a:lnSpc>
              <a:spcBef>
                <a:spcPts val="900"/>
              </a:spcBef>
              <a:defRPr sz="1700"/>
            </a:pPr>
            <a:r>
              <a:t>Time domain feature extraction</a:t>
            </a:r>
          </a:p>
          <a:p>
            <a:pPr marL="728091" lvl="1" indent="-280034" defTabSz="448055">
              <a:lnSpc>
                <a:spcPct val="90000"/>
              </a:lnSpc>
              <a:spcBef>
                <a:spcPts val="900"/>
              </a:spcBef>
              <a:defRPr sz="1700"/>
            </a:pPr>
            <a:r>
              <a:t>Non linear feature extraction</a:t>
            </a:r>
          </a:p>
          <a:p>
            <a:pPr marL="728091" lvl="1" indent="-280034" defTabSz="448055">
              <a:lnSpc>
                <a:spcPct val="90000"/>
              </a:lnSpc>
              <a:spcBef>
                <a:spcPts val="900"/>
              </a:spcBef>
              <a:defRPr sz="1700"/>
            </a:pPr>
            <a:endParaRPr/>
          </a:p>
          <a:p>
            <a:pPr marL="336041" indent="-336041" defTabSz="448055">
              <a:lnSpc>
                <a:spcPct val="90000"/>
              </a:lnSpc>
              <a:spcBef>
                <a:spcPts val="900"/>
              </a:spcBef>
              <a:defRPr sz="1900"/>
            </a:pPr>
            <a:r>
              <a:t>APOORV</a:t>
            </a:r>
          </a:p>
          <a:p>
            <a:pPr marL="728091" lvl="1" indent="-280034" defTabSz="448055">
              <a:lnSpc>
                <a:spcPct val="90000"/>
              </a:lnSpc>
              <a:spcBef>
                <a:spcPts val="900"/>
              </a:spcBef>
              <a:defRPr sz="1700"/>
            </a:pPr>
            <a:r>
              <a:t>Raspberry pi setup</a:t>
            </a:r>
          </a:p>
          <a:p>
            <a:pPr marL="728091" lvl="1" indent="-280034" defTabSz="448055">
              <a:lnSpc>
                <a:spcPct val="90000"/>
              </a:lnSpc>
              <a:spcBef>
                <a:spcPts val="900"/>
              </a:spcBef>
              <a:defRPr sz="1700"/>
            </a:pPr>
            <a:r>
              <a:t>Frequency domain feature extraction</a:t>
            </a:r>
          </a:p>
          <a:p>
            <a:pPr marL="728091" lvl="1" indent="-280034" defTabSz="448055">
              <a:lnSpc>
                <a:spcPct val="90000"/>
              </a:lnSpc>
              <a:spcBef>
                <a:spcPts val="900"/>
              </a:spcBef>
              <a:defRPr sz="1700"/>
            </a:pPr>
            <a:endParaRPr/>
          </a:p>
          <a:p>
            <a:pPr marL="336041" indent="-336041" defTabSz="448055">
              <a:lnSpc>
                <a:spcPct val="90000"/>
              </a:lnSpc>
              <a:spcBef>
                <a:spcPts val="900"/>
              </a:spcBef>
              <a:defRPr sz="1900"/>
            </a:pPr>
            <a:r>
              <a:t>AKARSH</a:t>
            </a:r>
          </a:p>
          <a:p>
            <a:pPr marL="728091" lvl="1" indent="-280034" defTabSz="448055">
              <a:lnSpc>
                <a:spcPct val="90000"/>
              </a:lnSpc>
              <a:spcBef>
                <a:spcPts val="900"/>
              </a:spcBef>
              <a:defRPr sz="1700"/>
            </a:pPr>
            <a:r>
              <a:t>Circuit design/simulation </a:t>
            </a:r>
          </a:p>
          <a:p>
            <a:pPr marL="728091" lvl="1" indent="-280034" defTabSz="448055">
              <a:lnSpc>
                <a:spcPct val="90000"/>
              </a:lnSpc>
              <a:spcBef>
                <a:spcPts val="900"/>
              </a:spcBef>
              <a:defRPr sz="1700"/>
            </a:pPr>
            <a:r>
              <a:t>Introduction to ELM classifier</a:t>
            </a:r>
          </a:p>
        </p:txBody>
      </p:sp>
      <p:sp>
        <p:nvSpPr>
          <p:cNvPr id="300" name="Shape 300"/>
          <p:cNvSpPr>
            <a:spLocks noGrp="1"/>
          </p:cNvSpPr>
          <p:nvPr>
            <p:ph type="sldNum" sz="quarter" idx="4294967295"/>
          </p:nvPr>
        </p:nvSpPr>
        <p:spPr>
          <a:xfrm>
            <a:off x="10621032" y="540175"/>
            <a:ext cx="301212" cy="523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/>
          </p:cNvSpPr>
          <p:nvPr>
            <p:ph type="title"/>
          </p:nvPr>
        </p:nvSpPr>
        <p:spPr>
          <a:xfrm>
            <a:off x="646110" y="251997"/>
            <a:ext cx="9404724" cy="1400531"/>
          </a:xfrm>
          <a:prstGeom prst="rect">
            <a:avLst/>
          </a:prstGeom>
        </p:spPr>
        <p:txBody>
          <a:bodyPr/>
          <a:lstStyle>
            <a:lvl1pPr>
              <a:defRPr sz="3700" b="1"/>
            </a:lvl1pPr>
          </a:lstStyle>
          <a:p>
            <a:r>
              <a:t>Work Done Since Last Review</a:t>
            </a:r>
          </a:p>
        </p:txBody>
      </p:sp>
      <p:sp>
        <p:nvSpPr>
          <p:cNvPr id="303" name="Shape 303"/>
          <p:cNvSpPr>
            <a:spLocks noGrp="1"/>
          </p:cNvSpPr>
          <p:nvPr>
            <p:ph type="body" idx="1"/>
          </p:nvPr>
        </p:nvSpPr>
        <p:spPr>
          <a:xfrm>
            <a:off x="522740" y="1206383"/>
            <a:ext cx="10617628" cy="54920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RAKSHITH</a:t>
            </a:r>
          </a:p>
          <a:p>
            <a:pPr marL="742950" lvl="1" indent="-285750">
              <a:lnSpc>
                <a:spcPct val="90000"/>
              </a:lnSpc>
              <a:defRPr sz="1800"/>
            </a:pPr>
            <a:r>
              <a:t>Implemented SVM Classifier on MATLAB</a:t>
            </a:r>
          </a:p>
          <a:p>
            <a:pPr marL="742950" lvl="1" indent="-285750">
              <a:lnSpc>
                <a:spcPct val="90000"/>
              </a:lnSpc>
              <a:defRPr sz="1800"/>
            </a:pPr>
            <a:r>
              <a:t>Started Porting Code onto Python</a:t>
            </a:r>
          </a:p>
          <a:p>
            <a:pPr marL="742950" lvl="1" indent="-285750">
              <a:lnSpc>
                <a:spcPct val="90000"/>
              </a:lnSpc>
              <a:defRPr sz="1800"/>
            </a:pPr>
            <a:r>
              <a:t>Started work on Circuit and interface with Raspberry-Pi</a:t>
            </a:r>
          </a:p>
          <a:p>
            <a:pPr marL="742950" lvl="1" indent="-285750">
              <a:lnSpc>
                <a:spcPct val="90000"/>
              </a:lnSpc>
              <a:defRPr sz="1800"/>
            </a:pPr>
            <a:endParaRPr/>
          </a:p>
          <a:p>
            <a:pPr>
              <a:lnSpc>
                <a:spcPct val="90000"/>
              </a:lnSpc>
            </a:pPr>
            <a:r>
              <a:t>APOORV</a:t>
            </a:r>
          </a:p>
          <a:p>
            <a:pPr marL="742950" lvl="1" indent="-285750">
              <a:lnSpc>
                <a:spcPct val="90000"/>
              </a:lnSpc>
              <a:defRPr sz="1800"/>
            </a:pPr>
            <a:r>
              <a:t>Converted all MATLAB toolbox operations to MATLAB scripts</a:t>
            </a:r>
          </a:p>
          <a:p>
            <a:pPr marL="742950" lvl="1" indent="-285750">
              <a:lnSpc>
                <a:spcPct val="90000"/>
              </a:lnSpc>
              <a:defRPr sz="1800"/>
            </a:pPr>
            <a:r>
              <a:t>Worked on AR Modelling. Started work on ARX.</a:t>
            </a:r>
          </a:p>
          <a:p>
            <a:pPr marL="742950" lvl="1" indent="-285750">
              <a:lnSpc>
                <a:spcPct val="90000"/>
              </a:lnSpc>
              <a:defRPr sz="1800"/>
            </a:pPr>
            <a:r>
              <a:t>Started work on Circuit and interface with Raspberry-Pi</a:t>
            </a:r>
          </a:p>
          <a:p>
            <a:pPr marL="742950" lvl="1" indent="-285750">
              <a:lnSpc>
                <a:spcPct val="90000"/>
              </a:lnSpc>
              <a:defRPr sz="1800"/>
            </a:pPr>
            <a:endParaRPr/>
          </a:p>
          <a:p>
            <a:pPr>
              <a:lnSpc>
                <a:spcPct val="90000"/>
              </a:lnSpc>
            </a:pPr>
            <a:r>
              <a:t>AKARSH</a:t>
            </a:r>
          </a:p>
          <a:p>
            <a:pPr marL="742950" lvl="1" indent="-285750">
              <a:lnSpc>
                <a:spcPct val="90000"/>
              </a:lnSpc>
              <a:defRPr sz="1800"/>
            </a:pPr>
            <a:r>
              <a:t>Implemented ELM Classifier on MATLAB</a:t>
            </a:r>
          </a:p>
          <a:p>
            <a:pPr marL="742950" lvl="1" indent="-285750">
              <a:lnSpc>
                <a:spcPct val="90000"/>
              </a:lnSpc>
              <a:defRPr sz="1800"/>
            </a:pPr>
            <a:r>
              <a:t>Implemented ELM Classifier on Python</a:t>
            </a:r>
          </a:p>
          <a:p>
            <a:pPr marL="742950" lvl="1" indent="-285750">
              <a:lnSpc>
                <a:spcPct val="90000"/>
              </a:lnSpc>
              <a:defRPr sz="1800"/>
            </a:pPr>
            <a:r>
              <a:t>Started work on Circuit and interface with Raspberry-Pi</a:t>
            </a:r>
          </a:p>
        </p:txBody>
      </p:sp>
      <p:sp>
        <p:nvSpPr>
          <p:cNvPr id="304" name="Shape 304"/>
          <p:cNvSpPr>
            <a:spLocks noGrp="1"/>
          </p:cNvSpPr>
          <p:nvPr>
            <p:ph type="sldNum" sz="quarter" idx="4294967295"/>
          </p:nvPr>
        </p:nvSpPr>
        <p:spPr>
          <a:xfrm>
            <a:off x="10621032" y="540175"/>
            <a:ext cx="301212" cy="523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xfrm>
            <a:off x="646110" y="330057"/>
            <a:ext cx="9404724" cy="140053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E7E6E6"/>
                </a:solidFill>
              </a:defRPr>
            </a:lvl1pPr>
          </a:lstStyle>
          <a:p>
            <a:r>
              <a:t>AR Modelling</a:t>
            </a:r>
          </a:p>
        </p:txBody>
      </p:sp>
      <p:sp>
        <p:nvSpPr>
          <p:cNvPr id="307" name="Shape 307"/>
          <p:cNvSpPr>
            <a:spLocks noGrp="1"/>
          </p:cNvSpPr>
          <p:nvPr>
            <p:ph type="body" sz="quarter" idx="1"/>
          </p:nvPr>
        </p:nvSpPr>
        <p:spPr>
          <a:xfrm>
            <a:off x="875201" y="1242051"/>
            <a:ext cx="8946543" cy="903245"/>
          </a:xfrm>
          <a:prstGeom prst="rect">
            <a:avLst/>
          </a:prstGeom>
        </p:spPr>
        <p:txBody>
          <a:bodyPr/>
          <a:lstStyle>
            <a:lvl1pPr>
              <a:buClr>
                <a:srgbClr val="ADB9CA"/>
              </a:buClr>
            </a:lvl1pPr>
          </a:lstStyle>
          <a:p>
            <a:r>
              <a:t>Autoregressive Model is one in which a time series value is regressed on previous values </a:t>
            </a:r>
          </a:p>
        </p:txBody>
      </p:sp>
      <p:sp>
        <p:nvSpPr>
          <p:cNvPr id="308" name="Shape 308"/>
          <p:cNvSpPr>
            <a:spLocks noGrp="1"/>
          </p:cNvSpPr>
          <p:nvPr>
            <p:ph type="sldNum" sz="quarter" idx="4294967295"/>
          </p:nvPr>
        </p:nvSpPr>
        <p:spPr>
          <a:xfrm>
            <a:off x="10621032" y="540175"/>
            <a:ext cx="301212" cy="523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309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7743" y="2060407"/>
            <a:ext cx="7681460" cy="675295"/>
          </a:xfrm>
          <a:prstGeom prst="rect">
            <a:avLst/>
          </a:prstGeom>
          <a:ln w="12700">
            <a:miter lim="400000"/>
          </a:ln>
        </p:spPr>
      </p:pic>
      <p:sp>
        <p:nvSpPr>
          <p:cNvPr id="310" name="Shape 310"/>
          <p:cNvSpPr/>
          <p:nvPr/>
        </p:nvSpPr>
        <p:spPr>
          <a:xfrm>
            <a:off x="646110" y="2728872"/>
            <a:ext cx="9404724" cy="739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>
              <a:defRPr sz="4200" b="1">
                <a:solidFill>
                  <a:srgbClr val="E7E6E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Burg’s Algorithm</a:t>
            </a:r>
          </a:p>
        </p:txBody>
      </p:sp>
      <p:pic>
        <p:nvPicPr>
          <p:cNvPr id="311" name="image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345" y="4127372"/>
            <a:ext cx="5635337" cy="238261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image10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97317" y="3049940"/>
            <a:ext cx="6181726" cy="21526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E7E6E6"/>
                </a:solidFill>
              </a:defRPr>
            </a:lvl1pPr>
          </a:lstStyle>
          <a:p>
            <a:r>
              <a:t>Implementation done so far</a:t>
            </a:r>
          </a:p>
        </p:txBody>
      </p:sp>
      <p:sp>
        <p:nvSpPr>
          <p:cNvPr id="315" name="Shape 315"/>
          <p:cNvSpPr>
            <a:spLocks noGrp="1"/>
          </p:cNvSpPr>
          <p:nvPr>
            <p:ph type="sldNum" sz="quarter" idx="4294967295"/>
          </p:nvPr>
        </p:nvSpPr>
        <p:spPr>
          <a:xfrm>
            <a:off x="10621032" y="540175"/>
            <a:ext cx="301212" cy="523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316" name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033927"/>
            <a:ext cx="7794702" cy="355283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image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95510" y="1853249"/>
            <a:ext cx="6630920" cy="48469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ELM</a:t>
            </a:r>
          </a:p>
        </p:txBody>
      </p:sp>
      <p:sp>
        <p:nvSpPr>
          <p:cNvPr id="320" name="Shape 320"/>
          <p:cNvSpPr>
            <a:spLocks noGrp="1"/>
          </p:cNvSpPr>
          <p:nvPr>
            <p:ph type="body" idx="1"/>
          </p:nvPr>
        </p:nvSpPr>
        <p:spPr>
          <a:xfrm>
            <a:off x="1117134" y="1983852"/>
            <a:ext cx="8946544" cy="4693064"/>
          </a:xfrm>
          <a:prstGeom prst="rect">
            <a:avLst/>
          </a:prstGeom>
        </p:spPr>
        <p:txBody>
          <a:bodyPr/>
          <a:lstStyle/>
          <a:p>
            <a:r>
              <a:t>ELM Classifier was trained on MATLAB using 29 ALC and 29 NOR samples.</a:t>
            </a:r>
          </a:p>
          <a:p>
            <a:endParaRPr/>
          </a:p>
          <a:p>
            <a:r>
              <a:t>Hidden Layer: 500 Neurons, Activation Function: Sigmoid</a:t>
            </a:r>
          </a:p>
          <a:p>
            <a:endParaRPr/>
          </a:p>
          <a:p>
            <a:r>
              <a:t>Leave-One-Out Validation and K-fold Cross Validation (K=5) was done and average accuracy was obtained.</a:t>
            </a:r>
          </a:p>
          <a:p>
            <a:endParaRPr/>
          </a:p>
          <a:p>
            <a:r>
              <a:t>This was done 1000 times to find case where accuracy was highest.(~90% for Leave-One-Out and ~84% for K-fold Cross Validation)</a:t>
            </a:r>
          </a:p>
        </p:txBody>
      </p:sp>
      <p:sp>
        <p:nvSpPr>
          <p:cNvPr id="321" name="Shape 321"/>
          <p:cNvSpPr>
            <a:spLocks noGrp="1"/>
          </p:cNvSpPr>
          <p:nvPr>
            <p:ph type="sldNum" sz="quarter" idx="4294967295"/>
          </p:nvPr>
        </p:nvSpPr>
        <p:spPr>
          <a:xfrm>
            <a:off x="10621032" y="540175"/>
            <a:ext cx="301212" cy="523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/>
          </p:cNvSpPr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ELM</a:t>
            </a:r>
          </a:p>
        </p:txBody>
      </p:sp>
      <p:sp>
        <p:nvSpPr>
          <p:cNvPr id="324" name="Shape 324"/>
          <p:cNvSpPr>
            <a:spLocks noGrp="1"/>
          </p:cNvSpPr>
          <p:nvPr>
            <p:ph type="body" idx="1"/>
          </p:nvPr>
        </p:nvSpPr>
        <p:spPr>
          <a:xfrm>
            <a:off x="1103311" y="2052916"/>
            <a:ext cx="8946543" cy="4195484"/>
          </a:xfrm>
          <a:prstGeom prst="rect">
            <a:avLst/>
          </a:prstGeom>
        </p:spPr>
        <p:txBody>
          <a:bodyPr/>
          <a:lstStyle/>
          <a:p>
            <a:r>
              <a:t>The weights and biases for this case were saved to CSV files.</a:t>
            </a:r>
          </a:p>
          <a:p>
            <a:endParaRPr/>
          </a:p>
          <a:p>
            <a:r>
              <a:t>ELM Classifier was then implemented in Python using earlier obtained weights.</a:t>
            </a:r>
          </a:p>
          <a:p>
            <a:endParaRPr/>
          </a:p>
          <a:p>
            <a:r>
              <a:t>Classifier was tested using extended dataset.</a:t>
            </a:r>
          </a:p>
          <a:p>
            <a:endParaRPr/>
          </a:p>
          <a:p>
            <a:r>
              <a:t>Accuracy obtained was ~80% using first set of weights and ~70% for second set of weights.</a:t>
            </a:r>
          </a:p>
        </p:txBody>
      </p:sp>
      <p:sp>
        <p:nvSpPr>
          <p:cNvPr id="325" name="Shape 325"/>
          <p:cNvSpPr>
            <a:spLocks noGrp="1"/>
          </p:cNvSpPr>
          <p:nvPr>
            <p:ph type="sldNum" sz="quarter" idx="4294967295"/>
          </p:nvPr>
        </p:nvSpPr>
        <p:spPr>
          <a:xfrm>
            <a:off x="10621033" y="540177"/>
            <a:ext cx="301212" cy="523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/>
          </p:cNvSpPr>
          <p:nvPr>
            <p:ph type="title"/>
          </p:nvPr>
        </p:nvSpPr>
        <p:spPr>
          <a:xfrm>
            <a:off x="646110" y="452718"/>
            <a:ext cx="9404724" cy="7620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Primary ELM Equations</a:t>
            </a:r>
          </a:p>
        </p:txBody>
      </p:sp>
      <p:sp>
        <p:nvSpPr>
          <p:cNvPr id="328" name="Shape 328"/>
          <p:cNvSpPr>
            <a:spLocks noGrp="1"/>
          </p:cNvSpPr>
          <p:nvPr>
            <p:ph type="body" sz="half" idx="1"/>
          </p:nvPr>
        </p:nvSpPr>
        <p:spPr>
          <a:xfrm>
            <a:off x="688617" y="2301733"/>
            <a:ext cx="5415543" cy="4195484"/>
          </a:xfrm>
          <a:prstGeom prst="rect">
            <a:avLst/>
          </a:prstGeom>
        </p:spPr>
        <p:txBody>
          <a:bodyPr/>
          <a:lstStyle/>
          <a:p>
            <a:r>
              <a:t>[W</a:t>
            </a:r>
            <a:r>
              <a:rPr baseline="-5999"/>
              <a:t>i</a:t>
            </a:r>
            <a:r>
              <a:t>]: Input weights, generated randomly</a:t>
            </a:r>
          </a:p>
          <a:p>
            <a:r>
              <a:t>[b]: Bias Matrix, generated randomly</a:t>
            </a:r>
          </a:p>
          <a:p>
            <a:r>
              <a:t>[X</a:t>
            </a:r>
            <a:r>
              <a:rPr baseline="-5999"/>
              <a:t>train</a:t>
            </a:r>
            <a:r>
              <a:t>]: Training Data</a:t>
            </a:r>
          </a:p>
          <a:p>
            <a:r>
              <a:t>[H</a:t>
            </a:r>
            <a:r>
              <a:rPr baseline="-5999"/>
              <a:t>temp_train</a:t>
            </a:r>
            <a:r>
              <a:t>]=[W</a:t>
            </a:r>
            <a:r>
              <a:rPr baseline="-5999"/>
              <a:t>i</a:t>
            </a:r>
            <a:r>
              <a:t>]*[X</a:t>
            </a:r>
            <a:r>
              <a:rPr baseline="-5999"/>
              <a:t>train</a:t>
            </a:r>
            <a:r>
              <a:t>]+[b]</a:t>
            </a:r>
          </a:p>
          <a:p>
            <a:r>
              <a:t>[H]=activation_function(H</a:t>
            </a:r>
            <a:r>
              <a:rPr baseline="-5999"/>
              <a:t>temp_train</a:t>
            </a:r>
            <a:r>
              <a:t>)</a:t>
            </a:r>
          </a:p>
          <a:p>
            <a:r>
              <a:t>[T]: Targets of training data</a:t>
            </a:r>
          </a:p>
          <a:p>
            <a:r>
              <a:t>[W</a:t>
            </a:r>
            <a:r>
              <a:rPr baseline="-5999"/>
              <a:t>o</a:t>
            </a:r>
            <a:r>
              <a:t>]: Output weights</a:t>
            </a:r>
          </a:p>
          <a:p>
            <a:r>
              <a:t>[W</a:t>
            </a:r>
            <a:r>
              <a:rPr baseline="-5999"/>
              <a:t>o</a:t>
            </a:r>
            <a:r>
              <a:t>]=([H]</a:t>
            </a:r>
            <a:r>
              <a:rPr baseline="31999"/>
              <a:t>+</a:t>
            </a:r>
            <a:r>
              <a:t>)*T’</a:t>
            </a:r>
          </a:p>
          <a:p>
            <a:r>
              <a:t>[H</a:t>
            </a:r>
            <a:r>
              <a:rPr baseline="31999"/>
              <a:t>+</a:t>
            </a:r>
            <a:r>
              <a:t>]: Moore-Penrose inverse of [H]</a:t>
            </a:r>
          </a:p>
        </p:txBody>
      </p:sp>
      <p:sp>
        <p:nvSpPr>
          <p:cNvPr id="329" name="Shape 329"/>
          <p:cNvSpPr/>
          <p:nvPr/>
        </p:nvSpPr>
        <p:spPr>
          <a:xfrm>
            <a:off x="6394993" y="2301733"/>
            <a:ext cx="5415543" cy="4195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342900" indent="-342900">
              <a:spcBef>
                <a:spcPts val="1000"/>
              </a:spcBef>
              <a:buClr>
                <a:srgbClr val="8AD0D6"/>
              </a:buClr>
              <a:buSzPct val="80000"/>
              <a:buFont typeface="Wingdings 3"/>
              <a:buChar char=""/>
              <a:defRPr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[X</a:t>
            </a:r>
            <a:r>
              <a:rPr baseline="-5999"/>
              <a:t>test</a:t>
            </a:r>
            <a:r>
              <a:t>]: Testing Data</a:t>
            </a:r>
          </a:p>
          <a:p>
            <a:pPr marL="342900" indent="-342900">
              <a:spcBef>
                <a:spcPts val="1000"/>
              </a:spcBef>
              <a:buClr>
                <a:srgbClr val="8AD0D6"/>
              </a:buClr>
              <a:buSzPct val="80000"/>
              <a:buFont typeface="Wingdings 3"/>
              <a:buChar char=""/>
              <a:defRPr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[H</a:t>
            </a:r>
            <a:r>
              <a:rPr baseline="-5999"/>
              <a:t>temp_test</a:t>
            </a:r>
            <a:r>
              <a:t>]=[W</a:t>
            </a:r>
            <a:r>
              <a:rPr baseline="-5999"/>
              <a:t>i</a:t>
            </a:r>
            <a:r>
              <a:t>]*[X</a:t>
            </a:r>
            <a:r>
              <a:rPr baseline="-5999"/>
              <a:t>test</a:t>
            </a:r>
            <a:r>
              <a:t>]+[b]</a:t>
            </a:r>
          </a:p>
          <a:p>
            <a:pPr marL="342900" indent="-342900">
              <a:spcBef>
                <a:spcPts val="1000"/>
              </a:spcBef>
              <a:buClr>
                <a:srgbClr val="8AD0D6"/>
              </a:buClr>
              <a:buSzPct val="80000"/>
              <a:buFont typeface="Wingdings 3"/>
              <a:buChar char=""/>
              <a:defRPr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[H]=activation_function(H</a:t>
            </a:r>
            <a:r>
              <a:rPr baseline="-5999"/>
              <a:t>temp_test</a:t>
            </a:r>
            <a:r>
              <a:t>)</a:t>
            </a:r>
          </a:p>
          <a:p>
            <a:pPr marL="342900" indent="-342900">
              <a:spcBef>
                <a:spcPts val="1000"/>
              </a:spcBef>
              <a:buClr>
                <a:srgbClr val="8AD0D6"/>
              </a:buClr>
              <a:buSzPct val="80000"/>
              <a:buFont typeface="Wingdings 3"/>
              <a:buChar char=""/>
              <a:defRPr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[Y]: Output</a:t>
            </a:r>
          </a:p>
          <a:p>
            <a:pPr marL="342900" indent="-342900">
              <a:spcBef>
                <a:spcPts val="1000"/>
              </a:spcBef>
              <a:buClr>
                <a:srgbClr val="8AD0D6"/>
              </a:buClr>
              <a:buSzPct val="80000"/>
              <a:buFont typeface="Wingdings 3"/>
              <a:buChar char=""/>
              <a:defRPr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[Y]=([H]’)*[W</a:t>
            </a:r>
            <a:r>
              <a:rPr baseline="-5999"/>
              <a:t>o</a:t>
            </a:r>
            <a:r>
              <a:t>]</a:t>
            </a:r>
          </a:p>
          <a:p>
            <a:pPr marL="342900" indent="-342900">
              <a:spcBef>
                <a:spcPts val="1000"/>
              </a:spcBef>
              <a:buClr>
                <a:srgbClr val="8AD0D6"/>
              </a:buClr>
              <a:buSzPct val="80000"/>
              <a:buFont typeface="Wingdings 3"/>
              <a:buChar char=""/>
              <a:defRPr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Class testing data belongs to=index(max[Y])</a:t>
            </a:r>
          </a:p>
          <a:p>
            <a:pPr marL="342900" indent="-342900">
              <a:spcBef>
                <a:spcPts val="1000"/>
              </a:spcBef>
              <a:buClr>
                <a:srgbClr val="8AD0D6"/>
              </a:buClr>
              <a:buSzPct val="80000"/>
              <a:buFont typeface="Wingdings 3"/>
              <a:buChar char=""/>
              <a:defRPr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Activation Function Used: Sigmoid</a:t>
            </a:r>
          </a:p>
          <a:p>
            <a:pPr marL="342900" indent="-342900">
              <a:spcBef>
                <a:spcPts val="1000"/>
              </a:spcBef>
              <a:buClr>
                <a:srgbClr val="8AD0D6"/>
              </a:buClr>
              <a:buSzPct val="80000"/>
              <a:buFont typeface="Wingdings 3"/>
              <a:buChar char=""/>
              <a:defRPr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y=1/(1+exp(-x))</a:t>
            </a:r>
          </a:p>
        </p:txBody>
      </p:sp>
      <p:sp>
        <p:nvSpPr>
          <p:cNvPr id="330" name="Shape 330"/>
          <p:cNvSpPr/>
          <p:nvPr/>
        </p:nvSpPr>
        <p:spPr>
          <a:xfrm>
            <a:off x="646110" y="1340572"/>
            <a:ext cx="1603376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>
              <a:defRPr sz="3000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Training</a:t>
            </a:r>
          </a:p>
        </p:txBody>
      </p:sp>
      <p:sp>
        <p:nvSpPr>
          <p:cNvPr id="331" name="Shape 331"/>
          <p:cNvSpPr/>
          <p:nvPr/>
        </p:nvSpPr>
        <p:spPr>
          <a:xfrm>
            <a:off x="6412946" y="1340572"/>
            <a:ext cx="16033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>
              <a:defRPr sz="3000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Testing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0000FF"/>
      </a:hlink>
      <a:folHlink>
        <a:srgbClr val="FF00FF"/>
      </a:folHlink>
    </a:clrScheme>
    <a:fontScheme name="Io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0000FF"/>
      </a:hlink>
      <a:folHlink>
        <a:srgbClr val="FF00FF"/>
      </a:folHlink>
    </a:clrScheme>
    <a:fontScheme name="Io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687</Words>
  <Application>Microsoft Office PowerPoint</Application>
  <PresentationFormat>Widescreen</PresentationFormat>
  <Paragraphs>123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Helvetica</vt:lpstr>
      <vt:lpstr>Wingdings 3</vt:lpstr>
      <vt:lpstr>Ion</vt:lpstr>
      <vt:lpstr>A Real Time Application to Identify Alcoholics from ECG Signals</vt:lpstr>
      <vt:lpstr>Overall Flow/Methodology</vt:lpstr>
      <vt:lpstr>Work Done By The Last Review</vt:lpstr>
      <vt:lpstr>Work Done Since Last Review</vt:lpstr>
      <vt:lpstr>AR Modelling</vt:lpstr>
      <vt:lpstr>Implementation done so far</vt:lpstr>
      <vt:lpstr>ELM</vt:lpstr>
      <vt:lpstr>ELM</vt:lpstr>
      <vt:lpstr>Primary ELM Equations</vt:lpstr>
      <vt:lpstr>SVM</vt:lpstr>
      <vt:lpstr>SVM</vt:lpstr>
      <vt:lpstr>Primary SVM Equations</vt:lpstr>
      <vt:lpstr>TARGETS FOR THE NEXT REVIEW</vt:lpstr>
      <vt:lpstr>Literature Survey</vt:lpstr>
      <vt:lpstr>TIMELINE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Real Time Application to Identify Alcoholics from ECG Signals</dc:title>
  <cp:lastModifiedBy>Rakshith Vishwanatha (Intern)</cp:lastModifiedBy>
  <cp:revision>6</cp:revision>
  <dcterms:modified xsi:type="dcterms:W3CDTF">2017-03-10T03:12:24Z</dcterms:modified>
</cp:coreProperties>
</file>